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61" r:id="rId5"/>
    <p:sldId id="258" r:id="rId6"/>
    <p:sldId id="266" r:id="rId7"/>
    <p:sldId id="259" r:id="rId8"/>
    <p:sldId id="267" r:id="rId9"/>
    <p:sldId id="268" r:id="rId10"/>
    <p:sldId id="262" r:id="rId11"/>
    <p:sldId id="265" r:id="rId12"/>
    <p:sldId id="272" r:id="rId13"/>
    <p:sldId id="260" r:id="rId14"/>
    <p:sldId id="270" r:id="rId15"/>
    <p:sldId id="269" r:id="rId16"/>
    <p:sldId id="263" r:id="rId17"/>
    <p:sldId id="264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am Sarid" initials="MS" lastIdx="2" clrIdx="0">
    <p:extLst>
      <p:ext uri="{19B8F6BF-5375-455C-9EA6-DF929625EA0E}">
        <p15:presenceInfo xmlns:p15="http://schemas.microsoft.com/office/powerpoint/2012/main" userId="be6d24fbfe4409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howGuides="1">
      <p:cViewPr varScale="1">
        <p:scale>
          <a:sx n="66" d="100"/>
          <a:sy n="66" d="100"/>
        </p:scale>
        <p:origin x="1118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mra\Google%20Drive\&#1513;&#1493;&#1496;&#1507;%20&#1504;&#1497;&#1502;&#1512;&#1492;\&#1488;&#1497;&#1490;&#1493;&#1491;%20&#1492;&#1488;&#1497;&#1504;&#1496;&#1512;&#1504;&#1496;%20&#1492;&#1497;&#1513;&#1512;&#1488;&#1500;&#1497;%20-%202016\&#1488;&#1497;&#1490;&#1493;&#1491;%20&#1492;&#1488;&#1497;&#1504;&#1496;&#1512;&#1504;&#1496;%20&#1495;&#1497;&#1513;&#1493;&#1489;&#1497;&#150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mra\Google%20Drive\&#1513;&#1493;&#1496;&#1507;%20&#1504;&#1497;&#1502;&#1512;&#1492;\&#1488;&#1497;&#1490;&#1493;&#1491;%20&#1492;&#1488;&#1497;&#1504;&#1496;&#1512;&#1504;&#1496;%20&#1492;&#1497;&#1513;&#1512;&#1488;&#1500;&#1497;%20-%202016\&#1488;&#1497;&#1490;&#1493;&#1491;%20&#1492;&#1488;&#1497;&#1504;&#1496;&#1512;&#1504;&#1496;%20&#1495;&#1497;&#1513;&#1493;&#1489;&#1497;&#1501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mra\Google%20Drive\&#1513;&#1493;&#1496;&#1507;%20&#1504;&#1497;&#1502;&#1512;&#1492;\&#1488;&#1497;&#1490;&#1493;&#1491;%20&#1492;&#1488;&#1497;&#1504;&#1496;&#1512;&#1504;&#1496;%20&#1492;&#1497;&#1513;&#1512;&#1488;&#1500;&#1497;%20-%202016\&#1488;&#1497;&#1490;&#1493;&#1491;%20&#1492;&#1488;&#1497;&#1504;&#1496;&#1512;&#1504;&#1496;%20&#1495;&#1497;&#1513;&#1493;&#1489;&#1497;&#1501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mra\Google%20Drive\&#1513;&#1493;&#1496;&#1507;%20&#1504;&#1497;&#1502;&#1512;&#1492;\&#1488;&#1497;&#1490;&#1493;&#1491;%20&#1492;&#1488;&#1497;&#1504;&#1496;&#1512;&#1504;&#1496;%20&#1492;&#1497;&#1513;&#1512;&#1488;&#1500;&#1497;%20-%202016\&#1488;&#1497;&#1490;&#1493;&#1491;%20&#1492;&#1488;&#1497;&#1504;&#1496;&#1512;&#1504;&#1496;%20&#1495;&#1497;&#1513;&#1493;&#1489;&#1497;&#1501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7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mra\AppData\Roaming\Microsoft\Excel\&#1488;&#1497;&#1490;&#1493;&#1491;%20&#1492;&#1488;&#1497;&#1504;&#1496;&#1512;&#1504;&#1496;%20&#1495;&#1497;&#1513;&#1493;&#1489;&#1497;&#1501;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mra\AppData\Roaming\Microsoft\Excel\&#1488;&#1497;&#1490;&#1493;&#1491;%20&#1492;&#1488;&#1497;&#1504;&#1496;&#1512;&#1504;&#1496;%20&#1495;&#1497;&#1513;&#1493;&#1489;&#1497;&#1501;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1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e-IL" sz="1600" b="0" i="1" u="none" strike="noStrike" kern="1200" spc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התפלגות כללית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1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he-IL" sz="1600" b="0" i="1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effectLst/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45081780096063701"/>
          <c:y val="4.4175015907323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1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6B50-4D88-AB94-681AA7630A5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3ED4-477D-AA8A-676A841FEC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6B50-4D88-AB94-681AA7630A5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6B50-4D88-AB94-681AA7630A5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B50-4D88-AB94-681AA7630A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גיליון3!$B$1:$B$5</c:f>
              <c:strCache>
                <c:ptCount val="5"/>
                <c:pt idx="0">
                  <c:v>כלל לא</c:v>
                </c:pt>
                <c:pt idx="1">
                  <c:v>לעתים רחוקות</c:v>
                </c:pt>
                <c:pt idx="2">
                  <c:v>לעתים</c:v>
                </c:pt>
                <c:pt idx="3">
                  <c:v>לעתים קרובות</c:v>
                </c:pt>
                <c:pt idx="4">
                  <c:v>לעתים קרובות מאד</c:v>
                </c:pt>
              </c:strCache>
            </c:strRef>
          </c:cat>
          <c:val>
            <c:numRef>
              <c:f>גיליון3!$C$1:$C$5</c:f>
              <c:numCache>
                <c:formatCode>###0%</c:formatCode>
                <c:ptCount val="5"/>
                <c:pt idx="0">
                  <c:v>0.23199999999999998</c:v>
                </c:pt>
                <c:pt idx="1">
                  <c:v>0.37200000000000005</c:v>
                </c:pt>
                <c:pt idx="2">
                  <c:v>0.23800000000000002</c:v>
                </c:pt>
                <c:pt idx="3">
                  <c:v>0.11199999999999999</c:v>
                </c:pt>
                <c:pt idx="4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0-4D88-AB94-681AA7630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12"/>
        <c:axId val="387323184"/>
        <c:axId val="387328432"/>
      </c:barChart>
      <c:catAx>
        <c:axId val="38732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87328432"/>
        <c:crosses val="autoZero"/>
        <c:auto val="1"/>
        <c:lblAlgn val="ctr"/>
        <c:lblOffset val="100"/>
        <c:noMultiLvlLbl val="0"/>
      </c:catAx>
      <c:valAx>
        <c:axId val="3873284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8732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dirty="0">
                <a:solidFill>
                  <a:schemeClr val="tx1"/>
                </a:solidFill>
              </a:rPr>
              <a:t>התפלגות הורים</a:t>
            </a:r>
            <a:r>
              <a:rPr lang="he-IL" baseline="0" dirty="0">
                <a:solidFill>
                  <a:schemeClr val="tx1"/>
                </a:solidFill>
              </a:rPr>
              <a:t> לילדים להם יש </a:t>
            </a:r>
            <a:r>
              <a:rPr lang="he-IL" baseline="0" dirty="0" err="1">
                <a:solidFill>
                  <a:schemeClr val="tx1"/>
                </a:solidFill>
              </a:rPr>
              <a:t>סמרטפון</a:t>
            </a:r>
            <a:endParaRPr lang="he-IL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25256327749563"/>
          <c:y val="8.2304526748971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4ACE-4DE8-8639-6B4D0030D56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4ACE-4DE8-8639-6B4D0030D5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'בקרת הורים עם סמרטפון'!$B$1:$B$2</c:f>
              <c:strCache>
                <c:ptCount val="2"/>
                <c:pt idx="0">
                  <c:v>אני כן נוהג/ת לבדוק (לעקוב) אחר הפעילות של הילד/ים בסמרטפון</c:v>
                </c:pt>
                <c:pt idx="1">
                  <c:v>אני לא נוהג/ת לבדוק (לעקוב) אחר הפעילות של הילד/ים בסמרטפון</c:v>
                </c:pt>
              </c:strCache>
            </c:strRef>
          </c:cat>
          <c:val>
            <c:numRef>
              <c:f>'בקרת הורים עם סמרטפון'!$C$1:$C$2</c:f>
              <c:numCache>
                <c:formatCode>###0%</c:formatCode>
                <c:ptCount val="2"/>
                <c:pt idx="0">
                  <c:v>0.63101604278074863</c:v>
                </c:pt>
                <c:pt idx="1">
                  <c:v>0.36898395721925131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CE-4DE8-8639-6B4D0030D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2336200"/>
        <c:axId val="402332264"/>
      </c:barChart>
      <c:catAx>
        <c:axId val="402336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02332264"/>
        <c:crosses val="autoZero"/>
        <c:auto val="1"/>
        <c:lblAlgn val="ctr"/>
        <c:lblOffset val="100"/>
        <c:noMultiLvlLbl val="0"/>
      </c:catAx>
      <c:valAx>
        <c:axId val="402332264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extTo"/>
        <c:crossAx val="402336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89993502274202E-2"/>
          <c:y val="0.45291828793774319"/>
          <c:w val="0.9428200129954516"/>
          <c:h val="0.411500352339226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'התנהלות הילדים'!$B$1:$B$5</c:f>
              <c:strCache>
                <c:ptCount val="5"/>
                <c:pt idx="0">
                  <c:v>כלל לא</c:v>
                </c:pt>
                <c:pt idx="1">
                  <c:v>במידה מועטה</c:v>
                </c:pt>
                <c:pt idx="2">
                  <c:v>במידה בינונית</c:v>
                </c:pt>
                <c:pt idx="3">
                  <c:v>במידה רבה</c:v>
                </c:pt>
                <c:pt idx="4">
                  <c:v>במידה רבה מאד</c:v>
                </c:pt>
              </c:strCache>
            </c:strRef>
          </c:cat>
          <c:val>
            <c:numRef>
              <c:f>'התנהלות הילדים'!$C$1:$C$5</c:f>
              <c:numCache>
                <c:formatCode>###0%</c:formatCode>
                <c:ptCount val="5"/>
                <c:pt idx="0">
                  <c:v>3.3653846153846152E-2</c:v>
                </c:pt>
                <c:pt idx="1">
                  <c:v>0.1201923076923077</c:v>
                </c:pt>
                <c:pt idx="2">
                  <c:v>0.32211538461538458</c:v>
                </c:pt>
                <c:pt idx="3">
                  <c:v>0.35576923076923078</c:v>
                </c:pt>
                <c:pt idx="4">
                  <c:v>0.16826923076923075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62-4B46-8DF7-C7E746B07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12"/>
        <c:axId val="387323184"/>
        <c:axId val="387328432"/>
      </c:barChart>
      <c:catAx>
        <c:axId val="38732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87328432"/>
        <c:crosses val="autoZero"/>
        <c:auto val="1"/>
        <c:lblAlgn val="ctr"/>
        <c:lblOffset val="100"/>
        <c:noMultiLvlLbl val="0"/>
      </c:catAx>
      <c:valAx>
        <c:axId val="3873284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8732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e-IL" sz="1600" i="1">
                <a:solidFill>
                  <a:sysClr val="windowText" lastClr="000000"/>
                </a:solidFill>
              </a:rPr>
              <a:t>התפלגות</a:t>
            </a:r>
            <a:r>
              <a:rPr lang="he-IL" sz="1600" i="1" baseline="0">
                <a:solidFill>
                  <a:sysClr val="windowText" lastClr="000000"/>
                </a:solidFill>
              </a:rPr>
              <a:t> לפי גיל </a:t>
            </a:r>
            <a:endParaRPr lang="he-IL" sz="1600" i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40082968346527442"/>
          <c:y val="0.101910793951286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110312069383798E-2"/>
          <c:y val="1.6985132325214401E-3"/>
          <c:w val="0.95779375861232408"/>
          <c:h val="0.77991949448501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'התנהלות הילדים לפי גיל'!$B$3</c:f>
              <c:strCache>
                <c:ptCount val="1"/>
                <c:pt idx="0">
                  <c:v>כלל לא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'התנהלות הילדים לפי גיל'!$A$5:$A$6</c:f>
              <c:strCache>
                <c:ptCount val="2"/>
                <c:pt idx="0">
                  <c:v>גיל 6 עד 10</c:v>
                </c:pt>
                <c:pt idx="1">
                  <c:v>גיל 11 עד 16</c:v>
                </c:pt>
              </c:strCache>
            </c:strRef>
          </c:cat>
          <c:val>
            <c:numRef>
              <c:f>'התנהלות הילדים לפי גיל'!$B$5:$B$6</c:f>
              <c:numCache>
                <c:formatCode>General</c:formatCode>
                <c:ptCount val="2"/>
                <c:pt idx="0" formatCode="###0%">
                  <c:v>0.10526315789473685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E-450C-B953-0DC0AE2970BE}"/>
            </c:ext>
          </c:extLst>
        </c:ser>
        <c:ser>
          <c:idx val="1"/>
          <c:order val="1"/>
          <c:tx>
            <c:strRef>
              <c:f>'התנהלות הילדים לפי גיל'!$C$3</c:f>
              <c:strCache>
                <c:ptCount val="1"/>
                <c:pt idx="0">
                  <c:v>במידה מועטה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'התנהלות הילדים לפי גיל'!$A$5:$A$6</c:f>
              <c:strCache>
                <c:ptCount val="2"/>
                <c:pt idx="0">
                  <c:v>גיל 6 עד 10</c:v>
                </c:pt>
                <c:pt idx="1">
                  <c:v>גיל 11 עד 16</c:v>
                </c:pt>
              </c:strCache>
            </c:strRef>
          </c:cat>
          <c:val>
            <c:numRef>
              <c:f>'התנהלות הילדים לפי גיל'!$C$5:$C$6</c:f>
              <c:numCache>
                <c:formatCode>###0%</c:formatCode>
                <c:ptCount val="2"/>
                <c:pt idx="0">
                  <c:v>5.2631578947368425E-2</c:v>
                </c:pt>
                <c:pt idx="1">
                  <c:v>9.8039215686274522E-2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8E-450C-B953-0DC0AE2970BE}"/>
            </c:ext>
          </c:extLst>
        </c:ser>
        <c:ser>
          <c:idx val="2"/>
          <c:order val="2"/>
          <c:tx>
            <c:strRef>
              <c:f>'התנהלות הילדים לפי גיל'!$D$3</c:f>
              <c:strCache>
                <c:ptCount val="1"/>
                <c:pt idx="0">
                  <c:v>במידה בינונית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'התנהלות הילדים לפי גיל'!$A$5:$A$6</c:f>
              <c:strCache>
                <c:ptCount val="2"/>
                <c:pt idx="0">
                  <c:v>גיל 6 עד 10</c:v>
                </c:pt>
                <c:pt idx="1">
                  <c:v>גיל 11 עד 16</c:v>
                </c:pt>
              </c:strCache>
            </c:strRef>
          </c:cat>
          <c:val>
            <c:numRef>
              <c:f>'התנהלות הילדים לפי גיל'!$D$5:$D$6</c:f>
              <c:numCache>
                <c:formatCode>###0%</c:formatCode>
                <c:ptCount val="2"/>
                <c:pt idx="0">
                  <c:v>0.2105263157894737</c:v>
                </c:pt>
                <c:pt idx="1">
                  <c:v>0.2745098039215686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8E-450C-B953-0DC0AE2970BE}"/>
            </c:ext>
          </c:extLst>
        </c:ser>
        <c:ser>
          <c:idx val="3"/>
          <c:order val="3"/>
          <c:tx>
            <c:strRef>
              <c:f>'התנהלות הילדים לפי גיל'!$E$3</c:f>
              <c:strCache>
                <c:ptCount val="1"/>
                <c:pt idx="0">
                  <c:v>במידה רבה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'התנהלות הילדים לפי גיל'!$A$5:$A$6</c:f>
              <c:strCache>
                <c:ptCount val="2"/>
                <c:pt idx="0">
                  <c:v>גיל 6 עד 10</c:v>
                </c:pt>
                <c:pt idx="1">
                  <c:v>גיל 11 עד 16</c:v>
                </c:pt>
              </c:strCache>
            </c:strRef>
          </c:cat>
          <c:val>
            <c:numRef>
              <c:f>'התנהלות הילדים לפי גיל'!$E$5:$E$6</c:f>
              <c:numCache>
                <c:formatCode>###0%</c:formatCode>
                <c:ptCount val="2"/>
                <c:pt idx="0">
                  <c:v>0.36842105263157898</c:v>
                </c:pt>
                <c:pt idx="1">
                  <c:v>0.50980392156862742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8E-450C-B953-0DC0AE2970BE}"/>
            </c:ext>
          </c:extLst>
        </c:ser>
        <c:ser>
          <c:idx val="4"/>
          <c:order val="4"/>
          <c:tx>
            <c:strRef>
              <c:f>'התנהלות הילדים לפי גיל'!$F$3</c:f>
              <c:strCache>
                <c:ptCount val="1"/>
                <c:pt idx="0">
                  <c:v>במידה רבה מאד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'התנהלות הילדים לפי גיל'!$A$5:$A$6</c:f>
              <c:strCache>
                <c:ptCount val="2"/>
                <c:pt idx="0">
                  <c:v>גיל 6 עד 10</c:v>
                </c:pt>
                <c:pt idx="1">
                  <c:v>גיל 11 עד 16</c:v>
                </c:pt>
              </c:strCache>
            </c:strRef>
          </c:cat>
          <c:val>
            <c:numRef>
              <c:f>'התנהלות הילדים לפי גיל'!$F$5:$F$6</c:f>
              <c:numCache>
                <c:formatCode>###0%</c:formatCode>
                <c:ptCount val="2"/>
                <c:pt idx="0">
                  <c:v>0.26315789473684209</c:v>
                </c:pt>
                <c:pt idx="1">
                  <c:v>0.11764705882352942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8E-450C-B953-0DC0AE297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5"/>
        <c:axId val="402330952"/>
        <c:axId val="402327016"/>
      </c:barChart>
      <c:catAx>
        <c:axId val="40233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02327016"/>
        <c:crosses val="autoZero"/>
        <c:auto val="1"/>
        <c:lblAlgn val="ctr"/>
        <c:lblOffset val="100"/>
        <c:noMultiLvlLbl val="0"/>
      </c:catAx>
      <c:valAx>
        <c:axId val="402327016"/>
        <c:scaling>
          <c:orientation val="minMax"/>
          <c:max val="1"/>
        </c:scaling>
        <c:delete val="1"/>
        <c:axPos val="l"/>
        <c:numFmt formatCode="###0%" sourceLinked="1"/>
        <c:majorTickMark val="none"/>
        <c:minorTickMark val="none"/>
        <c:tickLblPos val="nextTo"/>
        <c:crossAx val="402330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06246682347899"/>
          <c:y val="0.90113813950955046"/>
          <c:w val="0.69387492721166955"/>
          <c:h val="9.886186049044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he-IL" sz="1600" b="0" i="1" u="none" strike="noStrike" kern="1200" spc="0" baseline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e-IL" sz="1600" b="0" i="1" u="none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התפלגות כללית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he-IL" sz="1600" b="0" i="1" u="none" strike="noStrike" kern="1200" spc="0" baseline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6246065252009023E-2"/>
          <c:y val="0.208129622381546"/>
          <c:w val="0.9191640743621079"/>
          <c:h val="0.602162409192614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'התנהלות הילדים'!$B$6:$B$8</c:f>
              <c:strCache>
                <c:ptCount val="3"/>
                <c:pt idx="0">
                  <c:v>לא</c:v>
                </c:pt>
                <c:pt idx="1">
                  <c:v>כן</c:v>
                </c:pt>
                <c:pt idx="2">
                  <c:v>לא יודע/ת</c:v>
                </c:pt>
              </c:strCache>
            </c:strRef>
          </c:cat>
          <c:val>
            <c:numRef>
              <c:f>'התנהלות הילדים'!$C$6:$C$8</c:f>
              <c:numCache>
                <c:formatCode>###0%</c:formatCode>
                <c:ptCount val="3"/>
                <c:pt idx="0">
                  <c:v>0.92200000000000004</c:v>
                </c:pt>
                <c:pt idx="1">
                  <c:v>1.3999999999999999E-2</c:v>
                </c:pt>
                <c:pt idx="2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A-4741-97B5-2C82EB868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12"/>
        <c:axId val="387323184"/>
        <c:axId val="387328432"/>
      </c:barChart>
      <c:catAx>
        <c:axId val="38732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87328432"/>
        <c:crosses val="autoZero"/>
        <c:auto val="1"/>
        <c:lblAlgn val="ctr"/>
        <c:lblOffset val="100"/>
        <c:noMultiLvlLbl val="0"/>
      </c:catAx>
      <c:valAx>
        <c:axId val="3873284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8732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b="0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התפלגות</a:t>
            </a:r>
            <a:r>
              <a:rPr lang="he-IL" baseline="0"/>
              <a:t> </a:t>
            </a:r>
            <a:r>
              <a:rPr lang="he-IL" sz="1600" b="0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לפי</a:t>
            </a:r>
            <a:r>
              <a:rPr lang="he-IL" baseline="0"/>
              <a:t> </a:t>
            </a:r>
            <a:r>
              <a:rPr lang="he-IL" sz="1600" b="0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גיל</a:t>
            </a:r>
          </a:p>
        </c:rich>
      </c:tx>
      <c:layout>
        <c:manualLayout>
          <c:xMode val="edge"/>
          <c:yMode val="edge"/>
          <c:x val="0.41036017993662549"/>
          <c:y val="6.91314477322707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1.0415753223782347E-2"/>
          <c:y val="0.30593708988770718"/>
          <c:w val="0.93419111816813427"/>
          <c:h val="0.43305383840363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'התנהלות הילדים 2 לפי גיל'!$B$3</c:f>
              <c:strCache>
                <c:ptCount val="1"/>
                <c:pt idx="0">
                  <c:v>לא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'התנהלות הילדים 2 לפי גיל'!$A$5:$A$6</c:f>
              <c:strCache>
                <c:ptCount val="2"/>
                <c:pt idx="0">
                  <c:v>גיל 6 עד 10</c:v>
                </c:pt>
                <c:pt idx="1">
                  <c:v>גיל 11 עד 16</c:v>
                </c:pt>
              </c:strCache>
            </c:strRef>
          </c:cat>
          <c:val>
            <c:numRef>
              <c:f>'התנהלות הילדים 2 לפי גיל'!$B$5:$B$6</c:f>
              <c:numCache>
                <c:formatCode>###0%</c:formatCode>
                <c:ptCount val="2"/>
                <c:pt idx="0">
                  <c:v>0.93103448275862066</c:v>
                </c:pt>
                <c:pt idx="1">
                  <c:v>0.92982456140350878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D-40A3-9B19-5600CB62805E}"/>
            </c:ext>
          </c:extLst>
        </c:ser>
        <c:ser>
          <c:idx val="1"/>
          <c:order val="1"/>
          <c:tx>
            <c:strRef>
              <c:f>'התנהלות הילדים 2 לפי גיל'!$C$3</c:f>
              <c:strCache>
                <c:ptCount val="1"/>
                <c:pt idx="0">
                  <c:v>כן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'התנהלות הילדים 2 לפי גיל'!$A$5:$A$6</c:f>
              <c:strCache>
                <c:ptCount val="2"/>
                <c:pt idx="0">
                  <c:v>גיל 6 עד 10</c:v>
                </c:pt>
                <c:pt idx="1">
                  <c:v>גיל 11 עד 16</c:v>
                </c:pt>
              </c:strCache>
            </c:strRef>
          </c:cat>
          <c:val>
            <c:numRef>
              <c:f>'התנהלות הילדים 2 לפי גיל'!$C$5:$C$6</c:f>
              <c:numCache>
                <c:formatCode>General</c:formatCode>
                <c:ptCount val="2"/>
                <c:pt idx="0" formatCode="###0%">
                  <c:v>6.8965517241379309E-2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AD-40A3-9B19-5600CB62805E}"/>
            </c:ext>
          </c:extLst>
        </c:ser>
        <c:ser>
          <c:idx val="2"/>
          <c:order val="2"/>
          <c:tx>
            <c:strRef>
              <c:f>'התנהלות הילדים 2 לפי גיל'!$D$3</c:f>
              <c:strCache>
                <c:ptCount val="1"/>
                <c:pt idx="0">
                  <c:v>לא יודע/ת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'התנהלות הילדים 2 לפי גיל'!$A$5:$A$6</c:f>
              <c:strCache>
                <c:ptCount val="2"/>
                <c:pt idx="0">
                  <c:v>גיל 6 עד 10</c:v>
                </c:pt>
                <c:pt idx="1">
                  <c:v>גיל 11 עד 16</c:v>
                </c:pt>
              </c:strCache>
            </c:strRef>
          </c:cat>
          <c:val>
            <c:numRef>
              <c:f>'התנהלות הילדים 2 לפי גיל'!$D$5:$D$6</c:f>
              <c:numCache>
                <c:formatCode>###0%</c:formatCode>
                <c:ptCount val="2"/>
                <c:pt idx="1">
                  <c:v>7.0175438596491224E-2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C-479B-A2D9-7BE554F60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5"/>
        <c:axId val="402330952"/>
        <c:axId val="402327016"/>
      </c:barChart>
      <c:catAx>
        <c:axId val="40233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02327016"/>
        <c:crosses val="autoZero"/>
        <c:auto val="1"/>
        <c:lblAlgn val="ctr"/>
        <c:lblOffset val="100"/>
        <c:noMultiLvlLbl val="0"/>
      </c:catAx>
      <c:valAx>
        <c:axId val="402327016"/>
        <c:scaling>
          <c:orientation val="minMax"/>
          <c:max val="1"/>
        </c:scaling>
        <c:delete val="1"/>
        <c:axPos val="l"/>
        <c:numFmt formatCode="###0%" sourceLinked="1"/>
        <c:majorTickMark val="none"/>
        <c:minorTickMark val="none"/>
        <c:tickLblPos val="nextTo"/>
        <c:crossAx val="402330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31061475983971"/>
          <c:y val="0.87214130380338595"/>
          <c:w val="0.22693257801335207"/>
          <c:h val="0.12126705027939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b="0" i="1" u="none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התפלגות</a:t>
            </a:r>
            <a:r>
              <a:rPr lang="he-IL" baseline="0" dirty="0"/>
              <a:t> </a:t>
            </a:r>
            <a:r>
              <a:rPr lang="he-IL" sz="1600" b="0" i="1" u="none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לפי</a:t>
            </a:r>
            <a:r>
              <a:rPr lang="he-IL" baseline="0" dirty="0"/>
              <a:t> </a:t>
            </a:r>
            <a:r>
              <a:rPr lang="he-IL" sz="1600" b="0" i="1" u="none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גיל</a:t>
            </a:r>
          </a:p>
        </c:rich>
      </c:tx>
      <c:layout>
        <c:manualLayout>
          <c:xMode val="edge"/>
          <c:yMode val="edge"/>
          <c:x val="0.400573957180972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0202020202020204E-2"/>
          <c:y val="9.6530920060331829E-2"/>
          <c:w val="0.95959595959595956"/>
          <c:h val="0.61732140948444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'התנהלות מול הילדים 2'!$B$3</c:f>
              <c:strCache>
                <c:ptCount val="1"/>
                <c:pt idx="0">
                  <c:v>לא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'התנהלות מול הילדים 2'!$A$5:$A$6</c:f>
              <c:strCache>
                <c:ptCount val="2"/>
                <c:pt idx="0">
                  <c:v>גיל 6 עד 10</c:v>
                </c:pt>
                <c:pt idx="1">
                  <c:v>גיל 11 עד 16</c:v>
                </c:pt>
              </c:strCache>
            </c:strRef>
          </c:cat>
          <c:val>
            <c:numRef>
              <c:f>'התנהלות מול הילדים 2'!$B$5:$B$6</c:f>
              <c:numCache>
                <c:formatCode>###0%</c:formatCode>
                <c:ptCount val="2"/>
                <c:pt idx="0">
                  <c:v>0.37931034482758619</c:v>
                </c:pt>
                <c:pt idx="1">
                  <c:v>0.2105263157894737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E-426F-891D-F8B89EE92983}"/>
            </c:ext>
          </c:extLst>
        </c:ser>
        <c:ser>
          <c:idx val="1"/>
          <c:order val="1"/>
          <c:tx>
            <c:strRef>
              <c:f>'התנהלות מול הילדים 2'!$C$3</c:f>
              <c:strCache>
                <c:ptCount val="1"/>
                <c:pt idx="0">
                  <c:v>כן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'התנהלות מול הילדים 2'!$A$5:$A$6</c:f>
              <c:strCache>
                <c:ptCount val="2"/>
                <c:pt idx="0">
                  <c:v>גיל 6 עד 10</c:v>
                </c:pt>
                <c:pt idx="1">
                  <c:v>גיל 11 עד 16</c:v>
                </c:pt>
              </c:strCache>
            </c:strRef>
          </c:cat>
          <c:val>
            <c:numRef>
              <c:f>'התנהלות מול הילדים 2'!$C$5:$C$6</c:f>
              <c:numCache>
                <c:formatCode>###0%</c:formatCode>
                <c:ptCount val="2"/>
                <c:pt idx="0">
                  <c:v>0.55172413793103448</c:v>
                </c:pt>
                <c:pt idx="1">
                  <c:v>0.77192982456140358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1E-426F-891D-F8B89EE92983}"/>
            </c:ext>
          </c:extLst>
        </c:ser>
        <c:ser>
          <c:idx val="2"/>
          <c:order val="2"/>
          <c:tx>
            <c:strRef>
              <c:f>'התנהלות מול הילדים 2'!$D$3</c:f>
              <c:strCache>
                <c:ptCount val="1"/>
                <c:pt idx="0">
                  <c:v>לא יודע/ת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'התנהלות מול הילדים 2'!$A$5:$A$6</c:f>
              <c:strCache>
                <c:ptCount val="2"/>
                <c:pt idx="0">
                  <c:v>גיל 6 עד 10</c:v>
                </c:pt>
                <c:pt idx="1">
                  <c:v>גיל 11 עד 16</c:v>
                </c:pt>
              </c:strCache>
            </c:strRef>
          </c:cat>
          <c:val>
            <c:numRef>
              <c:f>'התנהלות מול הילדים 2'!$D$5:$D$6</c:f>
              <c:numCache>
                <c:formatCode>###0%</c:formatCode>
                <c:ptCount val="2"/>
                <c:pt idx="0">
                  <c:v>6.8965517241379309E-2</c:v>
                </c:pt>
                <c:pt idx="1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C-4E53-A34F-281C18DEC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5"/>
        <c:axId val="402330952"/>
        <c:axId val="402327016"/>
      </c:barChart>
      <c:catAx>
        <c:axId val="40233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02327016"/>
        <c:crosses val="autoZero"/>
        <c:auto val="1"/>
        <c:lblAlgn val="ctr"/>
        <c:lblOffset val="100"/>
        <c:noMultiLvlLbl val="0"/>
      </c:catAx>
      <c:valAx>
        <c:axId val="402327016"/>
        <c:scaling>
          <c:orientation val="minMax"/>
          <c:max val="1"/>
        </c:scaling>
        <c:delete val="1"/>
        <c:axPos val="l"/>
        <c:numFmt formatCode="###0%" sourceLinked="1"/>
        <c:majorTickMark val="none"/>
        <c:minorTickMark val="none"/>
        <c:tickLblPos val="nextTo"/>
        <c:crossAx val="402330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e-IL" sz="1600" i="1">
                <a:solidFill>
                  <a:sysClr val="windowText" lastClr="000000"/>
                </a:solidFill>
              </a:rPr>
              <a:t>התפלגות</a:t>
            </a:r>
            <a:r>
              <a:rPr lang="he-IL" sz="1600" i="1" baseline="0">
                <a:solidFill>
                  <a:sysClr val="windowText" lastClr="000000"/>
                </a:solidFill>
              </a:rPr>
              <a:t> לפי גיל </a:t>
            </a:r>
            <a:endParaRPr lang="he-IL" sz="1600" i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40082968346527442"/>
          <c:y val="0.101910793951286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1.698552571594347E-3"/>
          <c:w val="0.99352889842905212"/>
          <c:h val="0.79600798087124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'חשיפה ברשת לפי גיל'!$B$3</c:f>
              <c:strCache>
                <c:ptCount val="1"/>
                <c:pt idx="0">
                  <c:v>כלל לא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'חשיפה ברשת לפי גיל'!$A$4:$A$6</c:f>
              <c:strCache>
                <c:ptCount val="3"/>
                <c:pt idx="0">
                  <c:v>מתחת לגיל 6 (205 הורים)</c:v>
                </c:pt>
                <c:pt idx="1">
                  <c:v>גיל 6 עד 10 (29 הורים)</c:v>
                </c:pt>
                <c:pt idx="2">
                  <c:v>גיל 11 עד 16 (57 הורים)</c:v>
                </c:pt>
              </c:strCache>
            </c:strRef>
          </c:cat>
          <c:val>
            <c:numRef>
              <c:f>'חשיפה ברשת לפי גיל'!$B$4:$B$6</c:f>
              <c:numCache>
                <c:formatCode>###0%</c:formatCode>
                <c:ptCount val="3"/>
                <c:pt idx="0">
                  <c:v>0.23902439024390243</c:v>
                </c:pt>
                <c:pt idx="1">
                  <c:v>0.17241379310344829</c:v>
                </c:pt>
                <c:pt idx="2">
                  <c:v>0.31578947368421051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3-478A-9B1A-8419F69B8890}"/>
            </c:ext>
          </c:extLst>
        </c:ser>
        <c:ser>
          <c:idx val="1"/>
          <c:order val="1"/>
          <c:tx>
            <c:strRef>
              <c:f>'חשיפה ברשת לפי גיל'!$C$3</c:f>
              <c:strCache>
                <c:ptCount val="1"/>
                <c:pt idx="0">
                  <c:v>לעתים רחוקות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'חשיפה ברשת לפי גיל'!$A$4:$A$6</c:f>
              <c:strCache>
                <c:ptCount val="3"/>
                <c:pt idx="0">
                  <c:v>מתחת לגיל 6 (205 הורים)</c:v>
                </c:pt>
                <c:pt idx="1">
                  <c:v>גיל 6 עד 10 (29 הורים)</c:v>
                </c:pt>
                <c:pt idx="2">
                  <c:v>גיל 11 עד 16 (57 הורים)</c:v>
                </c:pt>
              </c:strCache>
            </c:strRef>
          </c:cat>
          <c:val>
            <c:numRef>
              <c:f>'חשיפה ברשת לפי גיל'!$C$4:$C$6</c:f>
              <c:numCache>
                <c:formatCode>###0%</c:formatCode>
                <c:ptCount val="3"/>
                <c:pt idx="0">
                  <c:v>0.35609756097560974</c:v>
                </c:pt>
                <c:pt idx="1">
                  <c:v>0.31034482758620691</c:v>
                </c:pt>
                <c:pt idx="2">
                  <c:v>0.45614035087719301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3-478A-9B1A-8419F69B8890}"/>
            </c:ext>
          </c:extLst>
        </c:ser>
        <c:ser>
          <c:idx val="2"/>
          <c:order val="2"/>
          <c:tx>
            <c:strRef>
              <c:f>'חשיפה ברשת לפי גיל'!$D$3</c:f>
              <c:strCache>
                <c:ptCount val="1"/>
                <c:pt idx="0">
                  <c:v>לעתים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'חשיפה ברשת לפי גיל'!$A$4:$A$6</c:f>
              <c:strCache>
                <c:ptCount val="3"/>
                <c:pt idx="0">
                  <c:v>מתחת לגיל 6 (205 הורים)</c:v>
                </c:pt>
                <c:pt idx="1">
                  <c:v>גיל 6 עד 10 (29 הורים)</c:v>
                </c:pt>
                <c:pt idx="2">
                  <c:v>גיל 11 עד 16 (57 הורים)</c:v>
                </c:pt>
              </c:strCache>
            </c:strRef>
          </c:cat>
          <c:val>
            <c:numRef>
              <c:f>'חשיפה ברשת לפי גיל'!$D$4:$D$6</c:f>
              <c:numCache>
                <c:formatCode>###0%</c:formatCode>
                <c:ptCount val="3"/>
                <c:pt idx="0">
                  <c:v>0.24390243902439024</c:v>
                </c:pt>
                <c:pt idx="1">
                  <c:v>0.37931034482758619</c:v>
                </c:pt>
                <c:pt idx="2">
                  <c:v>8.7719298245614044E-2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43-478A-9B1A-8419F69B8890}"/>
            </c:ext>
          </c:extLst>
        </c:ser>
        <c:ser>
          <c:idx val="3"/>
          <c:order val="3"/>
          <c:tx>
            <c:strRef>
              <c:f>'חשיפה ברשת לפי גיל'!$E$3</c:f>
              <c:strCache>
                <c:ptCount val="1"/>
                <c:pt idx="0">
                  <c:v>לעתים קרובות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'חשיפה ברשת לפי גיל'!$A$4:$A$6</c:f>
              <c:strCache>
                <c:ptCount val="3"/>
                <c:pt idx="0">
                  <c:v>מתחת לגיל 6 (205 הורים)</c:v>
                </c:pt>
                <c:pt idx="1">
                  <c:v>גיל 6 עד 10 (29 הורים)</c:v>
                </c:pt>
                <c:pt idx="2">
                  <c:v>גיל 11 עד 16 (57 הורים)</c:v>
                </c:pt>
              </c:strCache>
            </c:strRef>
          </c:cat>
          <c:val>
            <c:numRef>
              <c:f>'חשיפה ברשת לפי גיל'!$E$4:$E$6</c:f>
              <c:numCache>
                <c:formatCode>###0%</c:formatCode>
                <c:ptCount val="3"/>
                <c:pt idx="0">
                  <c:v>0.13170731707317074</c:v>
                </c:pt>
                <c:pt idx="1">
                  <c:v>0.10344827586206896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43-478A-9B1A-8419F69B8890}"/>
            </c:ext>
          </c:extLst>
        </c:ser>
        <c:ser>
          <c:idx val="4"/>
          <c:order val="4"/>
          <c:tx>
            <c:strRef>
              <c:f>'חשיפה ברשת לפי גיל'!$F$3</c:f>
              <c:strCache>
                <c:ptCount val="1"/>
                <c:pt idx="0">
                  <c:v>לעתים קרובות מאד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'חשיפה ברשת לפי גיל'!$A$4:$A$6</c:f>
              <c:strCache>
                <c:ptCount val="3"/>
                <c:pt idx="0">
                  <c:v>מתחת לגיל 6 (205 הורים)</c:v>
                </c:pt>
                <c:pt idx="1">
                  <c:v>גיל 6 עד 10 (29 הורים)</c:v>
                </c:pt>
                <c:pt idx="2">
                  <c:v>גיל 11 עד 16 (57 הורים)</c:v>
                </c:pt>
              </c:strCache>
            </c:strRef>
          </c:cat>
          <c:val>
            <c:numRef>
              <c:f>'חשיפה ברשת לפי גיל'!$F$4:$F$6</c:f>
              <c:numCache>
                <c:formatCode>###0%</c:formatCode>
                <c:ptCount val="3"/>
                <c:pt idx="0">
                  <c:v>2.9268292682926828E-2</c:v>
                </c:pt>
                <c:pt idx="1">
                  <c:v>0.04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43-478A-9B1A-8419F69B8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5"/>
        <c:axId val="402330952"/>
        <c:axId val="402327016"/>
      </c:barChart>
      <c:catAx>
        <c:axId val="40233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02327016"/>
        <c:crosses val="autoZero"/>
        <c:auto val="1"/>
        <c:lblAlgn val="ctr"/>
        <c:lblOffset val="100"/>
        <c:noMultiLvlLbl val="0"/>
      </c:catAx>
      <c:valAx>
        <c:axId val="402327016"/>
        <c:scaling>
          <c:orientation val="minMax"/>
          <c:max val="1"/>
        </c:scaling>
        <c:delete val="1"/>
        <c:axPos val="l"/>
        <c:numFmt formatCode="###0%" sourceLinked="1"/>
        <c:majorTickMark val="none"/>
        <c:minorTickMark val="none"/>
        <c:tickLblPos val="nextTo"/>
        <c:crossAx val="402330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235619661023"/>
          <c:y val="0.11984100335556747"/>
          <c:w val="0.77420237059752905"/>
          <c:h val="0.716284978770352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'חשיפה ברשת 2'!$B$1:$B$3</c:f>
              <c:strCache>
                <c:ptCount val="3"/>
                <c:pt idx="0">
                  <c:v>לא</c:v>
                </c:pt>
                <c:pt idx="1">
                  <c:v>כן</c:v>
                </c:pt>
                <c:pt idx="2">
                  <c:v>לא יודע/לא החלטתי</c:v>
                </c:pt>
              </c:strCache>
            </c:strRef>
          </c:cat>
          <c:val>
            <c:numRef>
              <c:f>'חשיפה ברשת 2'!$C$1:$C$3</c:f>
              <c:numCache>
                <c:formatCode>###0%</c:formatCode>
                <c:ptCount val="3"/>
                <c:pt idx="0">
                  <c:v>0.61818181818181817</c:v>
                </c:pt>
                <c:pt idx="1">
                  <c:v>0.17922077922077922</c:v>
                </c:pt>
                <c:pt idx="2">
                  <c:v>0.20259740259740258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AA-4ED9-BE8A-43FD122FC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12"/>
        <c:axId val="387323184"/>
        <c:axId val="387328432"/>
      </c:barChart>
      <c:catAx>
        <c:axId val="38732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87328432"/>
        <c:crosses val="autoZero"/>
        <c:auto val="1"/>
        <c:lblAlgn val="ctr"/>
        <c:lblOffset val="100"/>
        <c:noMultiLvlLbl val="0"/>
      </c:catAx>
      <c:valAx>
        <c:axId val="3873284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8732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b="0" i="1" u="none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התפלגות</a:t>
            </a:r>
            <a:r>
              <a:rPr lang="he-IL" baseline="0" dirty="0"/>
              <a:t> </a:t>
            </a:r>
            <a:r>
              <a:rPr lang="he-IL" sz="1600" b="0" i="1" u="none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לפי</a:t>
            </a:r>
            <a:r>
              <a:rPr lang="he-IL" baseline="0" dirty="0"/>
              <a:t> </a:t>
            </a:r>
            <a:r>
              <a:rPr lang="he-IL" sz="1600" b="0" i="1" u="none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גיל</a:t>
            </a:r>
          </a:p>
        </c:rich>
      </c:tx>
      <c:layout>
        <c:manualLayout>
          <c:xMode val="edge"/>
          <c:yMode val="edge"/>
          <c:x val="0.40057402075970683"/>
          <c:y val="6.0273270465622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1135480432938296E-4"/>
          <c:y val="0.13532693898794695"/>
          <c:w val="0.99957743348870365"/>
          <c:h val="0.57852531398260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'חשיפה ברשת 3 לפי גיל'!$B$3</c:f>
              <c:strCache>
                <c:ptCount val="1"/>
                <c:pt idx="0">
                  <c:v>לא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'חשיפה ברשת 3 לפי גיל'!$A$4:$A$6</c:f>
              <c:strCache>
                <c:ptCount val="3"/>
                <c:pt idx="0">
                  <c:v>מתחת לגיל 6</c:v>
                </c:pt>
                <c:pt idx="1">
                  <c:v>גיל 6 עד 10</c:v>
                </c:pt>
                <c:pt idx="2">
                  <c:v>גיל 11 עד 16</c:v>
                </c:pt>
              </c:strCache>
            </c:strRef>
          </c:cat>
          <c:val>
            <c:numRef>
              <c:f>'חשיפה ברשת 3 לפי גיל'!$B$4:$B$6</c:f>
              <c:numCache>
                <c:formatCode>###0%</c:formatCode>
                <c:ptCount val="3"/>
                <c:pt idx="0">
                  <c:v>0.64968152866242035</c:v>
                </c:pt>
                <c:pt idx="1">
                  <c:v>0.66666666666666674</c:v>
                </c:pt>
                <c:pt idx="2">
                  <c:v>0.61538461538461542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B-40AE-8BA0-8EC9DAEF1D8B}"/>
            </c:ext>
          </c:extLst>
        </c:ser>
        <c:ser>
          <c:idx val="1"/>
          <c:order val="1"/>
          <c:tx>
            <c:strRef>
              <c:f>'חשיפה ברשת 3 לפי גיל'!$C$3</c:f>
              <c:strCache>
                <c:ptCount val="1"/>
                <c:pt idx="0">
                  <c:v>כן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'חשיפה ברשת 3 לפי גיל'!$A$4:$A$6</c:f>
              <c:strCache>
                <c:ptCount val="3"/>
                <c:pt idx="0">
                  <c:v>מתחת לגיל 6</c:v>
                </c:pt>
                <c:pt idx="1">
                  <c:v>גיל 6 עד 10</c:v>
                </c:pt>
                <c:pt idx="2">
                  <c:v>גיל 11 עד 16</c:v>
                </c:pt>
              </c:strCache>
            </c:strRef>
          </c:cat>
          <c:val>
            <c:numRef>
              <c:f>'חשיפה ברשת 3 לפי גיל'!$C$4:$C$6</c:f>
              <c:numCache>
                <c:formatCode>###0%</c:formatCode>
                <c:ptCount val="3"/>
                <c:pt idx="0">
                  <c:v>0.13375796178343899</c:v>
                </c:pt>
                <c:pt idx="1">
                  <c:v>8.3333333333333343E-2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5B-40AE-8BA0-8EC9DAEF1D8B}"/>
            </c:ext>
          </c:extLst>
        </c:ser>
        <c:ser>
          <c:idx val="2"/>
          <c:order val="2"/>
          <c:tx>
            <c:strRef>
              <c:f>'חשיפה ברשת 3 לפי גיל'!$D$3</c:f>
              <c:strCache>
                <c:ptCount val="1"/>
                <c:pt idx="0">
                  <c:v>לא יודע/לא החלטתי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'חשיפה ברשת 3 לפי גיל'!$A$4:$A$6</c:f>
              <c:strCache>
                <c:ptCount val="3"/>
                <c:pt idx="0">
                  <c:v>מתחת לגיל 6</c:v>
                </c:pt>
                <c:pt idx="1">
                  <c:v>גיל 6 עד 10</c:v>
                </c:pt>
                <c:pt idx="2">
                  <c:v>גיל 11 עד 16</c:v>
                </c:pt>
              </c:strCache>
            </c:strRef>
          </c:cat>
          <c:val>
            <c:numRef>
              <c:f>'חשיפה ברשת 3 לפי גיל'!$D$4:$D$6</c:f>
              <c:numCache>
                <c:formatCode>###0%</c:formatCode>
                <c:ptCount val="3"/>
                <c:pt idx="0">
                  <c:v>0.21656050955414013</c:v>
                </c:pt>
                <c:pt idx="1">
                  <c:v>0.25</c:v>
                </c:pt>
                <c:pt idx="2">
                  <c:v>0.17948717948717949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5B-40AE-8BA0-8EC9DAEF1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5"/>
        <c:axId val="402330952"/>
        <c:axId val="402327016"/>
      </c:barChart>
      <c:catAx>
        <c:axId val="40233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02327016"/>
        <c:crosses val="autoZero"/>
        <c:auto val="1"/>
        <c:lblAlgn val="ctr"/>
        <c:lblOffset val="100"/>
        <c:noMultiLvlLbl val="0"/>
      </c:catAx>
      <c:valAx>
        <c:axId val="402327016"/>
        <c:scaling>
          <c:orientation val="minMax"/>
          <c:max val="1"/>
        </c:scaling>
        <c:delete val="1"/>
        <c:axPos val="l"/>
        <c:numFmt formatCode="###0%" sourceLinked="1"/>
        <c:majorTickMark val="none"/>
        <c:minorTickMark val="none"/>
        <c:tickLblPos val="nextTo"/>
        <c:crossAx val="402330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30018535401362"/>
          <c:y val="0.86629444848199144"/>
          <c:w val="0.43759159125554914"/>
          <c:h val="0.13370555151800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e-IL" sz="1600" b="0" i="1" u="none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התפלגות כללית</a:t>
            </a:r>
          </a:p>
        </c:rich>
      </c:tx>
      <c:layout>
        <c:manualLayout>
          <c:xMode val="edge"/>
          <c:yMode val="edge"/>
          <c:x val="0.43378266437121143"/>
          <c:y val="5.33209488351423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4920643649704701E-2"/>
          <c:y val="0.19729851775729404"/>
          <c:w val="0.96429473786066777"/>
          <c:h val="0.597498959285060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'חשיפה ברשת 2'!$B$4:$B$7</c:f>
              <c:strCache>
                <c:ptCount val="4"/>
                <c:pt idx="0">
                  <c:v>לא נוהג/ת לשאול</c:v>
                </c:pt>
                <c:pt idx="1">
                  <c:v>לפעמים שואל/ת ולפעמים לא</c:v>
                </c:pt>
                <c:pt idx="2">
                  <c:v>כן, אני תמיד נוהג/ת לשאול</c:v>
                </c:pt>
                <c:pt idx="3">
                  <c:v>אחר</c:v>
                </c:pt>
              </c:strCache>
            </c:strRef>
          </c:cat>
          <c:val>
            <c:numRef>
              <c:f>'חשיפה ברשת 2'!$C$4:$C$7</c:f>
              <c:numCache>
                <c:formatCode>###0%</c:formatCode>
                <c:ptCount val="4"/>
                <c:pt idx="0">
                  <c:v>0.66753246753246753</c:v>
                </c:pt>
                <c:pt idx="1">
                  <c:v>0.16883116883116883</c:v>
                </c:pt>
                <c:pt idx="2">
                  <c:v>0.10389610389610389</c:v>
                </c:pt>
                <c:pt idx="3">
                  <c:v>5.9740259740259739E-2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7-4C92-A40E-82FADA0BA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12"/>
        <c:axId val="387323184"/>
        <c:axId val="387328432"/>
      </c:barChart>
      <c:catAx>
        <c:axId val="38732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87328432"/>
        <c:crosses val="autoZero"/>
        <c:auto val="1"/>
        <c:lblAlgn val="ctr"/>
        <c:lblOffset val="100"/>
        <c:noMultiLvlLbl val="0"/>
      </c:catAx>
      <c:valAx>
        <c:axId val="3873284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8732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b="0" i="1" u="none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התפלגות</a:t>
            </a:r>
            <a:r>
              <a:rPr lang="he-IL" baseline="0" dirty="0"/>
              <a:t> </a:t>
            </a:r>
            <a:r>
              <a:rPr lang="he-IL" sz="1600" b="0" i="1" u="none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לפי</a:t>
            </a:r>
            <a:r>
              <a:rPr lang="he-IL" baseline="0" dirty="0"/>
              <a:t> </a:t>
            </a:r>
            <a:r>
              <a:rPr lang="he-IL" sz="1600" b="0" i="1" u="none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גיל</a:t>
            </a:r>
          </a:p>
        </c:rich>
      </c:tx>
      <c:layout>
        <c:manualLayout>
          <c:xMode val="edge"/>
          <c:yMode val="edge"/>
          <c:x val="0.400573957180972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1.3852773020963386E-2"/>
          <c:y val="0.15467200875508935"/>
          <c:w val="0.95959595959595956"/>
          <c:h val="0.56389207704969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'חשיפה ברשת 4 לפי גיל'!$B$3</c:f>
              <c:strCache>
                <c:ptCount val="1"/>
                <c:pt idx="0">
                  <c:v>כן, אני תמיד נוהג/ת לשאול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'חשיפה ברשת 4 לפי גיל'!$A$4:$A$6</c:f>
              <c:strCache>
                <c:ptCount val="3"/>
                <c:pt idx="0">
                  <c:v>מתחת לגיל 6</c:v>
                </c:pt>
                <c:pt idx="1">
                  <c:v>גיל 6 עד 10</c:v>
                </c:pt>
                <c:pt idx="2">
                  <c:v>גיל 11 עד 16</c:v>
                </c:pt>
              </c:strCache>
            </c:strRef>
          </c:cat>
          <c:val>
            <c:numRef>
              <c:f>'חשיפה ברשת 4 לפי גיל'!$B$4:$B$6</c:f>
              <c:numCache>
                <c:formatCode>###0%</c:formatCode>
                <c:ptCount val="3"/>
                <c:pt idx="0">
                  <c:v>3.8216560509554139E-2</c:v>
                </c:pt>
                <c:pt idx="1">
                  <c:v>0.20833333333333331</c:v>
                </c:pt>
                <c:pt idx="2">
                  <c:v>0.33333333333333337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2-425B-AA30-07D561D94C0A}"/>
            </c:ext>
          </c:extLst>
        </c:ser>
        <c:ser>
          <c:idx val="1"/>
          <c:order val="1"/>
          <c:tx>
            <c:strRef>
              <c:f>'חשיפה ברשת 4 לפי גיל'!$C$3</c:f>
              <c:strCache>
                <c:ptCount val="1"/>
                <c:pt idx="0">
                  <c:v>לפעמים שואל/ת ולפעמים לא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'חשיפה ברשת 4 לפי גיל'!$A$4:$A$6</c:f>
              <c:strCache>
                <c:ptCount val="3"/>
                <c:pt idx="0">
                  <c:v>מתחת לגיל 6</c:v>
                </c:pt>
                <c:pt idx="1">
                  <c:v>גיל 6 עד 10</c:v>
                </c:pt>
                <c:pt idx="2">
                  <c:v>גיל 11 עד 16</c:v>
                </c:pt>
              </c:strCache>
            </c:strRef>
          </c:cat>
          <c:val>
            <c:numRef>
              <c:f>'חשיפה ברשת 4 לפי גיל'!$C$4:$C$6</c:f>
              <c:numCache>
                <c:formatCode>###0%</c:formatCode>
                <c:ptCount val="3"/>
                <c:pt idx="0">
                  <c:v>4.4585987261146494E-2</c:v>
                </c:pt>
                <c:pt idx="1">
                  <c:v>0.25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D2-425B-AA30-07D561D94C0A}"/>
            </c:ext>
          </c:extLst>
        </c:ser>
        <c:ser>
          <c:idx val="2"/>
          <c:order val="2"/>
          <c:tx>
            <c:strRef>
              <c:f>'חשיפה ברשת 4 לפי גיל'!$D$3</c:f>
              <c:strCache>
                <c:ptCount val="1"/>
                <c:pt idx="0">
                  <c:v>לא נוהג/ת לשאול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'חשיפה ברשת 4 לפי גיל'!$A$4:$A$6</c:f>
              <c:strCache>
                <c:ptCount val="3"/>
                <c:pt idx="0">
                  <c:v>מתחת לגיל 6</c:v>
                </c:pt>
                <c:pt idx="1">
                  <c:v>גיל 6 עד 10</c:v>
                </c:pt>
                <c:pt idx="2">
                  <c:v>גיל 11 עד 16</c:v>
                </c:pt>
              </c:strCache>
            </c:strRef>
          </c:cat>
          <c:val>
            <c:numRef>
              <c:f>'חשיפה ברשת 4 לפי גיל'!$D$4:$D$6</c:f>
              <c:numCache>
                <c:formatCode>###0%</c:formatCode>
                <c:ptCount val="3"/>
                <c:pt idx="0">
                  <c:v>0.80891719745222934</c:v>
                </c:pt>
                <c:pt idx="1">
                  <c:v>0.54166666666666663</c:v>
                </c:pt>
                <c:pt idx="2">
                  <c:v>0.33333333333333337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D2-425B-AA30-07D561D94C0A}"/>
            </c:ext>
          </c:extLst>
        </c:ser>
        <c:ser>
          <c:idx val="3"/>
          <c:order val="3"/>
          <c:tx>
            <c:strRef>
              <c:f>'חשיפה ברשת 4 לפי גיל'!$E$3</c:f>
              <c:strCache>
                <c:ptCount val="1"/>
                <c:pt idx="0">
                  <c:v>אחר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he-IL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'חשיפה ברשת 4 לפי גיל'!$A$4:$A$6</c:f>
              <c:strCache>
                <c:ptCount val="3"/>
                <c:pt idx="0">
                  <c:v>מתחת לגיל 6</c:v>
                </c:pt>
                <c:pt idx="1">
                  <c:v>גיל 6 עד 10</c:v>
                </c:pt>
                <c:pt idx="2">
                  <c:v>גיל 11 עד 16</c:v>
                </c:pt>
              </c:strCache>
            </c:strRef>
          </c:cat>
          <c:val>
            <c:numRef>
              <c:f>'חשיפה ברשת 4 לפי גיל'!$E$4:$E$6</c:f>
              <c:numCache>
                <c:formatCode>General</c:formatCode>
                <c:ptCount val="3"/>
                <c:pt idx="0" formatCode="###0%">
                  <c:v>0.10828025477707007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D2-425B-AA30-07D561D94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5"/>
        <c:axId val="402330952"/>
        <c:axId val="402327016"/>
      </c:barChart>
      <c:catAx>
        <c:axId val="40233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02327016"/>
        <c:crosses val="autoZero"/>
        <c:auto val="1"/>
        <c:lblAlgn val="ctr"/>
        <c:lblOffset val="100"/>
        <c:noMultiLvlLbl val="0"/>
      </c:catAx>
      <c:valAx>
        <c:axId val="402327016"/>
        <c:scaling>
          <c:orientation val="minMax"/>
          <c:max val="1"/>
        </c:scaling>
        <c:delete val="1"/>
        <c:axPos val="l"/>
        <c:numFmt formatCode="###0%" sourceLinked="1"/>
        <c:majorTickMark val="none"/>
        <c:minorTickMark val="none"/>
        <c:tickLblPos val="nextTo"/>
        <c:crossAx val="402330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428551766669176E-2"/>
          <c:y val="0.88767130951361117"/>
          <c:w val="0.74910717003405103"/>
          <c:h val="8.5684914622782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800" b="0" i="1" baseline="0" dirty="0">
                <a:solidFill>
                  <a:schemeClr val="tx1"/>
                </a:solidFill>
                <a:effectLst/>
              </a:rPr>
              <a:t>"האם אתם (אם / אב)</a:t>
            </a:r>
            <a:r>
              <a:rPr lang="en-US" sz="1800" b="0" i="1" baseline="0" dirty="0">
                <a:solidFill>
                  <a:schemeClr val="tx1"/>
                </a:solidFill>
                <a:effectLst/>
              </a:rPr>
              <a:t> </a:t>
            </a:r>
            <a:r>
              <a:rPr lang="he-IL" sz="1800" b="0" i="1" baseline="0" dirty="0">
                <a:solidFill>
                  <a:schemeClr val="tx1"/>
                </a:solidFill>
                <a:effectLst/>
              </a:rPr>
              <a:t>מאשרים בדרך כלל בקשות המתקבלות מבתי הספר / חוגים של הילדים לצלם אותם לצרכי פרסום והעלאה לרשת?"</a:t>
            </a:r>
            <a:endParaRPr lang="en-US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'בקרת הורים לפי גיל'!$C$1:$C$2</c:f>
              <c:strCache>
                <c:ptCount val="2"/>
                <c:pt idx="0">
                  <c:v>הסכמת הורים לבקשות המתקבלות מבתי הספר/חוגים של הילדים לצלם אותם לצרכי פרסום והעלאה לרשת  </c:v>
                </c:pt>
                <c:pt idx="1">
                  <c:v>בדרך כלל מאשרים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06A-4750-A2BA-5C125AA2B2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'בקרת הורים לפי גיל'!$B$3:$B$6</c:f>
              <c:strCache>
                <c:ptCount val="4"/>
                <c:pt idx="0">
                  <c:v>מתחת לגיל 6</c:v>
                </c:pt>
                <c:pt idx="1">
                  <c:v>גיל 6 עד 10</c:v>
                </c:pt>
                <c:pt idx="2">
                  <c:v>גיל 11 עד 16</c:v>
                </c:pt>
                <c:pt idx="3">
                  <c:v>כולם</c:v>
                </c:pt>
              </c:strCache>
            </c:strRef>
          </c:cat>
          <c:val>
            <c:numRef>
              <c:f>'בקרת הורים לפי גיל'!$C$3:$C$6</c:f>
              <c:numCache>
                <c:formatCode>#,##0%</c:formatCode>
                <c:ptCount val="4"/>
                <c:pt idx="0">
                  <c:v>0.64</c:v>
                </c:pt>
                <c:pt idx="1">
                  <c:v>0.72</c:v>
                </c:pt>
                <c:pt idx="2">
                  <c:v>0.74</c:v>
                </c:pt>
                <c:pt idx="3" formatCode="0%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6A-4750-A2BA-5C125AA2B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402334888"/>
        <c:axId val="402329968"/>
      </c:barChart>
      <c:catAx>
        <c:axId val="40233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02329968"/>
        <c:crosses val="autoZero"/>
        <c:auto val="1"/>
        <c:lblAlgn val="ctr"/>
        <c:lblOffset val="100"/>
        <c:noMultiLvlLbl val="0"/>
      </c:catAx>
      <c:valAx>
        <c:axId val="402329968"/>
        <c:scaling>
          <c:orientation val="minMax"/>
          <c:max val="1"/>
          <c:min val="0"/>
        </c:scaling>
        <c:delete val="1"/>
        <c:axPos val="l"/>
        <c:numFmt formatCode="#,##0%" sourceLinked="1"/>
        <c:majorTickMark val="none"/>
        <c:minorTickMark val="none"/>
        <c:tickLblPos val="nextTo"/>
        <c:crossAx val="40233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421707529572737E-2"/>
          <c:y val="0"/>
          <c:w val="0.95915658494085454"/>
          <c:h val="0.837945036333501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A090-481E-82DF-8791F4664B23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A090-481E-82DF-8791F4664B23}"/>
              </c:ext>
            </c:extLst>
          </c:dPt>
          <c:dPt>
            <c:idx val="2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A090-481E-82DF-8791F4664B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'בקרת הורים'!$B$1:$B$3</c:f>
              <c:strCache>
                <c:ptCount val="3"/>
                <c:pt idx="0">
                  <c:v>לילדים שלי אין סמרטפון</c:v>
                </c:pt>
                <c:pt idx="1">
                  <c:v>לא</c:v>
                </c:pt>
                <c:pt idx="2">
                  <c:v>כן</c:v>
                </c:pt>
              </c:strCache>
            </c:strRef>
          </c:cat>
          <c:val>
            <c:numRef>
              <c:f>'בקרת הורים'!$C$1:$C$3</c:f>
              <c:numCache>
                <c:formatCode>###0%</c:formatCode>
                <c:ptCount val="3"/>
                <c:pt idx="0">
                  <c:v>0.62</c:v>
                </c:pt>
                <c:pt idx="1">
                  <c:v>0.13800000000000001</c:v>
                </c:pt>
                <c:pt idx="2">
                  <c:v>0.23600000000000002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90-481E-82DF-8791F466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2336200"/>
        <c:axId val="402332264"/>
      </c:barChart>
      <c:catAx>
        <c:axId val="402336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02332264"/>
        <c:crosses val="autoZero"/>
        <c:auto val="1"/>
        <c:lblAlgn val="ctr"/>
        <c:lblOffset val="100"/>
        <c:noMultiLvlLbl val="0"/>
      </c:catAx>
      <c:valAx>
        <c:axId val="402332264"/>
        <c:scaling>
          <c:orientation val="minMax"/>
          <c:max val="1"/>
        </c:scaling>
        <c:delete val="1"/>
        <c:axPos val="l"/>
        <c:numFmt formatCode="###0%" sourceLinked="1"/>
        <c:majorTickMark val="out"/>
        <c:minorTickMark val="none"/>
        <c:tickLblPos val="nextTo"/>
        <c:crossAx val="402336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e-IL" sz="1600" b="0" i="1" u="none" strike="noStrike" kern="1200" spc="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התפלגות לפי גיל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'בקרת הורים'!$C$17</c:f>
              <c:strCache>
                <c:ptCount val="1"/>
                <c:pt idx="0">
                  <c:v>לילדים שלי אין סמרטפון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31-4AD2-8A32-A106CBCC4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'בקרת הורים'!$B$18:$B$20</c:f>
              <c:strCache>
                <c:ptCount val="3"/>
                <c:pt idx="0">
                  <c:v>מתחת לגיל 6</c:v>
                </c:pt>
                <c:pt idx="1">
                  <c:v>גיל 6 עד 10</c:v>
                </c:pt>
                <c:pt idx="2">
                  <c:v>גיל 11 עד 16</c:v>
                </c:pt>
              </c:strCache>
            </c:strRef>
          </c:cat>
          <c:val>
            <c:numRef>
              <c:f>'בקרת הורים'!$C$18:$C$20</c:f>
              <c:numCache>
                <c:formatCode>#,##0%</c:formatCode>
                <c:ptCount val="3"/>
                <c:pt idx="0">
                  <c:v>0.96585365853658534</c:v>
                </c:pt>
                <c:pt idx="1">
                  <c:v>0.34482758620689657</c:v>
                </c:pt>
                <c:pt idx="2">
                  <c:v>8.7719298245614044E-2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4-435F-91C7-AAFA56B8FE02}"/>
            </c:ext>
          </c:extLst>
        </c:ser>
        <c:ser>
          <c:idx val="1"/>
          <c:order val="1"/>
          <c:tx>
            <c:strRef>
              <c:f>'בקרת הורים'!$D$17</c:f>
              <c:strCache>
                <c:ptCount val="1"/>
                <c:pt idx="0">
                  <c:v>לא נוהג לבדוק את הפעילות של ילדיי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'בקרת הורים'!$B$18:$B$20</c:f>
              <c:strCache>
                <c:ptCount val="3"/>
                <c:pt idx="0">
                  <c:v>מתחת לגיל 6</c:v>
                </c:pt>
                <c:pt idx="1">
                  <c:v>גיל 6 עד 10</c:v>
                </c:pt>
                <c:pt idx="2">
                  <c:v>גיל 11 עד 16</c:v>
                </c:pt>
              </c:strCache>
            </c:strRef>
          </c:cat>
          <c:val>
            <c:numRef>
              <c:f>'בקרת הורים'!$D$18:$D$20</c:f>
              <c:numCache>
                <c:formatCode>#,##0%</c:formatCode>
                <c:ptCount val="3"/>
                <c:pt idx="0">
                  <c:v>4.8780487804878049E-3</c:v>
                </c:pt>
                <c:pt idx="1">
                  <c:v>6.8965517241379309E-2</c:v>
                </c:pt>
                <c:pt idx="2">
                  <c:v>0.49122807017543862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F4-435F-91C7-AAFA56B8FE02}"/>
            </c:ext>
          </c:extLst>
        </c:ser>
        <c:ser>
          <c:idx val="2"/>
          <c:order val="2"/>
          <c:tx>
            <c:strRef>
              <c:f>'בקרת הורים'!$E$17</c:f>
              <c:strCache>
                <c:ptCount val="1"/>
                <c:pt idx="0">
                  <c:v>כן נוהג לבדוק את הפעילות של ילדיי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'בקרת הורים'!$B$18:$B$20</c:f>
              <c:strCache>
                <c:ptCount val="3"/>
                <c:pt idx="0">
                  <c:v>מתחת לגיל 6</c:v>
                </c:pt>
                <c:pt idx="1">
                  <c:v>גיל 6 עד 10</c:v>
                </c:pt>
                <c:pt idx="2">
                  <c:v>גיל 11 עד 16</c:v>
                </c:pt>
              </c:strCache>
            </c:strRef>
          </c:cat>
          <c:val>
            <c:numRef>
              <c:f>'בקרת הורים'!$E$18:$E$20</c:f>
              <c:numCache>
                <c:formatCode>#,##0%</c:formatCode>
                <c:ptCount val="3"/>
                <c:pt idx="0">
                  <c:v>2.9268292682926828E-2</c:v>
                </c:pt>
                <c:pt idx="1">
                  <c:v>0.58620689655172409</c:v>
                </c:pt>
                <c:pt idx="2">
                  <c:v>0.4210526315789474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F4-435F-91C7-AAFA56B8F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5"/>
        <c:axId val="402330952"/>
        <c:axId val="402327016"/>
      </c:barChart>
      <c:catAx>
        <c:axId val="40233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02327016"/>
        <c:crosses val="autoZero"/>
        <c:auto val="1"/>
        <c:lblAlgn val="ctr"/>
        <c:lblOffset val="100"/>
        <c:noMultiLvlLbl val="0"/>
      </c:catAx>
      <c:valAx>
        <c:axId val="402327016"/>
        <c:scaling>
          <c:orientation val="minMax"/>
          <c:max val="1"/>
        </c:scaling>
        <c:delete val="1"/>
        <c:axPos val="l"/>
        <c:numFmt formatCode="#,##0%" sourceLinked="1"/>
        <c:majorTickMark val="none"/>
        <c:minorTickMark val="none"/>
        <c:tickLblPos val="nextTo"/>
        <c:crossAx val="402330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618600224259153E-2"/>
          <c:y val="0.87404083689958434"/>
          <c:w val="0.93338139977574086"/>
          <c:h val="0.12595916310041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6T11:36:28.806" idx="1">
    <p:pos x="5750" y="10"/>
    <p:text>להוסיף כמות משיבים לכל קבוצת גיל+הערה שבכל קבוצה חושב על הורים שיש להם ילד/ים רק בקבוצת הגיל הרלוונטית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6T11:39:16.024" idx="2">
    <p:pos x="5750" y="10"/>
    <p:text>מספר משיבים לכל קבוצת גיל ואת השאלה בכותרת מהשקף הקודם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37D16-2E6E-4973-96DD-4D095F8C07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B6D9F76-88EF-41C6-ACF4-523EF452F545}">
      <dgm:prSet phldrT="[טקסט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24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סקר אינטרנטי בקרב הורים לילדים בגילאי 0-16</a:t>
          </a:r>
        </a:p>
      </dgm:t>
    </dgm:pt>
    <dgm:pt modelId="{EB28F128-BBF8-42C4-BA79-AA0FF328B4BB}" type="parTrans" cxnId="{E7FAA9E2-6080-451C-8093-CC7805FF3535}">
      <dgm:prSet/>
      <dgm:spPr/>
      <dgm:t>
        <a:bodyPr/>
        <a:lstStyle/>
        <a:p>
          <a:pPr rtl="1"/>
          <a:endParaRPr lang="he-IL" sz="1100"/>
        </a:p>
      </dgm:t>
    </dgm:pt>
    <dgm:pt modelId="{C14E5451-4CD6-402F-9E70-A50B570CED2D}" type="sibTrans" cxnId="{E7FAA9E2-6080-451C-8093-CC7805FF3535}">
      <dgm:prSet/>
      <dgm:spPr/>
      <dgm:t>
        <a:bodyPr/>
        <a:lstStyle/>
        <a:p>
          <a:pPr rtl="1"/>
          <a:endParaRPr lang="he-IL" sz="1100"/>
        </a:p>
      </dgm:t>
    </dgm:pt>
    <dgm:pt modelId="{559A493E-BF33-4621-9A01-637147440267}">
      <dgm:prSet phldrT="[טקסט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24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הסקר בוחן את השימוש שהציבור עושה ברשתות חברתיות</a:t>
          </a:r>
        </a:p>
      </dgm:t>
    </dgm:pt>
    <dgm:pt modelId="{84B03393-1AC8-4AEE-8F41-B02CA3DF7435}" type="parTrans" cxnId="{41523DAF-EB13-426D-9778-597E000E5E7D}">
      <dgm:prSet/>
      <dgm:spPr/>
      <dgm:t>
        <a:bodyPr/>
        <a:lstStyle/>
        <a:p>
          <a:pPr rtl="1"/>
          <a:endParaRPr lang="he-IL" sz="1100"/>
        </a:p>
      </dgm:t>
    </dgm:pt>
    <dgm:pt modelId="{148F14A3-DB49-47FC-BF96-27662AC6D346}" type="sibTrans" cxnId="{41523DAF-EB13-426D-9778-597E000E5E7D}">
      <dgm:prSet/>
      <dgm:spPr/>
      <dgm:t>
        <a:bodyPr/>
        <a:lstStyle/>
        <a:p>
          <a:pPr rtl="1"/>
          <a:endParaRPr lang="he-IL" sz="1100"/>
        </a:p>
      </dgm:t>
    </dgm:pt>
    <dgm:pt modelId="{022D8593-5F19-4104-8C68-7D9A1FCF8ACE}">
      <dgm:prSet phldrT="[טקסט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he-IL" sz="24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הסקר נערך בקרב 500 הורים להם חשבון ברשת חברתית כלשהיא (</a:t>
          </a:r>
          <a:r>
            <a:rPr lang="he-IL" sz="2400" kern="1200" dirty="0" err="1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פייסבוק</a:t>
          </a:r>
          <a:r>
            <a:rPr lang="he-IL" sz="24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, </a:t>
          </a:r>
          <a:r>
            <a:rPr lang="he-IL" sz="2400" kern="1200" dirty="0" err="1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אינסטגרם</a:t>
          </a:r>
          <a:r>
            <a:rPr lang="he-IL" sz="24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, </a:t>
          </a:r>
          <a:r>
            <a:rPr lang="he-IL" sz="2400" kern="1200" dirty="0" err="1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ווטסאפ</a:t>
          </a:r>
          <a:r>
            <a:rPr lang="he-IL" sz="24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 וכו')</a:t>
          </a:r>
        </a:p>
      </dgm:t>
    </dgm:pt>
    <dgm:pt modelId="{E8EB6F2E-DB70-4C36-A2FB-BA27FA70BAE9}" type="parTrans" cxnId="{49EAFC59-D691-4046-9C12-2378E981766F}">
      <dgm:prSet/>
      <dgm:spPr/>
      <dgm:t>
        <a:bodyPr/>
        <a:lstStyle/>
        <a:p>
          <a:pPr rtl="1"/>
          <a:endParaRPr lang="he-IL" sz="1100"/>
        </a:p>
      </dgm:t>
    </dgm:pt>
    <dgm:pt modelId="{34A9C0E9-4F86-49BE-B62D-D43A45ADBB63}" type="sibTrans" cxnId="{49EAFC59-D691-4046-9C12-2378E981766F}">
      <dgm:prSet/>
      <dgm:spPr/>
      <dgm:t>
        <a:bodyPr/>
        <a:lstStyle/>
        <a:p>
          <a:pPr rtl="1"/>
          <a:endParaRPr lang="he-IL" sz="1100"/>
        </a:p>
      </dgm:t>
    </dgm:pt>
    <dgm:pt modelId="{A54012CC-BBAB-4ED0-8C5D-0468139A0BDF}" type="pres">
      <dgm:prSet presAssocID="{2AC37D16-2E6E-4973-96DD-4D095F8C074B}" presName="linear" presStyleCnt="0">
        <dgm:presLayoutVars>
          <dgm:animLvl val="lvl"/>
          <dgm:resizeHandles val="exact"/>
        </dgm:presLayoutVars>
      </dgm:prSet>
      <dgm:spPr/>
    </dgm:pt>
    <dgm:pt modelId="{77DD3941-BE52-4184-931D-684B0FAE5897}" type="pres">
      <dgm:prSet presAssocID="{7B6D9F76-88EF-41C6-ACF4-523EF452F545}" presName="parentText" presStyleLbl="node1" presStyleIdx="0" presStyleCnt="3" custLinFactY="-12598" custLinFactNeighborX="36533" custLinFactNeighborY="-100000">
        <dgm:presLayoutVars>
          <dgm:chMax val="0"/>
          <dgm:bulletEnabled val="1"/>
        </dgm:presLayoutVars>
      </dgm:prSet>
      <dgm:spPr/>
    </dgm:pt>
    <dgm:pt modelId="{8A2DC5A9-572B-4D60-B1F6-A2301CBD9C28}" type="pres">
      <dgm:prSet presAssocID="{C14E5451-4CD6-402F-9E70-A50B570CED2D}" presName="spacer" presStyleCnt="0"/>
      <dgm:spPr/>
    </dgm:pt>
    <dgm:pt modelId="{687ADA7E-0712-4AF4-823D-7C1F47BCB6ED}" type="pres">
      <dgm:prSet presAssocID="{559A493E-BF33-4621-9A01-637147440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617B95-C496-43BC-9279-CDE4B5876FFD}" type="pres">
      <dgm:prSet presAssocID="{148F14A3-DB49-47FC-BF96-27662AC6D346}" presName="spacer" presStyleCnt="0"/>
      <dgm:spPr/>
    </dgm:pt>
    <dgm:pt modelId="{DE8BF3B7-D04E-48DF-8B34-5988C4002FDA}" type="pres">
      <dgm:prSet presAssocID="{022D8593-5F19-4104-8C68-7D9A1FCF8AC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1523DAF-EB13-426D-9778-597E000E5E7D}" srcId="{2AC37D16-2E6E-4973-96DD-4D095F8C074B}" destId="{559A493E-BF33-4621-9A01-637147440267}" srcOrd="1" destOrd="0" parTransId="{84B03393-1AC8-4AEE-8F41-B02CA3DF7435}" sibTransId="{148F14A3-DB49-47FC-BF96-27662AC6D346}"/>
    <dgm:cxn modelId="{2C9510CF-F668-44CA-824D-63F4EC89F91F}" type="presOf" srcId="{559A493E-BF33-4621-9A01-637147440267}" destId="{687ADA7E-0712-4AF4-823D-7C1F47BCB6ED}" srcOrd="0" destOrd="0" presId="urn:microsoft.com/office/officeart/2005/8/layout/vList2"/>
    <dgm:cxn modelId="{E7FAA9E2-6080-451C-8093-CC7805FF3535}" srcId="{2AC37D16-2E6E-4973-96DD-4D095F8C074B}" destId="{7B6D9F76-88EF-41C6-ACF4-523EF452F545}" srcOrd="0" destOrd="0" parTransId="{EB28F128-BBF8-42C4-BA79-AA0FF328B4BB}" sibTransId="{C14E5451-4CD6-402F-9E70-A50B570CED2D}"/>
    <dgm:cxn modelId="{49EAFC59-D691-4046-9C12-2378E981766F}" srcId="{2AC37D16-2E6E-4973-96DD-4D095F8C074B}" destId="{022D8593-5F19-4104-8C68-7D9A1FCF8ACE}" srcOrd="2" destOrd="0" parTransId="{E8EB6F2E-DB70-4C36-A2FB-BA27FA70BAE9}" sibTransId="{34A9C0E9-4F86-49BE-B62D-D43A45ADBB63}"/>
    <dgm:cxn modelId="{9F2246C8-8F92-4929-A2A5-D99108E5292E}" type="presOf" srcId="{022D8593-5F19-4104-8C68-7D9A1FCF8ACE}" destId="{DE8BF3B7-D04E-48DF-8B34-5988C4002FDA}" srcOrd="0" destOrd="0" presId="urn:microsoft.com/office/officeart/2005/8/layout/vList2"/>
    <dgm:cxn modelId="{EA4A8276-142F-4D12-B640-7DC8D5976602}" type="presOf" srcId="{2AC37D16-2E6E-4973-96DD-4D095F8C074B}" destId="{A54012CC-BBAB-4ED0-8C5D-0468139A0BDF}" srcOrd="0" destOrd="0" presId="urn:microsoft.com/office/officeart/2005/8/layout/vList2"/>
    <dgm:cxn modelId="{EF9AF463-19E7-4329-B518-3D242CE216F9}" type="presOf" srcId="{7B6D9F76-88EF-41C6-ACF4-523EF452F545}" destId="{77DD3941-BE52-4184-931D-684B0FAE5897}" srcOrd="0" destOrd="0" presId="urn:microsoft.com/office/officeart/2005/8/layout/vList2"/>
    <dgm:cxn modelId="{1FE6DA18-BC2A-4BCB-9D7D-FC1D854DEF65}" type="presParOf" srcId="{A54012CC-BBAB-4ED0-8C5D-0468139A0BDF}" destId="{77DD3941-BE52-4184-931D-684B0FAE5897}" srcOrd="0" destOrd="0" presId="urn:microsoft.com/office/officeart/2005/8/layout/vList2"/>
    <dgm:cxn modelId="{32F586E0-5CFC-4214-A58B-B3E8AB3544AD}" type="presParOf" srcId="{A54012CC-BBAB-4ED0-8C5D-0468139A0BDF}" destId="{8A2DC5A9-572B-4D60-B1F6-A2301CBD9C28}" srcOrd="1" destOrd="0" presId="urn:microsoft.com/office/officeart/2005/8/layout/vList2"/>
    <dgm:cxn modelId="{8C9E8E0B-4752-4A19-892D-78306D869241}" type="presParOf" srcId="{A54012CC-BBAB-4ED0-8C5D-0468139A0BDF}" destId="{687ADA7E-0712-4AF4-823D-7C1F47BCB6ED}" srcOrd="2" destOrd="0" presId="urn:microsoft.com/office/officeart/2005/8/layout/vList2"/>
    <dgm:cxn modelId="{99BD638D-131E-4FEF-8B94-EF5E8F2FC078}" type="presParOf" srcId="{A54012CC-BBAB-4ED0-8C5D-0468139A0BDF}" destId="{0E617B95-C496-43BC-9279-CDE4B5876FFD}" srcOrd="3" destOrd="0" presId="urn:microsoft.com/office/officeart/2005/8/layout/vList2"/>
    <dgm:cxn modelId="{C3FAD9B6-B1C0-40D4-AEC7-A61D020F8B51}" type="presParOf" srcId="{A54012CC-BBAB-4ED0-8C5D-0468139A0BDF}" destId="{DE8BF3B7-D04E-48DF-8B34-5988C4002F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3C55C4-ADB4-4E3A-A4B2-8160B27D28FC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pPr rtl="1"/>
          <a:endParaRPr lang="he-IL"/>
        </a:p>
      </dgm:t>
    </dgm:pt>
    <dgm:pt modelId="{19BFFEC1-B9AD-4015-913F-6A41D41215AF}">
      <dgm:prSet phldrT="[טקסט]"/>
      <dgm:spPr/>
      <dgm:t>
        <a:bodyPr/>
        <a:lstStyle/>
        <a:p>
          <a:pPr rtl="1"/>
          <a:r>
            <a:rPr lang="he-IL" dirty="0"/>
            <a:t>77%</a:t>
          </a:r>
          <a:r>
            <a:rPr lang="en-US" dirty="0"/>
            <a:t> </a:t>
          </a:r>
          <a:r>
            <a:rPr lang="he-IL" dirty="0"/>
            <a:t>מהמשיבים (הורים לילדים) מעלים תמונות של ילדיהם לרשת החברתית , כאשר 83% מההורים לילדים בגילאי 0-6 שנים מעלים תמונות ילדיהם לרשת</a:t>
          </a:r>
        </a:p>
      </dgm:t>
    </dgm:pt>
    <dgm:pt modelId="{970EC259-25E7-498F-AD68-FC52082D7D13}" type="parTrans" cxnId="{6FEB4B48-CC92-456E-90F5-EBA88E573814}">
      <dgm:prSet/>
      <dgm:spPr/>
      <dgm:t>
        <a:bodyPr/>
        <a:lstStyle/>
        <a:p>
          <a:pPr rtl="1"/>
          <a:endParaRPr lang="he-IL"/>
        </a:p>
      </dgm:t>
    </dgm:pt>
    <dgm:pt modelId="{3A25E207-1D7F-4CBB-A7A7-29E3C0B0C51D}" type="sibTrans" cxnId="{6FEB4B48-CC92-456E-90F5-EBA88E573814}">
      <dgm:prSet/>
      <dgm:spPr/>
      <dgm:t>
        <a:bodyPr/>
        <a:lstStyle/>
        <a:p>
          <a:pPr rtl="1"/>
          <a:endParaRPr lang="he-IL"/>
        </a:p>
      </dgm:t>
    </dgm:pt>
    <dgm:pt modelId="{A7CEF7ED-8FC1-4E2F-8A2D-7FC0FE9DD604}">
      <dgm:prSet phldrT="[טקסט]"/>
      <dgm:spPr/>
      <dgm:t>
        <a:bodyPr/>
        <a:lstStyle/>
        <a:p>
          <a:pPr rtl="1"/>
          <a:r>
            <a:rPr lang="he-IL" dirty="0"/>
            <a:t>בקרת הורים</a:t>
          </a:r>
        </a:p>
      </dgm:t>
    </dgm:pt>
    <dgm:pt modelId="{170FB52E-9091-4A67-84B3-F65F0AAAA0CD}" type="parTrans" cxnId="{2EEF5332-D3C3-47CA-BDBD-762A890556A1}">
      <dgm:prSet/>
      <dgm:spPr/>
      <dgm:t>
        <a:bodyPr/>
        <a:lstStyle/>
        <a:p>
          <a:pPr rtl="1"/>
          <a:endParaRPr lang="he-IL"/>
        </a:p>
      </dgm:t>
    </dgm:pt>
    <dgm:pt modelId="{DD86D2A5-4AD7-488F-8CE7-E2A0E07A8CF4}" type="sibTrans" cxnId="{2EEF5332-D3C3-47CA-BDBD-762A890556A1}">
      <dgm:prSet/>
      <dgm:spPr/>
      <dgm:t>
        <a:bodyPr/>
        <a:lstStyle/>
        <a:p>
          <a:pPr rtl="1"/>
          <a:endParaRPr lang="he-IL"/>
        </a:p>
      </dgm:t>
    </dgm:pt>
    <dgm:pt modelId="{EB36A8B7-8BEF-47EE-80EF-DA1AC0C99691}">
      <dgm:prSet phldrT="[טקסט]"/>
      <dgm:spPr/>
      <dgm:t>
        <a:bodyPr/>
        <a:lstStyle/>
        <a:p>
          <a:pPr rtl="1"/>
          <a:r>
            <a:rPr lang="he-IL" dirty="0"/>
            <a:t>התנהלות הילדים</a:t>
          </a:r>
        </a:p>
      </dgm:t>
    </dgm:pt>
    <dgm:pt modelId="{83F2C460-B24D-48A1-B7B4-361C04D5DDF6}" type="parTrans" cxnId="{ECC32011-9E83-4DA5-BD44-D1EFADA4A6B4}">
      <dgm:prSet/>
      <dgm:spPr/>
      <dgm:t>
        <a:bodyPr/>
        <a:lstStyle/>
        <a:p>
          <a:pPr rtl="1"/>
          <a:endParaRPr lang="he-IL"/>
        </a:p>
      </dgm:t>
    </dgm:pt>
    <dgm:pt modelId="{5A4F2D84-1814-4EBA-81F4-EA16B43605F6}" type="sibTrans" cxnId="{ECC32011-9E83-4DA5-BD44-D1EFADA4A6B4}">
      <dgm:prSet/>
      <dgm:spPr/>
      <dgm:t>
        <a:bodyPr/>
        <a:lstStyle/>
        <a:p>
          <a:pPr rtl="1"/>
          <a:endParaRPr lang="he-IL"/>
        </a:p>
      </dgm:t>
    </dgm:pt>
    <dgm:pt modelId="{F249CD4C-42EE-4EF6-B30D-26AEA2642291}">
      <dgm:prSet phldrT="[טקסט]"/>
      <dgm:spPr/>
      <dgm:t>
        <a:bodyPr/>
        <a:lstStyle/>
        <a:p>
          <a:pPr rtl="1"/>
          <a:r>
            <a:rPr lang="he-IL" dirty="0"/>
            <a:t>20% מההורים לילדים בגילאי 11-16, 8% מהורים לגילאי 6-10, ו – 13% מההורים לגילאי 0-6 מוכנים להשתתף בתוכנית ריאליטי משפחתי</a:t>
          </a:r>
        </a:p>
      </dgm:t>
    </dgm:pt>
    <dgm:pt modelId="{95193034-1FF5-46AB-9614-D4BD01EE6519}" type="parTrans" cxnId="{1F9B944A-0240-44EB-BDFF-47CF89E7698C}">
      <dgm:prSet/>
      <dgm:spPr/>
      <dgm:t>
        <a:bodyPr/>
        <a:lstStyle/>
        <a:p>
          <a:pPr rtl="1"/>
          <a:endParaRPr lang="he-IL"/>
        </a:p>
      </dgm:t>
    </dgm:pt>
    <dgm:pt modelId="{A1DDE7DC-31C7-4B30-9B28-16B3B1425B55}" type="sibTrans" cxnId="{1F9B944A-0240-44EB-BDFF-47CF89E7698C}">
      <dgm:prSet/>
      <dgm:spPr/>
      <dgm:t>
        <a:bodyPr/>
        <a:lstStyle/>
        <a:p>
          <a:pPr rtl="1"/>
          <a:endParaRPr lang="he-IL"/>
        </a:p>
      </dgm:t>
    </dgm:pt>
    <dgm:pt modelId="{D2D468B5-C097-4010-8EEF-B0D8AAFADB4E}">
      <dgm:prSet phldrT="[טקסט]"/>
      <dgm:spPr/>
      <dgm:t>
        <a:bodyPr/>
        <a:lstStyle/>
        <a:p>
          <a:pPr rtl="1"/>
          <a:r>
            <a:rPr lang="he-IL" dirty="0"/>
            <a:t>התנהלות מול הילדים</a:t>
          </a:r>
        </a:p>
      </dgm:t>
    </dgm:pt>
    <dgm:pt modelId="{73501CED-7D36-4F41-822D-F7EFD02F13CF}" type="parTrans" cxnId="{4AE79F17-F98A-49DE-A9A0-D2D09DC5047F}">
      <dgm:prSet/>
      <dgm:spPr/>
      <dgm:t>
        <a:bodyPr/>
        <a:lstStyle/>
        <a:p>
          <a:pPr rtl="1"/>
          <a:endParaRPr lang="he-IL"/>
        </a:p>
      </dgm:t>
    </dgm:pt>
    <dgm:pt modelId="{9A3AEEF1-5A3E-47F3-8A8A-269F91977AE6}" type="sibTrans" cxnId="{4AE79F17-F98A-49DE-A9A0-D2D09DC5047F}">
      <dgm:prSet/>
      <dgm:spPr/>
      <dgm:t>
        <a:bodyPr/>
        <a:lstStyle/>
        <a:p>
          <a:pPr rtl="1"/>
          <a:endParaRPr lang="he-IL"/>
        </a:p>
      </dgm:t>
    </dgm:pt>
    <dgm:pt modelId="{CEAF32C9-5AD2-4523-955D-18AEF2E14A10}">
      <dgm:prSet phldrT="[טקסט]"/>
      <dgm:spPr/>
      <dgm:t>
        <a:bodyPr/>
        <a:lstStyle/>
        <a:p>
          <a:pPr rtl="1"/>
          <a:r>
            <a:rPr lang="he-IL" dirty="0"/>
            <a:t>חשיפה ברשת</a:t>
          </a:r>
        </a:p>
      </dgm:t>
    </dgm:pt>
    <dgm:pt modelId="{116B3CAB-B415-41D2-B01C-5B80BFE469FD}" type="parTrans" cxnId="{42C05964-24DA-4558-9D00-7660ED0F766A}">
      <dgm:prSet/>
      <dgm:spPr/>
      <dgm:t>
        <a:bodyPr/>
        <a:lstStyle/>
        <a:p>
          <a:pPr rtl="1"/>
          <a:endParaRPr lang="he-IL"/>
        </a:p>
      </dgm:t>
    </dgm:pt>
    <dgm:pt modelId="{C8240166-43B0-4DBE-B128-B44386955817}" type="sibTrans" cxnId="{42C05964-24DA-4558-9D00-7660ED0F766A}">
      <dgm:prSet/>
      <dgm:spPr/>
      <dgm:t>
        <a:bodyPr/>
        <a:lstStyle/>
        <a:p>
          <a:pPr rtl="1"/>
          <a:endParaRPr lang="he-IL"/>
        </a:p>
      </dgm:t>
    </dgm:pt>
    <dgm:pt modelId="{36392C6F-71FA-4931-9D9F-4D04BD20FD66}">
      <dgm:prSet phldrT="[טקסט]"/>
      <dgm:spPr/>
      <dgm:t>
        <a:bodyPr/>
        <a:lstStyle/>
        <a:p>
          <a:pPr rtl="1"/>
          <a:r>
            <a:rPr lang="he-IL" dirty="0"/>
            <a:t>שני שליש מההורים לא נוהגים לבקש את רשותם של הילדים בהעלאת תמונה שלהם</a:t>
          </a:r>
        </a:p>
      </dgm:t>
    </dgm:pt>
    <dgm:pt modelId="{072CAC75-F998-45BE-82EA-3A3909D24F9C}" type="parTrans" cxnId="{DE7440C5-FE1C-466C-9F3B-B5F8DC173C77}">
      <dgm:prSet/>
      <dgm:spPr/>
      <dgm:t>
        <a:bodyPr/>
        <a:lstStyle/>
        <a:p>
          <a:pPr rtl="1"/>
          <a:endParaRPr lang="he-IL"/>
        </a:p>
      </dgm:t>
    </dgm:pt>
    <dgm:pt modelId="{CB8F8FF7-F462-4EAA-90DC-1C83E75BFF1E}" type="sibTrans" cxnId="{DE7440C5-FE1C-466C-9F3B-B5F8DC173C77}">
      <dgm:prSet/>
      <dgm:spPr/>
      <dgm:t>
        <a:bodyPr/>
        <a:lstStyle/>
        <a:p>
          <a:pPr rtl="1"/>
          <a:endParaRPr lang="he-IL"/>
        </a:p>
      </dgm:t>
    </dgm:pt>
    <dgm:pt modelId="{693861CD-2CC5-4173-A749-12C8F3BB2C98}">
      <dgm:prSet phldrT="[טקסט]"/>
      <dgm:spPr/>
      <dgm:t>
        <a:bodyPr/>
        <a:lstStyle/>
        <a:p>
          <a:pPr rtl="1"/>
          <a:r>
            <a:rPr lang="he-IL" dirty="0"/>
            <a:t>רוב הורים לגילאים הצעירים (מתחת לגיל 6) לא שואלים את ילדיהם לרשות להעלות את תמונותיהם לרשת</a:t>
          </a:r>
        </a:p>
      </dgm:t>
    </dgm:pt>
    <dgm:pt modelId="{042F15EC-9BF1-4529-AED3-E6A3F96DA3F2}" type="parTrans" cxnId="{E2F923E8-88A4-4097-A287-636D787DBF67}">
      <dgm:prSet/>
      <dgm:spPr/>
      <dgm:t>
        <a:bodyPr/>
        <a:lstStyle/>
        <a:p>
          <a:pPr rtl="1"/>
          <a:endParaRPr lang="he-IL"/>
        </a:p>
      </dgm:t>
    </dgm:pt>
    <dgm:pt modelId="{88E8C261-AE80-4E90-BC6D-29F51795BD14}" type="sibTrans" cxnId="{E2F923E8-88A4-4097-A287-636D787DBF67}">
      <dgm:prSet/>
      <dgm:spPr/>
      <dgm:t>
        <a:bodyPr/>
        <a:lstStyle/>
        <a:p>
          <a:pPr rtl="1"/>
          <a:endParaRPr lang="he-IL"/>
        </a:p>
      </dgm:t>
    </dgm:pt>
    <dgm:pt modelId="{7976D8B8-E4D9-41F3-9940-5152C32888C3}">
      <dgm:prSet phldrT="[טקסט]"/>
      <dgm:spPr/>
      <dgm:t>
        <a:bodyPr/>
        <a:lstStyle/>
        <a:p>
          <a:pPr rtl="1"/>
          <a:r>
            <a:rPr lang="he-IL" dirty="0"/>
            <a:t>הורים לילדים בגילאי 6-10 שואלים את הילדים לרשותם להעלות תמונה לרשת מאשר הורים לילדים בגילאי 11-16</a:t>
          </a:r>
        </a:p>
      </dgm:t>
    </dgm:pt>
    <dgm:pt modelId="{21D53A85-40EF-4F0F-A64D-85DD6C020504}" type="parTrans" cxnId="{0320353A-5E5C-4BB3-911E-6F5CC5EF0833}">
      <dgm:prSet/>
      <dgm:spPr/>
      <dgm:t>
        <a:bodyPr/>
        <a:lstStyle/>
        <a:p>
          <a:pPr rtl="1"/>
          <a:endParaRPr lang="he-IL"/>
        </a:p>
      </dgm:t>
    </dgm:pt>
    <dgm:pt modelId="{9FD4AE99-D43F-477D-9488-1F19E62B0D08}" type="sibTrans" cxnId="{0320353A-5E5C-4BB3-911E-6F5CC5EF0833}">
      <dgm:prSet/>
      <dgm:spPr/>
      <dgm:t>
        <a:bodyPr/>
        <a:lstStyle/>
        <a:p>
          <a:pPr rtl="1"/>
          <a:endParaRPr lang="he-IL"/>
        </a:p>
      </dgm:t>
    </dgm:pt>
    <dgm:pt modelId="{42F3DAC1-95E3-424B-8559-9A0318E7B8BC}">
      <dgm:prSet phldrT="[טקסט]"/>
      <dgm:spPr/>
      <dgm:t>
        <a:bodyPr/>
        <a:lstStyle/>
        <a:p>
          <a:pPr rtl="1"/>
          <a:r>
            <a:rPr lang="he-IL" dirty="0"/>
            <a:t>68% מההורים בדרך כלל מאשרים לבתי הספר/חוגים לצלם את ילדיהם לצרכי פרסום ולהעלות לרשת, כאשר נמצאו אחוזים דומים בין הורים לילדים בגילאים השונים</a:t>
          </a:r>
        </a:p>
      </dgm:t>
    </dgm:pt>
    <dgm:pt modelId="{CB1ABC59-F19A-4737-B057-E9E88268556E}" type="parTrans" cxnId="{526D8CB0-30AD-42B6-8379-2AB1899610AE}">
      <dgm:prSet/>
      <dgm:spPr/>
      <dgm:t>
        <a:bodyPr/>
        <a:lstStyle/>
        <a:p>
          <a:pPr rtl="1"/>
          <a:endParaRPr lang="he-IL"/>
        </a:p>
      </dgm:t>
    </dgm:pt>
    <dgm:pt modelId="{5156126C-3106-4473-8CBB-2230838F7F06}" type="sibTrans" cxnId="{526D8CB0-30AD-42B6-8379-2AB1899610AE}">
      <dgm:prSet/>
      <dgm:spPr/>
      <dgm:t>
        <a:bodyPr/>
        <a:lstStyle/>
        <a:p>
          <a:pPr rtl="1"/>
          <a:endParaRPr lang="he-IL"/>
        </a:p>
      </dgm:t>
    </dgm:pt>
    <dgm:pt modelId="{2D1B8E15-A318-4283-AD80-FC01CBF1D477}">
      <dgm:prSet phldrT="[טקסט]"/>
      <dgm:spPr/>
      <dgm:t>
        <a:bodyPr/>
        <a:lstStyle/>
        <a:p>
          <a:pPr rtl="1"/>
          <a:r>
            <a:rPr lang="he-IL" dirty="0"/>
            <a:t>למעלה ממחצית מההורים ציינו כי ילדיהם מקפידים על פרטיות ברשת החברתית במידה רבה ורבה מאוד</a:t>
          </a:r>
        </a:p>
      </dgm:t>
    </dgm:pt>
    <dgm:pt modelId="{B938D209-FDF0-4084-8FB1-424A0E7C2745}" type="parTrans" cxnId="{E947ACD1-7DBA-4517-A61A-06F77E161186}">
      <dgm:prSet/>
      <dgm:spPr/>
      <dgm:t>
        <a:bodyPr/>
        <a:lstStyle/>
        <a:p>
          <a:pPr rtl="1"/>
          <a:endParaRPr lang="he-IL"/>
        </a:p>
      </dgm:t>
    </dgm:pt>
    <dgm:pt modelId="{0FEBE65D-8333-412E-B7E8-4735F22FDD12}" type="sibTrans" cxnId="{E947ACD1-7DBA-4517-A61A-06F77E161186}">
      <dgm:prSet/>
      <dgm:spPr/>
      <dgm:t>
        <a:bodyPr/>
        <a:lstStyle/>
        <a:p>
          <a:pPr rtl="1"/>
          <a:endParaRPr lang="he-IL"/>
        </a:p>
      </dgm:t>
    </dgm:pt>
    <dgm:pt modelId="{8C4DC6D7-23B6-4EA8-900F-E00CFF86FFFE}">
      <dgm:prSet phldrT="[טקסט]"/>
      <dgm:spPr/>
      <dgm:t>
        <a:bodyPr/>
        <a:lstStyle/>
        <a:p>
          <a:pPr rtl="1"/>
          <a:r>
            <a:rPr lang="he-IL" dirty="0"/>
            <a:t>כ 63% מההורים לילדים בגילאי 6-16 חושבים שילדיהם מקפידים במידה רבה ורבה מאד על פרטיות ברשת החברתית, אם כי 11% מההורים לגילאי 6-10 סבורים שילדיהם אינם מקפידים על פרטיות ברשת</a:t>
          </a:r>
        </a:p>
      </dgm:t>
    </dgm:pt>
    <dgm:pt modelId="{205E81E3-8BC1-48CF-ABE5-60A6123B7CDC}" type="parTrans" cxnId="{C386C4E6-7CB2-46CC-BABF-1E21DF5B86F5}">
      <dgm:prSet/>
      <dgm:spPr/>
      <dgm:t>
        <a:bodyPr/>
        <a:lstStyle/>
        <a:p>
          <a:pPr rtl="1"/>
          <a:endParaRPr lang="he-IL"/>
        </a:p>
      </dgm:t>
    </dgm:pt>
    <dgm:pt modelId="{2C72AC15-9861-4E35-A526-BAA7E4757AC6}" type="sibTrans" cxnId="{C386C4E6-7CB2-46CC-BABF-1E21DF5B86F5}">
      <dgm:prSet/>
      <dgm:spPr/>
      <dgm:t>
        <a:bodyPr/>
        <a:lstStyle/>
        <a:p>
          <a:pPr rtl="1"/>
          <a:endParaRPr lang="he-IL"/>
        </a:p>
      </dgm:t>
    </dgm:pt>
    <dgm:pt modelId="{7D464B20-9695-4616-B128-2F2D4C1150B5}">
      <dgm:prSet phldrT="[טקסט]"/>
      <dgm:spPr/>
      <dgm:t>
        <a:bodyPr/>
        <a:lstStyle/>
        <a:p>
          <a:pPr rtl="1"/>
          <a:r>
            <a:rPr lang="he-IL" dirty="0"/>
            <a:t>92%-93% מההורים לקבוצות הגיל 6-10, 11-16 שנים סבורים כי ילדיהם אינם מעלים תמונות חושפניות של עצמם לרשת </a:t>
          </a:r>
        </a:p>
      </dgm:t>
    </dgm:pt>
    <dgm:pt modelId="{FFAD0857-F326-4EF7-BF99-E4B5BEBA9C43}" type="parTrans" cxnId="{A2044AFD-67EB-488B-AFD9-C628172F221C}">
      <dgm:prSet/>
      <dgm:spPr/>
      <dgm:t>
        <a:bodyPr/>
        <a:lstStyle/>
        <a:p>
          <a:pPr rtl="1"/>
          <a:endParaRPr lang="he-IL"/>
        </a:p>
      </dgm:t>
    </dgm:pt>
    <dgm:pt modelId="{11F8304E-61FC-4EF6-9974-535692994F2F}" type="sibTrans" cxnId="{A2044AFD-67EB-488B-AFD9-C628172F221C}">
      <dgm:prSet/>
      <dgm:spPr/>
      <dgm:t>
        <a:bodyPr/>
        <a:lstStyle/>
        <a:p>
          <a:pPr rtl="1"/>
          <a:endParaRPr lang="he-IL"/>
        </a:p>
      </dgm:t>
    </dgm:pt>
    <dgm:pt modelId="{20C9F430-CEA8-4329-9F28-BD9E930A483A}">
      <dgm:prSet phldrT="[טקסט]"/>
      <dgm:spPr/>
      <dgm:t>
        <a:bodyPr/>
        <a:lstStyle/>
        <a:p>
          <a:pPr rtl="1"/>
          <a:r>
            <a:rPr lang="he-IL"/>
            <a:t>55% מההורים לילדים בגילאי 6-10 שנים, ו – 77%</a:t>
          </a:r>
          <a:r>
            <a:rPr lang="en-US"/>
            <a:t> </a:t>
          </a:r>
          <a:r>
            <a:rPr lang="he-IL"/>
            <a:t>מההורים לילדים בגילאי 11-16 משוחחים עם ילדיהם על נושא הפרטיות במרחב המקוון</a:t>
          </a:r>
          <a:endParaRPr lang="he-IL" dirty="0"/>
        </a:p>
      </dgm:t>
    </dgm:pt>
    <dgm:pt modelId="{3641F484-1A0E-46A0-8DE9-67B922A4FDDB}" type="parTrans" cxnId="{4DA6BB7B-0EC2-4EE3-A5F1-530036ED1D55}">
      <dgm:prSet/>
      <dgm:spPr/>
      <dgm:t>
        <a:bodyPr/>
        <a:lstStyle/>
        <a:p>
          <a:pPr rtl="1"/>
          <a:endParaRPr lang="he-IL"/>
        </a:p>
      </dgm:t>
    </dgm:pt>
    <dgm:pt modelId="{8B050587-CE4B-4508-8AAA-BAF2AF134CEE}" type="sibTrans" cxnId="{4DA6BB7B-0EC2-4EE3-A5F1-530036ED1D55}">
      <dgm:prSet/>
      <dgm:spPr/>
      <dgm:t>
        <a:bodyPr/>
        <a:lstStyle/>
        <a:p>
          <a:pPr rtl="1"/>
          <a:endParaRPr lang="he-IL"/>
        </a:p>
      </dgm:t>
    </dgm:pt>
    <dgm:pt modelId="{E33040FC-9707-435D-A985-6AC12915EA8C}" type="pres">
      <dgm:prSet presAssocID="{A23C55C4-ADB4-4E3A-A4B2-8160B27D28FC}" presName="linear" presStyleCnt="0">
        <dgm:presLayoutVars>
          <dgm:animLvl val="lvl"/>
          <dgm:resizeHandles val="exact"/>
        </dgm:presLayoutVars>
      </dgm:prSet>
      <dgm:spPr/>
    </dgm:pt>
    <dgm:pt modelId="{E804E751-7F57-4BAC-B21C-DAE903C2E808}" type="pres">
      <dgm:prSet presAssocID="{19BFFEC1-B9AD-4015-913F-6A41D41215A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32416C4-7104-4DA8-B9B8-D3FC3BC6771A}" type="pres">
      <dgm:prSet presAssocID="{3A25E207-1D7F-4CBB-A7A7-29E3C0B0C51D}" presName="spacer" presStyleCnt="0"/>
      <dgm:spPr/>
    </dgm:pt>
    <dgm:pt modelId="{B8DEB12F-B2D8-4264-831A-4E6D8B867794}" type="pres">
      <dgm:prSet presAssocID="{CEAF32C9-5AD2-4523-955D-18AEF2E14A1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2FD9041-2679-469D-B11B-A7D06A48FB15}" type="pres">
      <dgm:prSet presAssocID="{CEAF32C9-5AD2-4523-955D-18AEF2E14A10}" presName="childText" presStyleLbl="revTx" presStyleIdx="0" presStyleCnt="4">
        <dgm:presLayoutVars>
          <dgm:bulletEnabled val="1"/>
        </dgm:presLayoutVars>
      </dgm:prSet>
      <dgm:spPr/>
    </dgm:pt>
    <dgm:pt modelId="{13C934FB-244C-42B5-839A-8AE3A968CE91}" type="pres">
      <dgm:prSet presAssocID="{A7CEF7ED-8FC1-4E2F-8A2D-7FC0FE9DD60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5EDD5EF-0E22-49D5-A283-8B0DDAB2FB1C}" type="pres">
      <dgm:prSet presAssocID="{A7CEF7ED-8FC1-4E2F-8A2D-7FC0FE9DD604}" presName="childText" presStyleLbl="revTx" presStyleIdx="1" presStyleCnt="4">
        <dgm:presLayoutVars>
          <dgm:bulletEnabled val="1"/>
        </dgm:presLayoutVars>
      </dgm:prSet>
      <dgm:spPr/>
    </dgm:pt>
    <dgm:pt modelId="{9287A9EF-4E7F-4B11-AB14-F207A9A9BB06}" type="pres">
      <dgm:prSet presAssocID="{EB36A8B7-8BEF-47EE-80EF-DA1AC0C996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34F5CB9-4CE8-4B9D-81D4-97F28EA0A309}" type="pres">
      <dgm:prSet presAssocID="{EB36A8B7-8BEF-47EE-80EF-DA1AC0C99691}" presName="childText" presStyleLbl="revTx" presStyleIdx="2" presStyleCnt="4">
        <dgm:presLayoutVars>
          <dgm:bulletEnabled val="1"/>
        </dgm:presLayoutVars>
      </dgm:prSet>
      <dgm:spPr/>
    </dgm:pt>
    <dgm:pt modelId="{030B3D60-1859-43EC-B74D-E78F92E622C8}" type="pres">
      <dgm:prSet presAssocID="{D2D468B5-C097-4010-8EEF-B0D8AAFADB4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E0325EA-CC6D-4D3D-84D3-DEFC7FF342D1}" type="pres">
      <dgm:prSet presAssocID="{D2D468B5-C097-4010-8EEF-B0D8AAFADB4E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DE7440C5-FE1C-466C-9F3B-B5F8DC173C77}" srcId="{CEAF32C9-5AD2-4523-955D-18AEF2E14A10}" destId="{36392C6F-71FA-4931-9D9F-4D04BD20FD66}" srcOrd="1" destOrd="0" parTransId="{072CAC75-F998-45BE-82EA-3A3909D24F9C}" sibTransId="{CB8F8FF7-F462-4EAA-90DC-1C83E75BFF1E}"/>
    <dgm:cxn modelId="{E947ACD1-7DBA-4517-A61A-06F77E161186}" srcId="{EB36A8B7-8BEF-47EE-80EF-DA1AC0C99691}" destId="{2D1B8E15-A318-4283-AD80-FC01CBF1D477}" srcOrd="0" destOrd="0" parTransId="{B938D209-FDF0-4084-8FB1-424A0E7C2745}" sibTransId="{0FEBE65D-8333-412E-B7E8-4735F22FDD12}"/>
    <dgm:cxn modelId="{1BF4A154-14CC-4D2C-80B7-4E2E891C1441}" type="presOf" srcId="{D2D468B5-C097-4010-8EEF-B0D8AAFADB4E}" destId="{030B3D60-1859-43EC-B74D-E78F92E622C8}" srcOrd="0" destOrd="0" presId="urn:microsoft.com/office/officeart/2005/8/layout/vList2"/>
    <dgm:cxn modelId="{ECC32011-9E83-4DA5-BD44-D1EFADA4A6B4}" srcId="{A23C55C4-ADB4-4E3A-A4B2-8160B27D28FC}" destId="{EB36A8B7-8BEF-47EE-80EF-DA1AC0C99691}" srcOrd="3" destOrd="0" parTransId="{83F2C460-B24D-48A1-B7B4-361C04D5DDF6}" sibTransId="{5A4F2D84-1814-4EBA-81F4-EA16B43605F6}"/>
    <dgm:cxn modelId="{4DA6BB7B-0EC2-4EE3-A5F1-530036ED1D55}" srcId="{D2D468B5-C097-4010-8EEF-B0D8AAFADB4E}" destId="{20C9F430-CEA8-4329-9F28-BD9E930A483A}" srcOrd="0" destOrd="0" parTransId="{3641F484-1A0E-46A0-8DE9-67B922A4FDDB}" sibTransId="{8B050587-CE4B-4508-8AAA-BAF2AF134CEE}"/>
    <dgm:cxn modelId="{9F6E2FCF-D6F2-4E70-B37D-797E0F1BE969}" type="presOf" srcId="{A7CEF7ED-8FC1-4E2F-8A2D-7FC0FE9DD604}" destId="{13C934FB-244C-42B5-839A-8AE3A968CE91}" srcOrd="0" destOrd="0" presId="urn:microsoft.com/office/officeart/2005/8/layout/vList2"/>
    <dgm:cxn modelId="{0320353A-5E5C-4BB3-911E-6F5CC5EF0833}" srcId="{CEAF32C9-5AD2-4523-955D-18AEF2E14A10}" destId="{7976D8B8-E4D9-41F3-9940-5152C32888C3}" srcOrd="3" destOrd="0" parTransId="{21D53A85-40EF-4F0F-A64D-85DD6C020504}" sibTransId="{9FD4AE99-D43F-477D-9488-1F19E62B0D08}"/>
    <dgm:cxn modelId="{AD2F3214-BB9D-47D2-94EA-4410BEC0E4E0}" type="presOf" srcId="{A23C55C4-ADB4-4E3A-A4B2-8160B27D28FC}" destId="{E33040FC-9707-435D-A985-6AC12915EA8C}" srcOrd="0" destOrd="0" presId="urn:microsoft.com/office/officeart/2005/8/layout/vList2"/>
    <dgm:cxn modelId="{6FEB4B48-CC92-456E-90F5-EBA88E573814}" srcId="{A23C55C4-ADB4-4E3A-A4B2-8160B27D28FC}" destId="{19BFFEC1-B9AD-4015-913F-6A41D41215AF}" srcOrd="0" destOrd="0" parTransId="{970EC259-25E7-498F-AD68-FC52082D7D13}" sibTransId="{3A25E207-1D7F-4CBB-A7A7-29E3C0B0C51D}"/>
    <dgm:cxn modelId="{C386C4E6-7CB2-46CC-BABF-1E21DF5B86F5}" srcId="{EB36A8B7-8BEF-47EE-80EF-DA1AC0C99691}" destId="{8C4DC6D7-23B6-4EA8-900F-E00CFF86FFFE}" srcOrd="1" destOrd="0" parTransId="{205E81E3-8BC1-48CF-ABE5-60A6123B7CDC}" sibTransId="{2C72AC15-9861-4E35-A526-BAA7E4757AC6}"/>
    <dgm:cxn modelId="{69363236-4772-4BAA-99A4-F43A4140C7C1}" type="presOf" srcId="{42F3DAC1-95E3-424B-8559-9A0318E7B8BC}" destId="{B5EDD5EF-0E22-49D5-A283-8B0DDAB2FB1C}" srcOrd="0" destOrd="0" presId="urn:microsoft.com/office/officeart/2005/8/layout/vList2"/>
    <dgm:cxn modelId="{526D8CB0-30AD-42B6-8379-2AB1899610AE}" srcId="{A7CEF7ED-8FC1-4E2F-8A2D-7FC0FE9DD604}" destId="{42F3DAC1-95E3-424B-8559-9A0318E7B8BC}" srcOrd="0" destOrd="0" parTransId="{CB1ABC59-F19A-4737-B057-E9E88268556E}" sibTransId="{5156126C-3106-4473-8CBB-2230838F7F06}"/>
    <dgm:cxn modelId="{1F9B944A-0240-44EB-BDFF-47CF89E7698C}" srcId="{CEAF32C9-5AD2-4523-955D-18AEF2E14A10}" destId="{F249CD4C-42EE-4EF6-B30D-26AEA2642291}" srcOrd="0" destOrd="0" parTransId="{95193034-1FF5-46AB-9614-D4BD01EE6519}" sibTransId="{A1DDE7DC-31C7-4B30-9B28-16B3B1425B55}"/>
    <dgm:cxn modelId="{A49CE282-7210-409C-AC01-C55BBC4E3E4E}" type="presOf" srcId="{CEAF32C9-5AD2-4523-955D-18AEF2E14A10}" destId="{B8DEB12F-B2D8-4264-831A-4E6D8B867794}" srcOrd="0" destOrd="0" presId="urn:microsoft.com/office/officeart/2005/8/layout/vList2"/>
    <dgm:cxn modelId="{0E6F8B37-1460-4927-8370-38E7E621B24A}" type="presOf" srcId="{7D464B20-9695-4616-B128-2F2D4C1150B5}" destId="{D34F5CB9-4CE8-4B9D-81D4-97F28EA0A309}" srcOrd="0" destOrd="2" presId="urn:microsoft.com/office/officeart/2005/8/layout/vList2"/>
    <dgm:cxn modelId="{6A4742F7-FF4F-44AE-BF21-D56FCC1BE69F}" type="presOf" srcId="{36392C6F-71FA-4931-9D9F-4D04BD20FD66}" destId="{42FD9041-2679-469D-B11B-A7D06A48FB15}" srcOrd="0" destOrd="1" presId="urn:microsoft.com/office/officeart/2005/8/layout/vList2"/>
    <dgm:cxn modelId="{A2044AFD-67EB-488B-AFD9-C628172F221C}" srcId="{EB36A8B7-8BEF-47EE-80EF-DA1AC0C99691}" destId="{7D464B20-9695-4616-B128-2F2D4C1150B5}" srcOrd="2" destOrd="0" parTransId="{FFAD0857-F326-4EF7-BF99-E4B5BEBA9C43}" sibTransId="{11F8304E-61FC-4EF6-9974-535692994F2F}"/>
    <dgm:cxn modelId="{5E965C17-4D8C-4B4A-AE1C-7F090753132A}" type="presOf" srcId="{19BFFEC1-B9AD-4015-913F-6A41D41215AF}" destId="{E804E751-7F57-4BAC-B21C-DAE903C2E808}" srcOrd="0" destOrd="0" presId="urn:microsoft.com/office/officeart/2005/8/layout/vList2"/>
    <dgm:cxn modelId="{42C05964-24DA-4558-9D00-7660ED0F766A}" srcId="{A23C55C4-ADB4-4E3A-A4B2-8160B27D28FC}" destId="{CEAF32C9-5AD2-4523-955D-18AEF2E14A10}" srcOrd="1" destOrd="0" parTransId="{116B3CAB-B415-41D2-B01C-5B80BFE469FD}" sibTransId="{C8240166-43B0-4DBE-B128-B44386955817}"/>
    <dgm:cxn modelId="{513B45EF-D9EF-4F02-B73B-E129AC998566}" type="presOf" srcId="{7976D8B8-E4D9-41F3-9940-5152C32888C3}" destId="{42FD9041-2679-469D-B11B-A7D06A48FB15}" srcOrd="0" destOrd="3" presId="urn:microsoft.com/office/officeart/2005/8/layout/vList2"/>
    <dgm:cxn modelId="{69E69CB6-C192-4139-8C1C-4B9383F9DDEA}" type="presOf" srcId="{F249CD4C-42EE-4EF6-B30D-26AEA2642291}" destId="{42FD9041-2679-469D-B11B-A7D06A48FB15}" srcOrd="0" destOrd="0" presId="urn:microsoft.com/office/officeart/2005/8/layout/vList2"/>
    <dgm:cxn modelId="{CB85FF5B-9AF4-431D-A76D-94DB761A551D}" type="presOf" srcId="{693861CD-2CC5-4173-A749-12C8F3BB2C98}" destId="{42FD9041-2679-469D-B11B-A7D06A48FB15}" srcOrd="0" destOrd="2" presId="urn:microsoft.com/office/officeart/2005/8/layout/vList2"/>
    <dgm:cxn modelId="{4AE79F17-F98A-49DE-A9A0-D2D09DC5047F}" srcId="{A23C55C4-ADB4-4E3A-A4B2-8160B27D28FC}" destId="{D2D468B5-C097-4010-8EEF-B0D8AAFADB4E}" srcOrd="4" destOrd="0" parTransId="{73501CED-7D36-4F41-822D-F7EFD02F13CF}" sibTransId="{9A3AEEF1-5A3E-47F3-8A8A-269F91977AE6}"/>
    <dgm:cxn modelId="{E2F923E8-88A4-4097-A287-636D787DBF67}" srcId="{CEAF32C9-5AD2-4523-955D-18AEF2E14A10}" destId="{693861CD-2CC5-4173-A749-12C8F3BB2C98}" srcOrd="2" destOrd="0" parTransId="{042F15EC-9BF1-4529-AED3-E6A3F96DA3F2}" sibTransId="{88E8C261-AE80-4E90-BC6D-29F51795BD14}"/>
    <dgm:cxn modelId="{E2E9290A-6D66-41D8-97A8-9584ABD1FFFD}" type="presOf" srcId="{EB36A8B7-8BEF-47EE-80EF-DA1AC0C99691}" destId="{9287A9EF-4E7F-4B11-AB14-F207A9A9BB06}" srcOrd="0" destOrd="0" presId="urn:microsoft.com/office/officeart/2005/8/layout/vList2"/>
    <dgm:cxn modelId="{2EEF5332-D3C3-47CA-BDBD-762A890556A1}" srcId="{A23C55C4-ADB4-4E3A-A4B2-8160B27D28FC}" destId="{A7CEF7ED-8FC1-4E2F-8A2D-7FC0FE9DD604}" srcOrd="2" destOrd="0" parTransId="{170FB52E-9091-4A67-84B3-F65F0AAAA0CD}" sibTransId="{DD86D2A5-4AD7-488F-8CE7-E2A0E07A8CF4}"/>
    <dgm:cxn modelId="{B8D4EF70-1E69-452E-B73E-4DBF8E7BDF09}" type="presOf" srcId="{20C9F430-CEA8-4329-9F28-BD9E930A483A}" destId="{FE0325EA-CC6D-4D3D-84D3-DEFC7FF342D1}" srcOrd="0" destOrd="0" presId="urn:microsoft.com/office/officeart/2005/8/layout/vList2"/>
    <dgm:cxn modelId="{0A297B4B-3E8F-408D-B14D-4776FD230DF3}" type="presOf" srcId="{8C4DC6D7-23B6-4EA8-900F-E00CFF86FFFE}" destId="{D34F5CB9-4CE8-4B9D-81D4-97F28EA0A309}" srcOrd="0" destOrd="1" presId="urn:microsoft.com/office/officeart/2005/8/layout/vList2"/>
    <dgm:cxn modelId="{9155789C-A730-4435-99A1-B86F78267051}" type="presOf" srcId="{2D1B8E15-A318-4283-AD80-FC01CBF1D477}" destId="{D34F5CB9-4CE8-4B9D-81D4-97F28EA0A309}" srcOrd="0" destOrd="0" presId="urn:microsoft.com/office/officeart/2005/8/layout/vList2"/>
    <dgm:cxn modelId="{993E0E4B-B736-483B-AA9A-E91AAD20D8BB}" type="presParOf" srcId="{E33040FC-9707-435D-A985-6AC12915EA8C}" destId="{E804E751-7F57-4BAC-B21C-DAE903C2E808}" srcOrd="0" destOrd="0" presId="urn:microsoft.com/office/officeart/2005/8/layout/vList2"/>
    <dgm:cxn modelId="{5C4881AC-5155-4A86-91F5-3F8815B92701}" type="presParOf" srcId="{E33040FC-9707-435D-A985-6AC12915EA8C}" destId="{E32416C4-7104-4DA8-B9B8-D3FC3BC6771A}" srcOrd="1" destOrd="0" presId="urn:microsoft.com/office/officeart/2005/8/layout/vList2"/>
    <dgm:cxn modelId="{522E90BB-A46D-42FB-A274-41A10A198181}" type="presParOf" srcId="{E33040FC-9707-435D-A985-6AC12915EA8C}" destId="{B8DEB12F-B2D8-4264-831A-4E6D8B867794}" srcOrd="2" destOrd="0" presId="urn:microsoft.com/office/officeart/2005/8/layout/vList2"/>
    <dgm:cxn modelId="{19DAB678-9FB5-46E2-BDC0-0DFEB21AD142}" type="presParOf" srcId="{E33040FC-9707-435D-A985-6AC12915EA8C}" destId="{42FD9041-2679-469D-B11B-A7D06A48FB15}" srcOrd="3" destOrd="0" presId="urn:microsoft.com/office/officeart/2005/8/layout/vList2"/>
    <dgm:cxn modelId="{34A32310-3922-42AF-8C70-F6E4F7F45A34}" type="presParOf" srcId="{E33040FC-9707-435D-A985-6AC12915EA8C}" destId="{13C934FB-244C-42B5-839A-8AE3A968CE91}" srcOrd="4" destOrd="0" presId="urn:microsoft.com/office/officeart/2005/8/layout/vList2"/>
    <dgm:cxn modelId="{E7CB53DC-914D-4253-866F-DC176A451661}" type="presParOf" srcId="{E33040FC-9707-435D-A985-6AC12915EA8C}" destId="{B5EDD5EF-0E22-49D5-A283-8B0DDAB2FB1C}" srcOrd="5" destOrd="0" presId="urn:microsoft.com/office/officeart/2005/8/layout/vList2"/>
    <dgm:cxn modelId="{6346C4D6-FFE3-4F4B-8655-35ECAC289824}" type="presParOf" srcId="{E33040FC-9707-435D-A985-6AC12915EA8C}" destId="{9287A9EF-4E7F-4B11-AB14-F207A9A9BB06}" srcOrd="6" destOrd="0" presId="urn:microsoft.com/office/officeart/2005/8/layout/vList2"/>
    <dgm:cxn modelId="{88AA6727-D4D6-4312-B48E-FF9DE616F1D2}" type="presParOf" srcId="{E33040FC-9707-435D-A985-6AC12915EA8C}" destId="{D34F5CB9-4CE8-4B9D-81D4-97F28EA0A309}" srcOrd="7" destOrd="0" presId="urn:microsoft.com/office/officeart/2005/8/layout/vList2"/>
    <dgm:cxn modelId="{23AF1A1A-E5AD-439C-B6B6-61691566BE27}" type="presParOf" srcId="{E33040FC-9707-435D-A985-6AC12915EA8C}" destId="{030B3D60-1859-43EC-B74D-E78F92E622C8}" srcOrd="8" destOrd="0" presId="urn:microsoft.com/office/officeart/2005/8/layout/vList2"/>
    <dgm:cxn modelId="{1FDDE9B6-7CD4-4EA1-A52C-91BD4A09626E}" type="presParOf" srcId="{E33040FC-9707-435D-A985-6AC12915EA8C}" destId="{FE0325EA-CC6D-4D3D-84D3-DEFC7FF342D1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D3941-BE52-4184-931D-684B0FAE5897}">
      <dsp:nvSpPr>
        <dsp:cNvPr id="0" name=""/>
        <dsp:cNvSpPr/>
      </dsp:nvSpPr>
      <dsp:spPr>
        <a:xfrm>
          <a:off x="0" y="0"/>
          <a:ext cx="6648400" cy="90733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סקר אינטרנטי בקרב הורים לילדים בגילאי 0-16</a:t>
          </a:r>
        </a:p>
      </dsp:txBody>
      <dsp:txXfrm>
        <a:off x="44292" y="44292"/>
        <a:ext cx="6559816" cy="818751"/>
      </dsp:txXfrm>
    </dsp:sp>
    <dsp:sp modelId="{687ADA7E-0712-4AF4-823D-7C1F47BCB6ED}">
      <dsp:nvSpPr>
        <dsp:cNvPr id="0" name=""/>
        <dsp:cNvSpPr/>
      </dsp:nvSpPr>
      <dsp:spPr>
        <a:xfrm>
          <a:off x="0" y="1066388"/>
          <a:ext cx="6648400" cy="90733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הסקר בוחן את השימוש שהציבור עושה ברשתות חברתיות</a:t>
          </a:r>
        </a:p>
      </dsp:txBody>
      <dsp:txXfrm>
        <a:off x="44292" y="1110680"/>
        <a:ext cx="6559816" cy="818751"/>
      </dsp:txXfrm>
    </dsp:sp>
    <dsp:sp modelId="{DE8BF3B7-D04E-48DF-8B34-5988C4002FDA}">
      <dsp:nvSpPr>
        <dsp:cNvPr id="0" name=""/>
        <dsp:cNvSpPr/>
      </dsp:nvSpPr>
      <dsp:spPr>
        <a:xfrm>
          <a:off x="0" y="2109083"/>
          <a:ext cx="6648400" cy="90733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הסקר נערך בקרב 500 הורים להם חשבון ברשת חברתית כלשהיא (</a:t>
          </a:r>
          <a:r>
            <a:rPr lang="he-IL" sz="2400" kern="1200" dirty="0" err="1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פייסבוק</a:t>
          </a:r>
          <a:r>
            <a:rPr lang="he-IL" sz="24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, </a:t>
          </a:r>
          <a:r>
            <a:rPr lang="he-IL" sz="2400" kern="1200" dirty="0" err="1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אינסטגרם</a:t>
          </a:r>
          <a:r>
            <a:rPr lang="he-IL" sz="24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, </a:t>
          </a:r>
          <a:r>
            <a:rPr lang="he-IL" sz="2400" kern="1200" dirty="0" err="1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ווטסאפ</a:t>
          </a:r>
          <a:r>
            <a:rPr lang="he-IL" sz="2400" kern="1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rPr>
            <a:t> וכו')</a:t>
          </a:r>
        </a:p>
      </dsp:txBody>
      <dsp:txXfrm>
        <a:off x="44292" y="2153375"/>
        <a:ext cx="6559816" cy="818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4E751-7F57-4BAC-B21C-DAE903C2E808}">
      <dsp:nvSpPr>
        <dsp:cNvPr id="0" name=""/>
        <dsp:cNvSpPr/>
      </dsp:nvSpPr>
      <dsp:spPr>
        <a:xfrm>
          <a:off x="0" y="243965"/>
          <a:ext cx="7752692" cy="501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77%</a:t>
          </a:r>
          <a:r>
            <a:rPr lang="en-US" sz="1300" kern="1200" dirty="0"/>
            <a:t> </a:t>
          </a:r>
          <a:r>
            <a:rPr lang="he-IL" sz="1300" kern="1200" dirty="0"/>
            <a:t>מהמשיבים (הורים לילדים) מעלים תמונות של ילדיהם לרשת החברתית , כאשר 83% מההורים לילדים בגילאי 0-6 שנים מעלים תמונות ילדיהם לרשת</a:t>
          </a:r>
        </a:p>
      </dsp:txBody>
      <dsp:txXfrm>
        <a:off x="24502" y="268467"/>
        <a:ext cx="7703688" cy="452926"/>
      </dsp:txXfrm>
    </dsp:sp>
    <dsp:sp modelId="{B8DEB12F-B2D8-4264-831A-4E6D8B867794}">
      <dsp:nvSpPr>
        <dsp:cNvPr id="0" name=""/>
        <dsp:cNvSpPr/>
      </dsp:nvSpPr>
      <dsp:spPr>
        <a:xfrm>
          <a:off x="0" y="783335"/>
          <a:ext cx="7752692" cy="501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חשיפה ברשת</a:t>
          </a:r>
        </a:p>
      </dsp:txBody>
      <dsp:txXfrm>
        <a:off x="24502" y="807837"/>
        <a:ext cx="7703688" cy="452926"/>
      </dsp:txXfrm>
    </dsp:sp>
    <dsp:sp modelId="{42FD9041-2679-469D-B11B-A7D06A48FB15}">
      <dsp:nvSpPr>
        <dsp:cNvPr id="0" name=""/>
        <dsp:cNvSpPr/>
      </dsp:nvSpPr>
      <dsp:spPr>
        <a:xfrm>
          <a:off x="0" y="1285265"/>
          <a:ext cx="7752692" cy="65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148" tIns="16510" rIns="92456" bIns="16510" numCol="1" spcCol="1270" anchor="t" anchorCtr="0">
          <a:noAutofit/>
        </a:bodyPr>
        <a:lstStyle/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000" kern="1200" dirty="0"/>
            <a:t>20% מההורים לילדים בגילאי 11-16, 8% מהורים לגילאי 6-10, ו – 13% מההורים לגילאי 0-6 מוכנים להשתתף בתוכנית ריאליטי משפחתי</a:t>
          </a: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000" kern="1200" dirty="0"/>
            <a:t>שני שליש מההורים לא נוהגים לבקש את רשותם של הילדים בהעלאת תמונה שלהם</a:t>
          </a: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000" kern="1200" dirty="0"/>
            <a:t>רוב הורים לגילאים הצעירים (מתחת לגיל 6) לא שואלים את ילדיהם לרשות להעלות את תמונותיהם לרשת</a:t>
          </a: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000" kern="1200" dirty="0"/>
            <a:t>הורים לילדים בגילאי 6-10 שואלים את הילדים לרשותם להעלות תמונה לרשת מאשר הורים לילדים בגילאי 11-16</a:t>
          </a:r>
        </a:p>
      </dsp:txBody>
      <dsp:txXfrm>
        <a:off x="0" y="1285265"/>
        <a:ext cx="7752692" cy="659295"/>
      </dsp:txXfrm>
    </dsp:sp>
    <dsp:sp modelId="{13C934FB-244C-42B5-839A-8AE3A968CE91}">
      <dsp:nvSpPr>
        <dsp:cNvPr id="0" name=""/>
        <dsp:cNvSpPr/>
      </dsp:nvSpPr>
      <dsp:spPr>
        <a:xfrm>
          <a:off x="0" y="1944560"/>
          <a:ext cx="7752692" cy="501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בקרת הורים</a:t>
          </a:r>
        </a:p>
      </dsp:txBody>
      <dsp:txXfrm>
        <a:off x="24502" y="1969062"/>
        <a:ext cx="7703688" cy="452926"/>
      </dsp:txXfrm>
    </dsp:sp>
    <dsp:sp modelId="{B5EDD5EF-0E22-49D5-A283-8B0DDAB2FB1C}">
      <dsp:nvSpPr>
        <dsp:cNvPr id="0" name=""/>
        <dsp:cNvSpPr/>
      </dsp:nvSpPr>
      <dsp:spPr>
        <a:xfrm>
          <a:off x="0" y="2446490"/>
          <a:ext cx="7752692" cy="296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148" tIns="16510" rIns="92456" bIns="16510" numCol="1" spcCol="1270" anchor="t" anchorCtr="0">
          <a:noAutofit/>
        </a:bodyPr>
        <a:lstStyle/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000" kern="1200" dirty="0"/>
            <a:t>68% מההורים בדרך כלל מאשרים לבתי הספר/חוגים לצלם את ילדיהם לצרכי פרסום ולהעלות לרשת, כאשר נמצאו אחוזים דומים בין הורים לילדים בגילאים השונים</a:t>
          </a:r>
        </a:p>
      </dsp:txBody>
      <dsp:txXfrm>
        <a:off x="0" y="2446490"/>
        <a:ext cx="7752692" cy="296010"/>
      </dsp:txXfrm>
    </dsp:sp>
    <dsp:sp modelId="{9287A9EF-4E7F-4B11-AB14-F207A9A9BB06}">
      <dsp:nvSpPr>
        <dsp:cNvPr id="0" name=""/>
        <dsp:cNvSpPr/>
      </dsp:nvSpPr>
      <dsp:spPr>
        <a:xfrm>
          <a:off x="0" y="2742500"/>
          <a:ext cx="7752692" cy="501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התנהלות הילדים</a:t>
          </a:r>
        </a:p>
      </dsp:txBody>
      <dsp:txXfrm>
        <a:off x="24502" y="2767002"/>
        <a:ext cx="7703688" cy="452926"/>
      </dsp:txXfrm>
    </dsp:sp>
    <dsp:sp modelId="{D34F5CB9-4CE8-4B9D-81D4-97F28EA0A309}">
      <dsp:nvSpPr>
        <dsp:cNvPr id="0" name=""/>
        <dsp:cNvSpPr/>
      </dsp:nvSpPr>
      <dsp:spPr>
        <a:xfrm>
          <a:off x="0" y="3244430"/>
          <a:ext cx="7752692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148" tIns="16510" rIns="92456" bIns="16510" numCol="1" spcCol="1270" anchor="t" anchorCtr="0">
          <a:noAutofit/>
        </a:bodyPr>
        <a:lstStyle/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000" kern="1200" dirty="0"/>
            <a:t>למעלה ממחצית מההורים ציינו כי ילדיהם מקפידים על פרטיות ברשת החברתית במידה רבה ורבה מאוד</a:t>
          </a: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000" kern="1200" dirty="0"/>
            <a:t>כ 63% מההורים לילדים בגילאי 6-16 חושבים שילדיהם מקפידים במידה רבה ורבה מאד על פרטיות ברשת החברתית, אם כי 11% מההורים לגילאי 6-10 סבורים שילדיהם אינם מקפידים על פרטיות ברשת</a:t>
          </a: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000" kern="1200" dirty="0"/>
            <a:t>92%-93% מההורים לקבוצות הגיל 6-10, 11-16 שנים סבורים כי ילדיהם אינם מעלים תמונות חושפניות של עצמם לרשת </a:t>
          </a:r>
        </a:p>
      </dsp:txBody>
      <dsp:txXfrm>
        <a:off x="0" y="3244430"/>
        <a:ext cx="7752692" cy="618930"/>
      </dsp:txXfrm>
    </dsp:sp>
    <dsp:sp modelId="{030B3D60-1859-43EC-B74D-E78F92E622C8}">
      <dsp:nvSpPr>
        <dsp:cNvPr id="0" name=""/>
        <dsp:cNvSpPr/>
      </dsp:nvSpPr>
      <dsp:spPr>
        <a:xfrm>
          <a:off x="0" y="3863360"/>
          <a:ext cx="7752692" cy="5019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התנהלות מול הילדים</a:t>
          </a:r>
        </a:p>
      </dsp:txBody>
      <dsp:txXfrm>
        <a:off x="24502" y="3887862"/>
        <a:ext cx="7703688" cy="452926"/>
      </dsp:txXfrm>
    </dsp:sp>
    <dsp:sp modelId="{FE0325EA-CC6D-4D3D-84D3-DEFC7FF342D1}">
      <dsp:nvSpPr>
        <dsp:cNvPr id="0" name=""/>
        <dsp:cNvSpPr/>
      </dsp:nvSpPr>
      <dsp:spPr>
        <a:xfrm>
          <a:off x="0" y="4365290"/>
          <a:ext cx="7752692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148" tIns="16510" rIns="92456" bIns="16510" numCol="1" spcCol="1270" anchor="t" anchorCtr="0">
          <a:noAutofit/>
        </a:bodyPr>
        <a:lstStyle/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000" kern="1200"/>
            <a:t>55% מההורים לילדים בגילאי 6-10 שנים, ו – 77%</a:t>
          </a:r>
          <a:r>
            <a:rPr lang="en-US" sz="1000" kern="1200"/>
            <a:t> </a:t>
          </a:r>
          <a:r>
            <a:rPr lang="he-IL" sz="1000" kern="1200"/>
            <a:t>מההורים לילדים בגילאי 11-16 משוחחים עם ילדיהם על נושא הפרטיות במרחב המקוון</a:t>
          </a:r>
          <a:endParaRPr lang="he-IL" sz="1000" kern="1200" dirty="0"/>
        </a:p>
      </dsp:txBody>
      <dsp:txXfrm>
        <a:off x="0" y="4365290"/>
        <a:ext cx="7752692" cy="215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0.09115</cdr:x>
      <cdr:y>0.34972</cdr:y>
    </cdr:from>
    <cdr:to>
      <cdr:x>0.95348</cdr:x>
      <cdr:y>0.88596</cdr:y>
    </cdr:to>
    <cdr:grpSp>
      <cdr:nvGrpSpPr>
        <cdr:cNvPr id="8" name="קבוצה 7"/>
        <cdr:cNvGrpSpPr/>
      </cdr:nvGrpSpPr>
      <cdr:grpSpPr>
        <a:xfrm xmlns:a="http://schemas.openxmlformats.org/drawingml/2006/main">
          <a:off x="775051" y="1080114"/>
          <a:ext cx="7332415" cy="1656184"/>
          <a:chOff x="824412" y="1080120"/>
          <a:chExt cx="7078846" cy="1656184"/>
        </a:xfrm>
      </cdr:grpSpPr>
      <cdr:sp macro="" textlink="">
        <cdr:nvSpPr>
          <cdr:cNvPr id="2" name="מלבן 1"/>
          <cdr:cNvSpPr/>
        </cdr:nvSpPr>
        <cdr:spPr>
          <a:xfrm xmlns:a="http://schemas.openxmlformats.org/drawingml/2006/main">
            <a:off x="824412" y="1080120"/>
            <a:ext cx="1659557" cy="165618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solidFill>
              <a:schemeClr val="accent6">
                <a:lumMod val="7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3" name="מלבן 2"/>
          <cdr:cNvSpPr/>
        </cdr:nvSpPr>
        <cdr:spPr>
          <a:xfrm xmlns:a="http://schemas.openxmlformats.org/drawingml/2006/main">
            <a:off x="3551360" y="1080120"/>
            <a:ext cx="1621768" cy="165618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solidFill>
              <a:schemeClr val="accent6">
                <a:lumMod val="7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4" name="מלבן 3"/>
          <cdr:cNvSpPr/>
        </cdr:nvSpPr>
        <cdr:spPr>
          <a:xfrm xmlns:a="http://schemas.openxmlformats.org/drawingml/2006/main">
            <a:off x="6262630" y="1080120"/>
            <a:ext cx="1640628" cy="165618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solidFill>
              <a:schemeClr val="accent6">
                <a:lumMod val="7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1257992" y="1080120"/>
            <a:ext cx="864096" cy="32012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he-IL" sz="1100" dirty="0"/>
              <a:t>סה"</a:t>
            </a:r>
            <a:r>
              <a:rPr lang="he-IL" dirty="0"/>
              <a:t>כ 76%</a:t>
            </a:r>
            <a:endParaRPr lang="en-US" sz="1100" dirty="0"/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4038690" y="1080120"/>
            <a:ext cx="864096" cy="21602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he-IL" sz="1100" dirty="0"/>
              <a:t>סה"</a:t>
            </a:r>
            <a:r>
              <a:rPr lang="he-IL" dirty="0"/>
              <a:t>כ 83%</a:t>
            </a:r>
            <a:endParaRPr lang="en-US" sz="1100" dirty="0"/>
          </a:p>
        </cdr:txBody>
      </cdr:sp>
      <cdr:sp macro="" textlink="">
        <cdr:nvSpPr>
          <cdr:cNvPr id="7" name="TextBox 6"/>
          <cdr:cNvSpPr txBox="1"/>
        </cdr:nvSpPr>
        <cdr:spPr>
          <a:xfrm xmlns:a="http://schemas.openxmlformats.org/drawingml/2006/main">
            <a:off x="6819389" y="1080120"/>
            <a:ext cx="864096" cy="32012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he-IL" sz="1100" dirty="0"/>
              <a:t>סה"</a:t>
            </a:r>
            <a:r>
              <a:rPr lang="he-IL" dirty="0"/>
              <a:t>כ 68%</a:t>
            </a:r>
            <a:endParaRPr lang="en-US" sz="1100" dirty="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0FA7388-731B-4D14-9051-7B8CDBEFD834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353CE1B-B764-4CCD-AD74-56E633FBA7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476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3CE1B-B764-4CCD-AD74-56E633FBA7EF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2394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3CE1B-B764-4CCD-AD74-56E633FBA7EF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7181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3CE1B-B764-4CCD-AD74-56E633FBA7EF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1024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3CE1B-B764-4CCD-AD74-56E633FBA7EF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4117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3CE1B-B764-4CCD-AD74-56E633FBA7EF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4635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3CE1B-B764-4CCD-AD74-56E633FBA7EF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2579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3CE1B-B764-4CCD-AD74-56E633FBA7EF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373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3CE1B-B764-4CCD-AD74-56E633FBA7EF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9025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3CE1B-B764-4CCD-AD74-56E633FBA7EF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518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3CE1B-B764-4CCD-AD74-56E633FBA7EF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401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BFE0C-A189-4C33-9804-94DDA3EC2628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560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3CE1B-B764-4CCD-AD74-56E633FBA7EF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1258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3CE1B-B764-4CCD-AD74-56E633FBA7EF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187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3CE1B-B764-4CCD-AD74-56E633FBA7EF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031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3CE1B-B764-4CCD-AD74-56E633FBA7EF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6107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3CE1B-B764-4CCD-AD74-56E633FBA7EF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9775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3CE1B-B764-4CCD-AD74-56E633FBA7EF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802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484784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466469"/>
            <a:ext cx="2895600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57192"/>
            <a:ext cx="3024336" cy="1277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64050"/>
            <a:ext cx="3612437" cy="3329926"/>
          </a:xfrm>
          <a:prstGeom prst="rect">
            <a:avLst/>
          </a:prstGeom>
        </p:spPr>
      </p:pic>
      <p:pic>
        <p:nvPicPr>
          <p:cNvPr id="9" name="Picture 4" descr=" לוגו איגוד האינטרנט הישראלי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57192"/>
            <a:ext cx="2368500" cy="11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0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55994"/>
            <a:ext cx="1440160" cy="6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8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55994"/>
            <a:ext cx="1440160" cy="6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55994"/>
            <a:ext cx="1440160" cy="6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0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55994"/>
            <a:ext cx="1440160" cy="6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55994"/>
            <a:ext cx="1440160" cy="6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55994"/>
            <a:ext cx="1440160" cy="6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97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37312"/>
            <a:ext cx="1440160" cy="6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81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55994"/>
            <a:ext cx="1440160" cy="6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8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7504" y="1484784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504" y="4293096"/>
            <a:ext cx="5976664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32754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55994"/>
            <a:ext cx="1440160" cy="6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4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55994"/>
            <a:ext cx="1440160" cy="608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6"/>
          <a:stretch/>
        </p:blipFill>
        <p:spPr>
          <a:xfrm>
            <a:off x="6228185" y="4365104"/>
            <a:ext cx="2835134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4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55994"/>
            <a:ext cx="1440160" cy="608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6"/>
          <a:stretch/>
        </p:blipFill>
        <p:spPr>
          <a:xfrm>
            <a:off x="6948264" y="2852936"/>
            <a:ext cx="2195736" cy="369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55994"/>
            <a:ext cx="1440160" cy="608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7" t="-2526" r="-6595" b="-6951"/>
          <a:stretch/>
        </p:blipFill>
        <p:spPr>
          <a:xfrm>
            <a:off x="-1" y="3604984"/>
            <a:ext cx="1910081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3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55994"/>
            <a:ext cx="1440160" cy="608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/>
          <a:stretch/>
        </p:blipFill>
        <p:spPr>
          <a:xfrm>
            <a:off x="40388" y="3265515"/>
            <a:ext cx="2875428" cy="282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55994"/>
            <a:ext cx="1440160" cy="608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93096"/>
            <a:ext cx="2316293" cy="21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66925"/>
            <a:ext cx="6912768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3" y="1268761"/>
            <a:ext cx="6912767" cy="7920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0D9-82B8-4B7C-AB04-F0AD6B9C8789}" type="datetimeFigureOut">
              <a:rPr lang="he-IL" smtClean="0"/>
              <a:t>ח'/חשון/תשע"ז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FE54-953E-4268-8452-225DF8E36AC9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55994"/>
            <a:ext cx="1440160" cy="6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8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19" y="17839"/>
            <a:ext cx="1088797" cy="24280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670D9-82B8-4B7C-AB04-F0AD6B9C8789}" type="datetimeFigureOut">
              <a:rPr lang="he-IL" smtClean="0"/>
              <a:pPr/>
              <a:t>ח'/חשון/תשע"ז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893" y="64658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2FE54-953E-4268-8452-225DF8E36AC9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r="12470" b="8425"/>
          <a:stretch/>
        </p:blipFill>
        <p:spPr>
          <a:xfrm>
            <a:off x="5922296" y="6419839"/>
            <a:ext cx="3186208" cy="3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0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סקר בנושא פרטיות של ילדים</a:t>
            </a:r>
            <a:br>
              <a:rPr lang="he-IL" dirty="0"/>
            </a:br>
            <a:r>
              <a:rPr lang="he-IL" sz="3200" dirty="0"/>
              <a:t>עבור איגוד האינטרנט הישראלי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7504" y="4293096"/>
            <a:ext cx="5976664" cy="792088"/>
          </a:xfrm>
        </p:spPr>
        <p:txBody>
          <a:bodyPr/>
          <a:lstStyle/>
          <a:p>
            <a:r>
              <a:rPr lang="he-IL" dirty="0"/>
              <a:t>נובמבר 2016</a:t>
            </a:r>
          </a:p>
        </p:txBody>
      </p:sp>
    </p:spTree>
    <p:extLst>
      <p:ext uri="{BB962C8B-B14F-4D97-AF65-F5344CB8AC3E}">
        <p14:creationId xmlns:p14="http://schemas.microsoft.com/office/powerpoint/2010/main" val="74602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בקרת הורים</a:t>
            </a:r>
          </a:p>
        </p:txBody>
      </p:sp>
      <p:sp>
        <p:nvSpPr>
          <p:cNvPr id="3" name="מלבן: פינות מעוגלות 2"/>
          <p:cNvSpPr/>
          <p:nvPr/>
        </p:nvSpPr>
        <p:spPr>
          <a:xfrm>
            <a:off x="778088" y="5157192"/>
            <a:ext cx="790871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r>
              <a:rPr lang="he-IL" sz="1400" dirty="0"/>
              <a:t>הדיאגרמה מציגה את אחוז ההורים </a:t>
            </a:r>
            <a:r>
              <a:rPr lang="he-IL" sz="1400" u="sng" dirty="0"/>
              <a:t>המאשרים</a:t>
            </a:r>
          </a:p>
          <a:p>
            <a:r>
              <a:rPr lang="he-IL" sz="1400" dirty="0"/>
              <a:t>פילוח לפי גיל מתייחס ל 298 הורים אשר יש להם ילד/ים בקבוצת הגיל הרלוונטית בלבד</a:t>
            </a:r>
          </a:p>
          <a:p>
            <a:r>
              <a:rPr lang="he-IL" sz="1400" dirty="0"/>
              <a:t>68% מההורים בדרך כלל מאשרים לבתי הספר/חוגים לצלם את ילדיהם לצרכי פרסום ולהעלות לרשת</a:t>
            </a:r>
          </a:p>
          <a:p>
            <a:endParaRPr lang="he-IL" sz="1400" dirty="0"/>
          </a:p>
        </p:txBody>
      </p:sp>
      <p:graphicFrame>
        <p:nvGraphicFramePr>
          <p:cNvPr id="9" name="תרשים 8">
            <a:extLst>
              <a:ext uri="{FF2B5EF4-FFF2-40B4-BE49-F238E27FC236}">
                <a16:creationId xmlns:a16="http://schemas.microsoft.com/office/drawing/2014/main" id="{EDD5D3D5-43D8-48B4-BB61-FC2FEBCBCB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416566"/>
              </p:ext>
            </p:extLst>
          </p:nvPr>
        </p:nvGraphicFramePr>
        <p:xfrm>
          <a:off x="742949" y="1838325"/>
          <a:ext cx="7789491" cy="303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516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Autofit/>
          </a:bodyPr>
          <a:lstStyle/>
          <a:p>
            <a:r>
              <a:rPr lang="he-IL" sz="3600" dirty="0"/>
              <a:t>בקרת הורים</a:t>
            </a:r>
            <a:br>
              <a:rPr lang="he-IL" sz="3600" dirty="0"/>
            </a:br>
            <a:r>
              <a:rPr lang="he-IL" sz="2000" i="1" dirty="0"/>
              <a:t>"האם את/ה נוהג/ת לבדוק (לעקוב) אחר הפעילות של הילד/ים </a:t>
            </a:r>
            <a:r>
              <a:rPr lang="he-IL" sz="2000" i="1" dirty="0" err="1"/>
              <a:t>בסמרטפון</a:t>
            </a:r>
            <a:r>
              <a:rPr lang="he-IL" sz="2000" i="1" dirty="0"/>
              <a:t> שלהם?"</a:t>
            </a:r>
            <a:endParaRPr lang="he-IL" sz="3600" dirty="0"/>
          </a:p>
        </p:txBody>
      </p:sp>
      <p:sp>
        <p:nvSpPr>
          <p:cNvPr id="3" name="מלבן: פינות מעוגלות 2"/>
          <p:cNvSpPr/>
          <p:nvPr/>
        </p:nvSpPr>
        <p:spPr>
          <a:xfrm>
            <a:off x="941681" y="5301208"/>
            <a:ext cx="7908712" cy="9570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/>
              <a:t>הדיאגרמה מציגה הורים שיש להם ילד/ים בקבוצת גיל אחת בלבד (298 מהורים)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/>
              <a:t>לרוב הילדים בגילאי 0-6 אין </a:t>
            </a:r>
            <a:r>
              <a:rPr lang="he-IL" sz="1400" dirty="0" err="1"/>
              <a:t>סמרטפון</a:t>
            </a:r>
            <a:r>
              <a:rPr lang="he-IL" sz="1400" dirty="0"/>
              <a:t> (97%)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/>
              <a:t>הורים לילדים בגילאי 6-10 בודקים את </a:t>
            </a:r>
            <a:r>
              <a:rPr lang="he-IL" sz="1400" dirty="0" err="1"/>
              <a:t>הסמרטפון</a:t>
            </a:r>
            <a:r>
              <a:rPr lang="he-IL" sz="1400" dirty="0"/>
              <a:t> של ילדיהם יותר מהורים לילדים בגילאי 11-16</a:t>
            </a:r>
          </a:p>
        </p:txBody>
      </p:sp>
      <p:graphicFrame>
        <p:nvGraphicFramePr>
          <p:cNvPr id="9" name="תרשים 8">
            <a:extLst>
              <a:ext uri="{FF2B5EF4-FFF2-40B4-BE49-F238E27FC236}">
                <a16:creationId xmlns:a16="http://schemas.microsoft.com/office/drawing/2014/main" id="{2474E329-BB56-4A8F-9EBD-A26833CA73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031973"/>
              </p:ext>
            </p:extLst>
          </p:nvPr>
        </p:nvGraphicFramePr>
        <p:xfrm>
          <a:off x="1212507" y="1517632"/>
          <a:ext cx="6840760" cy="165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תרשים 11">
            <a:extLst>
              <a:ext uri="{FF2B5EF4-FFF2-40B4-BE49-F238E27FC236}">
                <a16:creationId xmlns:a16="http://schemas.microsoft.com/office/drawing/2014/main" id="{1EDD917F-87A8-4F72-A8B7-0F714236E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221945"/>
              </p:ext>
            </p:extLst>
          </p:nvPr>
        </p:nvGraphicFramePr>
        <p:xfrm>
          <a:off x="1212507" y="3173817"/>
          <a:ext cx="6984776" cy="206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88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5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/>
              <a:t>בקרת הורים</a:t>
            </a:r>
            <a:br>
              <a:rPr lang="he-IL" sz="6600" dirty="0"/>
            </a:br>
            <a:r>
              <a:rPr lang="he-IL" sz="2200" i="1" dirty="0"/>
              <a:t>"האם את/ה נוהג/ת לבדוק (לעקוב) אחר הפעילות של הילד/ים </a:t>
            </a:r>
            <a:r>
              <a:rPr lang="he-IL" sz="2200" i="1" dirty="0" err="1"/>
              <a:t>בסמרטפון</a:t>
            </a:r>
            <a:r>
              <a:rPr lang="he-IL" sz="2200" i="1" dirty="0"/>
              <a:t> שלהם?"</a:t>
            </a:r>
          </a:p>
        </p:txBody>
      </p:sp>
      <p:graphicFrame>
        <p:nvGraphicFramePr>
          <p:cNvPr id="5" name="תרשים 4">
            <a:extLst>
              <a:ext uri="{FF2B5EF4-FFF2-40B4-BE49-F238E27FC236}">
                <a16:creationId xmlns:a16="http://schemas.microsoft.com/office/drawing/2014/main" id="{668F60E8-6005-4A96-9322-841D6FB778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439798"/>
              </p:ext>
            </p:extLst>
          </p:nvPr>
        </p:nvGraphicFramePr>
        <p:xfrm>
          <a:off x="1907704" y="2204864"/>
          <a:ext cx="5553794" cy="259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מלבן: פינות מעוגלות 5"/>
          <p:cNvSpPr/>
          <p:nvPr/>
        </p:nvSpPr>
        <p:spPr>
          <a:xfrm>
            <a:off x="899592" y="5373216"/>
            <a:ext cx="7908712" cy="380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r>
              <a:rPr lang="he-IL" sz="1400" dirty="0"/>
              <a:t>63% מההורים לילדים להם יש </a:t>
            </a:r>
            <a:r>
              <a:rPr lang="he-IL" sz="1400" dirty="0" err="1"/>
              <a:t>סמרטפון</a:t>
            </a:r>
            <a:r>
              <a:rPr lang="he-IL" sz="1400" dirty="0"/>
              <a:t> נוהגים לבדוק (לעקוב) אחר הפעילות של הילד/ים </a:t>
            </a:r>
            <a:r>
              <a:rPr lang="he-IL" sz="1400" dirty="0" err="1"/>
              <a:t>בסמרטפון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59519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/>
              <a:t>התנהלות הילדים</a:t>
            </a:r>
            <a:br>
              <a:rPr lang="he-IL" dirty="0"/>
            </a:br>
            <a:r>
              <a:rPr lang="he-IL" sz="2200" i="1" dirty="0"/>
              <a:t>"באיזו מידה לדעתך הילדים שלך מקפידים על פרטיות ברשת החברתית?"</a:t>
            </a:r>
            <a:br>
              <a:rPr lang="he-IL" i="1" dirty="0"/>
            </a:br>
            <a:endParaRPr lang="he-IL" dirty="0"/>
          </a:p>
        </p:txBody>
      </p:sp>
      <p:graphicFrame>
        <p:nvGraphicFramePr>
          <p:cNvPr id="4" name="תרשים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730844"/>
              </p:ext>
            </p:extLst>
          </p:nvPr>
        </p:nvGraphicFramePr>
        <p:xfrm>
          <a:off x="1547664" y="1844824"/>
          <a:ext cx="6408713" cy="294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מלבן: פינות מעוגלות 5"/>
          <p:cNvSpPr/>
          <p:nvPr/>
        </p:nvSpPr>
        <p:spPr>
          <a:xfrm>
            <a:off x="778087" y="5445224"/>
            <a:ext cx="7908712" cy="401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r>
              <a:rPr lang="he-IL" sz="1400" dirty="0"/>
              <a:t>53% מההורים ציינו כי ילדיהם מקפידים על פרטיות ברשת החברתית במידה רבה ורבה מאוד</a:t>
            </a:r>
          </a:p>
        </p:txBody>
      </p:sp>
    </p:spTree>
    <p:extLst>
      <p:ext uri="{BB962C8B-B14F-4D97-AF65-F5344CB8AC3E}">
        <p14:creationId xmlns:p14="http://schemas.microsoft.com/office/powerpoint/2010/main" val="3825537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התנהלות הילדים (2)</a:t>
            </a:r>
            <a:br>
              <a:rPr lang="he-IL" sz="2000" i="1" dirty="0"/>
            </a:br>
            <a:r>
              <a:rPr lang="he-IL" sz="2200" i="1" dirty="0"/>
              <a:t>"באיזו מידה לדעתך הילדים שלך מקפידים על פרטיות ברשת החברתית?"</a:t>
            </a:r>
            <a:endParaRPr lang="he-IL" sz="2200" dirty="0"/>
          </a:p>
        </p:txBody>
      </p:sp>
      <p:sp>
        <p:nvSpPr>
          <p:cNvPr id="6" name="מלבן: פינות מעוגלות 5"/>
          <p:cNvSpPr/>
          <p:nvPr/>
        </p:nvSpPr>
        <p:spPr>
          <a:xfrm>
            <a:off x="787176" y="5013176"/>
            <a:ext cx="7908712" cy="905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r>
              <a:rPr lang="he-IL" sz="1400" dirty="0"/>
              <a:t>בשתי קבוצות הגיל, כ 63%</a:t>
            </a:r>
            <a:r>
              <a:rPr lang="en-US" sz="1400" dirty="0"/>
              <a:t> </a:t>
            </a:r>
            <a:r>
              <a:rPr lang="he-IL" sz="1400" dirty="0"/>
              <a:t>מההורים חושבים שילדיהם מקפידים במידה רבה ורבה מאד על פרטיות ברשת החברתית, אך בקרב הורים לילדים צעירים (גיל 6-10)</a:t>
            </a:r>
            <a:r>
              <a:rPr lang="en-US" sz="1400" dirty="0"/>
              <a:t> </a:t>
            </a:r>
            <a:r>
              <a:rPr lang="he-IL" sz="1400" dirty="0"/>
              <a:t> - 11%</a:t>
            </a:r>
            <a:r>
              <a:rPr lang="en-US" sz="1400" dirty="0"/>
              <a:t> </a:t>
            </a:r>
            <a:r>
              <a:rPr lang="he-IL" sz="1400" dirty="0"/>
              <a:t>חושבים שילדיהם כלל לא מקפידים על פרטיות ברשת</a:t>
            </a:r>
          </a:p>
        </p:txBody>
      </p:sp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61DEE3E7-C2C7-48AD-AEE7-833BCC274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186388"/>
              </p:ext>
            </p:extLst>
          </p:nvPr>
        </p:nvGraphicFramePr>
        <p:xfrm>
          <a:off x="978532" y="1844824"/>
          <a:ext cx="7481900" cy="2864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3131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/>
              <a:t>התנהלות הילדים (3)</a:t>
            </a:r>
            <a:br>
              <a:rPr lang="en-US" dirty="0"/>
            </a:br>
            <a:r>
              <a:rPr lang="he-IL" sz="2200" i="1" dirty="0"/>
              <a:t>"האם לדעתך הילדים שלך מעלים תמונות חושפניות של עצמם לרשת?"  </a:t>
            </a:r>
            <a:br>
              <a:rPr lang="he-IL" i="1" dirty="0"/>
            </a:br>
            <a:endParaRPr lang="he-IL" dirty="0"/>
          </a:p>
        </p:txBody>
      </p:sp>
      <p:graphicFrame>
        <p:nvGraphicFramePr>
          <p:cNvPr id="5" name="תרשים 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38376"/>
              </p:ext>
            </p:extLst>
          </p:nvPr>
        </p:nvGraphicFramePr>
        <p:xfrm>
          <a:off x="1331640" y="1624236"/>
          <a:ext cx="6768752" cy="176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מלבן: פינות מעוגלות 5"/>
          <p:cNvSpPr/>
          <p:nvPr/>
        </p:nvSpPr>
        <p:spPr>
          <a:xfrm>
            <a:off x="787176" y="5805264"/>
            <a:ext cx="7908712" cy="3293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r>
              <a:rPr lang="he-IL" sz="1400" dirty="0"/>
              <a:t>92% מההורים ציינו כי ילדיהם אינם מעלים תמונות חושפניות של עצמם לרשת</a:t>
            </a:r>
          </a:p>
        </p:txBody>
      </p:sp>
      <p:graphicFrame>
        <p:nvGraphicFramePr>
          <p:cNvPr id="8" name="תרשים 7">
            <a:extLst>
              <a:ext uri="{FF2B5EF4-FFF2-40B4-BE49-F238E27FC236}">
                <a16:creationId xmlns:a16="http://schemas.microsoft.com/office/drawing/2014/main" id="{065FC8D2-2DDD-4D3A-8706-CC9E69076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717324"/>
              </p:ext>
            </p:extLst>
          </p:nvPr>
        </p:nvGraphicFramePr>
        <p:xfrm>
          <a:off x="1611663" y="3392264"/>
          <a:ext cx="6488729" cy="202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184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80528" y="476672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he-IL" dirty="0"/>
              <a:t>התנהלות מול הילדים</a:t>
            </a:r>
            <a:br>
              <a:rPr lang="he-IL" dirty="0"/>
            </a:br>
            <a:r>
              <a:rPr lang="he-IL" sz="2200" i="1" dirty="0"/>
              <a:t>"האם את/ה או בן/בת הזוג שלך קיים עם הילדים שיחה על נושא הפרטיות במרחב המקוון?"</a:t>
            </a:r>
            <a:br>
              <a:rPr lang="he-IL" i="1" dirty="0"/>
            </a:br>
            <a:endParaRPr lang="he-IL" dirty="0"/>
          </a:p>
        </p:txBody>
      </p:sp>
      <p:sp>
        <p:nvSpPr>
          <p:cNvPr id="5" name="מלבן: פינות מעוגלות 4"/>
          <p:cNvSpPr/>
          <p:nvPr/>
        </p:nvSpPr>
        <p:spPr>
          <a:xfrm>
            <a:off x="761660" y="5301208"/>
            <a:ext cx="7908712" cy="6893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r>
              <a:rPr lang="he-IL" sz="1400" dirty="0"/>
              <a:t>55% מההורים לילדים בגילאי 6-10 שנים, ו – 77%</a:t>
            </a:r>
            <a:r>
              <a:rPr lang="en-US" sz="1400" dirty="0"/>
              <a:t> </a:t>
            </a:r>
            <a:r>
              <a:rPr lang="he-IL" sz="1400" dirty="0"/>
              <a:t>מההורים לילדים בגילאי 11-16 משוחחים עם ילדיהם על נושא הפרטיות במרחב המקוון</a:t>
            </a:r>
          </a:p>
        </p:txBody>
      </p:sp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9DF4A872-1C22-43AD-A609-FF754C3D01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714917"/>
              </p:ext>
            </p:extLst>
          </p:nvPr>
        </p:nvGraphicFramePr>
        <p:xfrm>
          <a:off x="1331640" y="1916833"/>
          <a:ext cx="6984776" cy="32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606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מאפייני המדגם</a:t>
            </a: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29693"/>
              </p:ext>
            </p:extLst>
          </p:nvPr>
        </p:nvGraphicFramePr>
        <p:xfrm>
          <a:off x="2843808" y="1685623"/>
          <a:ext cx="3527075" cy="4191650"/>
        </p:xfrm>
        <a:graphic>
          <a:graphicData uri="http://schemas.openxmlformats.org/drawingml/2006/table">
            <a:tbl>
              <a:tblPr rtl="1">
                <a:tableStyleId>{E8B1032C-EA38-4F05-BA0D-38AFFFC7BED3}</a:tableStyleId>
              </a:tblPr>
              <a:tblGrid>
                <a:gridCol w="1481371">
                  <a:extLst>
                    <a:ext uri="{9D8B030D-6E8A-4147-A177-3AD203B41FA5}">
                      <a16:colId xmlns:a16="http://schemas.microsoft.com/office/drawing/2014/main" val="3850387003"/>
                    </a:ext>
                  </a:extLst>
                </a:gridCol>
                <a:gridCol w="1481371">
                  <a:extLst>
                    <a:ext uri="{9D8B030D-6E8A-4147-A177-3AD203B41FA5}">
                      <a16:colId xmlns:a16="http://schemas.microsoft.com/office/drawing/2014/main" val="1499029520"/>
                    </a:ext>
                  </a:extLst>
                </a:gridCol>
                <a:gridCol w="564333">
                  <a:extLst>
                    <a:ext uri="{9D8B030D-6E8A-4147-A177-3AD203B41FA5}">
                      <a16:colId xmlns:a16="http://schemas.microsoft.com/office/drawing/2014/main" val="3355947254"/>
                    </a:ext>
                  </a:extLst>
                </a:gridCol>
              </a:tblGrid>
              <a:tr h="183182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 dirty="0">
                          <a:effectLst/>
                        </a:rPr>
                        <a:t>מין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זכר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1173693401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נקבה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90758125"/>
                  </a:ext>
                </a:extLst>
              </a:tr>
              <a:tr h="183182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 dirty="0">
                          <a:effectLst/>
                        </a:rPr>
                        <a:t>קבוצות גיל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21-30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1878967465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31-40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470062832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41-50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957467799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51+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4204769466"/>
                  </a:ext>
                </a:extLst>
              </a:tr>
              <a:tr h="183182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 dirty="0">
                          <a:effectLst/>
                        </a:rPr>
                        <a:t>מצב משפחתי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נשוי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2946754309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רווק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1980708006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גרוש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246358942"/>
                  </a:ext>
                </a:extLst>
              </a:tr>
              <a:tr h="183182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 dirty="0">
                          <a:effectLst/>
                        </a:rPr>
                        <a:t>השכלה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אקדמאית - תואר ראשון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3244076085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אקדמאית - תואר שני ומעלה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2559500522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על תיכונית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2997710022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יסודית/תיכונית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924951907"/>
                  </a:ext>
                </a:extLst>
              </a:tr>
              <a:tr h="183182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>
                          <a:effectLst/>
                        </a:rPr>
                        <a:t>דת</a:t>
                      </a:r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יהודי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2090389908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אחר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2086989490"/>
                  </a:ext>
                </a:extLst>
              </a:tr>
              <a:tr h="183182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 dirty="0">
                          <a:effectLst/>
                        </a:rPr>
                        <a:t>מידת דתיות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חילוני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55%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1124439944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דתי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3481966860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מסורתי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961880783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חרדי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1506800553"/>
                  </a:ext>
                </a:extLst>
              </a:tr>
              <a:tr h="183182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 dirty="0">
                          <a:effectLst/>
                        </a:rPr>
                        <a:t>מגורים</a:t>
                      </a:r>
                      <a:endParaRPr lang="he-I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מרכז הארץ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52%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2374275249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צפון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930991275"/>
                  </a:ext>
                </a:extLst>
              </a:tr>
              <a:tr h="18318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ירושלים/ יהודה ושומרון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3985970050"/>
                  </a:ext>
                </a:extLst>
              </a:tr>
              <a:tr h="7445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000" u="none" strike="noStrike">
                          <a:solidFill>
                            <a:schemeClr val="tx1"/>
                          </a:solidFill>
                          <a:effectLst/>
                        </a:rPr>
                        <a:t>דרום</a:t>
                      </a:r>
                      <a:endParaRPr lang="he-IL" sz="1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he-IL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" marR="9246" marT="9246" marB="0" anchor="ctr"/>
                </a:tc>
                <a:extLst>
                  <a:ext uri="{0D108BD9-81ED-4DB2-BD59-A6C34878D82A}">
                    <a16:rowId xmlns:a16="http://schemas.microsoft.com/office/drawing/2014/main" val="3223571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69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רקע</a:t>
            </a:r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2796711423"/>
              </p:ext>
            </p:extLst>
          </p:nvPr>
        </p:nvGraphicFramePr>
        <p:xfrm>
          <a:off x="1475656" y="2204864"/>
          <a:ext cx="6648400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116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/>
              <a:t>סיכום</a:t>
            </a:r>
            <a:endParaRPr lang="en-US" sz="4000" dirty="0"/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3832905647"/>
              </p:ext>
            </p:extLst>
          </p:nvPr>
        </p:nvGraphicFramePr>
        <p:xfrm>
          <a:off x="827584" y="1484784"/>
          <a:ext cx="77526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977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ממצאים</a:t>
            </a:r>
          </a:p>
        </p:txBody>
      </p:sp>
    </p:spTree>
    <p:extLst>
      <p:ext uri="{BB962C8B-B14F-4D97-AF65-F5344CB8AC3E}">
        <p14:creationId xmlns:p14="http://schemas.microsoft.com/office/powerpoint/2010/main" val="228054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6367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/>
              <a:t>חשיפה ברשת</a:t>
            </a:r>
            <a:br>
              <a:rPr lang="he-IL" dirty="0"/>
            </a:br>
            <a:r>
              <a:rPr lang="he-IL" sz="2200" i="1" dirty="0"/>
              <a:t>"באיזו תדירות את/ה מעלה את תמונות הילדים לרשת החברתית?"</a:t>
            </a:r>
            <a:br>
              <a:rPr lang="he-IL" i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</a:br>
            <a:endParaRPr lang="he-IL" dirty="0"/>
          </a:p>
        </p:txBody>
      </p:sp>
      <p:graphicFrame>
        <p:nvGraphicFramePr>
          <p:cNvPr id="3" name="תרשים 2">
            <a:extLst>
              <a:ext uri="{FF2B5EF4-FFF2-40B4-BE49-F238E27FC236}">
                <a16:creationId xmlns:a16="http://schemas.microsoft.com/office/drawing/2014/main" id="{C7B5FCD9-5B68-4147-91D9-BB2910BC6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742074"/>
              </p:ext>
            </p:extLst>
          </p:nvPr>
        </p:nvGraphicFramePr>
        <p:xfrm>
          <a:off x="539552" y="1700808"/>
          <a:ext cx="800323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מלבן: פינות מעוגלות 4"/>
          <p:cNvSpPr/>
          <p:nvPr/>
        </p:nvSpPr>
        <p:spPr>
          <a:xfrm>
            <a:off x="778088" y="5157192"/>
            <a:ext cx="790871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r>
              <a:rPr lang="he-IL" sz="1400" dirty="0"/>
              <a:t>40% מההורים מעלים את תמונות הילדים לרשת החברתית לעתים עד לעתים קרובות מאוד, ובסה"כ 77%</a:t>
            </a:r>
            <a:r>
              <a:rPr lang="en-US" sz="1400" dirty="0"/>
              <a:t> </a:t>
            </a:r>
            <a:r>
              <a:rPr lang="he-IL" sz="1400" dirty="0"/>
              <a:t>מעלים את תמונות הילדים באיזושהי תדירות </a:t>
            </a:r>
          </a:p>
        </p:txBody>
      </p:sp>
    </p:spTree>
    <p:extLst>
      <p:ext uri="{BB962C8B-B14F-4D97-AF65-F5344CB8AC3E}">
        <p14:creationId xmlns:p14="http://schemas.microsoft.com/office/powerpoint/2010/main" val="94788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חשיפה ברשת (2)</a:t>
            </a:r>
            <a:br>
              <a:rPr lang="he-IL" dirty="0"/>
            </a:br>
            <a:r>
              <a:rPr lang="he-IL" sz="2200" i="1" dirty="0"/>
              <a:t>"באיזו תדירות את/ה מעלה את תמונות הילדים לרשת החברתית?"</a:t>
            </a:r>
            <a:br>
              <a:rPr lang="he-IL" sz="2200" i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</a:br>
            <a:endParaRPr lang="he-IL" sz="2200" dirty="0"/>
          </a:p>
        </p:txBody>
      </p:sp>
      <p:sp>
        <p:nvSpPr>
          <p:cNvPr id="5" name="מלבן: פינות מעוגלות 4"/>
          <p:cNvSpPr/>
          <p:nvPr/>
        </p:nvSpPr>
        <p:spPr>
          <a:xfrm>
            <a:off x="695735" y="5157192"/>
            <a:ext cx="790871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r>
              <a:rPr lang="he-IL" sz="1400" dirty="0"/>
              <a:t>אחוז גבוה מההורים מעלים את תמונות הילדים בכל הגילאים, לרשת החברתית: 83% מהורים לגילאי 6-10 שנים, 76% מההורים לגילאי 0-6, ו-68% מההורים לגילאי 11-16 שנים</a:t>
            </a:r>
          </a:p>
        </p:txBody>
      </p:sp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16BBD850-928A-4200-8CAB-2CC44008E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909566"/>
              </p:ext>
            </p:extLst>
          </p:nvPr>
        </p:nvGraphicFramePr>
        <p:xfrm>
          <a:off x="251520" y="1844824"/>
          <a:ext cx="8503027" cy="308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053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6288" y="5393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/>
              <a:t>חשיפה ברשת (3)</a:t>
            </a:r>
            <a:br>
              <a:rPr lang="he-IL" dirty="0"/>
            </a:br>
            <a:r>
              <a:rPr lang="he-IL" sz="2200" i="1" dirty="0"/>
              <a:t>"האם תהיה </a:t>
            </a:r>
            <a:r>
              <a:rPr lang="he-IL" sz="2200" i="1" dirty="0" err="1"/>
              <a:t>מוכנ</a:t>
            </a:r>
            <a:r>
              <a:rPr lang="he-IL" sz="2200" i="1" dirty="0"/>
              <a:t>/ה להשתתף בתוכנית </a:t>
            </a:r>
            <a:r>
              <a:rPr lang="he-IL" sz="2200" i="1" dirty="0" err="1"/>
              <a:t>ריאלטי</a:t>
            </a:r>
            <a:r>
              <a:rPr lang="he-IL" sz="2200" i="1" dirty="0"/>
              <a:t> משפחתי בטלוויזיה אשר יציג את כל בני המשפחה כולל הילדים?"  </a:t>
            </a:r>
            <a:br>
              <a:rPr lang="he-IL" i="1" dirty="0"/>
            </a:br>
            <a:endParaRPr lang="he-IL" dirty="0"/>
          </a:p>
        </p:txBody>
      </p:sp>
      <p:sp>
        <p:nvSpPr>
          <p:cNvPr id="3" name="מלבן: פינות מעוגלות 2"/>
          <p:cNvSpPr/>
          <p:nvPr/>
        </p:nvSpPr>
        <p:spPr>
          <a:xfrm>
            <a:off x="787176" y="5373216"/>
            <a:ext cx="790871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r>
              <a:rPr lang="he-IL" sz="1400" dirty="0"/>
              <a:t>62% מההורים לא מוכנים להשתתף בתוכנית ריאליטי משפחתי</a:t>
            </a:r>
          </a:p>
          <a:p>
            <a:r>
              <a:rPr lang="he-IL" sz="1400" dirty="0"/>
              <a:t>20% מההורים לילדים בגילאי 11-16 היו מוכנים להשתתף בתוכנית ריאליטי משפחתי </a:t>
            </a:r>
          </a:p>
          <a:p>
            <a:r>
              <a:rPr lang="he-IL" sz="1400" dirty="0"/>
              <a:t>האחוזים מחושבים </a:t>
            </a:r>
            <a:r>
              <a:rPr lang="he-IL" sz="1400" u="sng" dirty="0"/>
              <a:t>מתוך הורים שמעלים תמונות </a:t>
            </a:r>
            <a:r>
              <a:rPr lang="he-IL" sz="1400" dirty="0"/>
              <a:t>של ילדיהם בתדירות כלשהיא לרשת החברתית </a:t>
            </a:r>
          </a:p>
        </p:txBody>
      </p:sp>
      <p:graphicFrame>
        <p:nvGraphicFramePr>
          <p:cNvPr id="6" name="תרשים 5">
            <a:extLst>
              <a:ext uri="{FF2B5EF4-FFF2-40B4-BE49-F238E27FC236}">
                <a16:creationId xmlns:a16="http://schemas.microsoft.com/office/drawing/2014/main" id="{ED93C714-10D3-442E-B620-1F216776D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172470"/>
              </p:ext>
            </p:extLst>
          </p:nvPr>
        </p:nvGraphicFramePr>
        <p:xfrm>
          <a:off x="708456" y="1505716"/>
          <a:ext cx="8066152" cy="163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תרשים 9">
            <a:extLst>
              <a:ext uri="{FF2B5EF4-FFF2-40B4-BE49-F238E27FC236}">
                <a16:creationId xmlns:a16="http://schemas.microsoft.com/office/drawing/2014/main" id="{F52C6B70-048D-42C3-9FCA-8A6B9215E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424023"/>
              </p:ext>
            </p:extLst>
          </p:nvPr>
        </p:nvGraphicFramePr>
        <p:xfrm>
          <a:off x="1403648" y="3239671"/>
          <a:ext cx="6988249" cy="189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88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5626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/>
              <a:t>חשיפה ברשת (4)</a:t>
            </a:r>
            <a:br>
              <a:rPr lang="he-IL" dirty="0"/>
            </a:br>
            <a:r>
              <a:rPr lang="he-IL" sz="2200" i="1" dirty="0"/>
              <a:t>"האם את/ה נוהג/ת לשאול את הילדים האם אפשר להעלות את התמונה שלהם?"</a:t>
            </a:r>
            <a:br>
              <a:rPr lang="he-IL" i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</a:br>
            <a:endParaRPr lang="he-IL" dirty="0"/>
          </a:p>
        </p:txBody>
      </p:sp>
      <p:sp>
        <p:nvSpPr>
          <p:cNvPr id="3" name="מלבן: פינות מעוגלות 2"/>
          <p:cNvSpPr/>
          <p:nvPr/>
        </p:nvSpPr>
        <p:spPr>
          <a:xfrm>
            <a:off x="755576" y="5373216"/>
            <a:ext cx="790871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r>
              <a:rPr lang="he-IL" sz="1400" dirty="0"/>
              <a:t>שני שליש מההורים לא נוהגים לבקש את רשותם של הילדים בהעלאת תמונה שלהם</a:t>
            </a:r>
          </a:p>
          <a:p>
            <a:r>
              <a:rPr lang="he-IL" sz="1400" dirty="0"/>
              <a:t>האחוזים מחושבים </a:t>
            </a:r>
            <a:r>
              <a:rPr lang="he-IL" sz="1400" u="sng" dirty="0"/>
              <a:t>מתוך הורים שמעלים תמונות </a:t>
            </a:r>
            <a:r>
              <a:rPr lang="he-IL" sz="1400" dirty="0"/>
              <a:t>של ילדיהם בתדירות כלשהיא לרשת החברתית </a:t>
            </a:r>
          </a:p>
        </p:txBody>
      </p:sp>
      <p:graphicFrame>
        <p:nvGraphicFramePr>
          <p:cNvPr id="5" name="תרשים 4">
            <a:extLst>
              <a:ext uri="{FF2B5EF4-FFF2-40B4-BE49-F238E27FC236}">
                <a16:creationId xmlns:a16="http://schemas.microsoft.com/office/drawing/2014/main" id="{3A6D0A19-5C45-41E4-AF63-341A71003F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990833"/>
              </p:ext>
            </p:extLst>
          </p:nvPr>
        </p:nvGraphicFramePr>
        <p:xfrm>
          <a:off x="1403648" y="1919258"/>
          <a:ext cx="64754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850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940957"/>
          </a:xfrm>
        </p:spPr>
        <p:txBody>
          <a:bodyPr>
            <a:normAutofit fontScale="90000"/>
          </a:bodyPr>
          <a:lstStyle/>
          <a:p>
            <a:r>
              <a:rPr lang="he-IL" dirty="0"/>
              <a:t>חשיפה ברשת (5)</a:t>
            </a:r>
            <a:br>
              <a:rPr lang="he-IL" i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</a:br>
            <a:r>
              <a:rPr lang="he-IL" sz="2200" i="1" dirty="0"/>
              <a:t>"האם את/ה נוהג/ת לשאול את הילדים האם אפשר להעלות את התמונה שלהם?"</a:t>
            </a:r>
            <a:endParaRPr lang="he-IL" sz="2200" dirty="0"/>
          </a:p>
        </p:txBody>
      </p:sp>
      <p:sp>
        <p:nvSpPr>
          <p:cNvPr id="3" name="מלבן: פינות מעוגלות 2"/>
          <p:cNvSpPr/>
          <p:nvPr/>
        </p:nvSpPr>
        <p:spPr>
          <a:xfrm>
            <a:off x="683568" y="5229200"/>
            <a:ext cx="7908712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r>
              <a:rPr lang="he-IL" sz="1400" dirty="0"/>
              <a:t>הורים לגילאים הצעירים (מתחת לגיל 6) כמעט לא שואלים את רשות הילדים האם להעלות תמונה שלהם לרשת, כי הילדים צעירים מכדי לתת להם תשובה</a:t>
            </a:r>
          </a:p>
          <a:p>
            <a:r>
              <a:rPr lang="he-IL" sz="1400" dirty="0"/>
              <a:t>הורים לילדים בגילאי 6-10 שואלים את הילדים לרשותם להעלות תמונה לרשת מאשר הורים לילדים בגילאי 11-16</a:t>
            </a:r>
          </a:p>
          <a:p>
            <a:endParaRPr lang="he-IL" sz="1400" dirty="0"/>
          </a:p>
        </p:txBody>
      </p:sp>
      <p:graphicFrame>
        <p:nvGraphicFramePr>
          <p:cNvPr id="7" name="תרשים 6">
            <a:extLst>
              <a:ext uri="{FF2B5EF4-FFF2-40B4-BE49-F238E27FC236}">
                <a16:creationId xmlns:a16="http://schemas.microsoft.com/office/drawing/2014/main" id="{50172DF0-AC04-4C96-B69A-9D81EE911F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970445"/>
              </p:ext>
            </p:extLst>
          </p:nvPr>
        </p:nvGraphicFramePr>
        <p:xfrm>
          <a:off x="1139578" y="2037453"/>
          <a:ext cx="7556310" cy="285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361152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 Sarid Presentation Template - Hebrew</Template>
  <TotalTime>472</TotalTime>
  <Words>829</Words>
  <Application>Microsoft Office PowerPoint</Application>
  <PresentationFormat>‫הצגה על המסך (4:3)</PresentationFormat>
  <Paragraphs>140</Paragraphs>
  <Slides>17</Slides>
  <Notes>17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0" baseType="lpstr">
      <vt:lpstr>Arial</vt:lpstr>
      <vt:lpstr>Calibri</vt:lpstr>
      <vt:lpstr>ערכת נושא Office</vt:lpstr>
      <vt:lpstr>סקר בנושא פרטיות של ילדים עבור איגוד האינטרנט הישראלי</vt:lpstr>
      <vt:lpstr>רקע</vt:lpstr>
      <vt:lpstr>סיכום</vt:lpstr>
      <vt:lpstr>ממצאים</vt:lpstr>
      <vt:lpstr>חשיפה ברשת "באיזו תדירות את/ה מעלה את תמונות הילדים לרשת החברתית?" </vt:lpstr>
      <vt:lpstr>חשיפה ברשת (2) "באיזו תדירות את/ה מעלה את תמונות הילדים לרשת החברתית?" </vt:lpstr>
      <vt:lpstr>חשיפה ברשת (3) "האם תהיה מוכנ/ה להשתתף בתוכנית ריאלטי משפחתי בטלוויזיה אשר יציג את כל בני המשפחה כולל הילדים?"   </vt:lpstr>
      <vt:lpstr>חשיפה ברשת (4) "האם את/ה נוהג/ת לשאול את הילדים האם אפשר להעלות את התמונה שלהם?" </vt:lpstr>
      <vt:lpstr>חשיפה ברשת (5) "האם את/ה נוהג/ת לשאול את הילדים האם אפשר להעלות את התמונה שלהם?"</vt:lpstr>
      <vt:lpstr>בקרת הורים</vt:lpstr>
      <vt:lpstr>בקרת הורים "האם את/ה נוהג/ת לבדוק (לעקוב) אחר הפעילות של הילד/ים בסמרטפון שלהם?"</vt:lpstr>
      <vt:lpstr>בקרת הורים "האם את/ה נוהג/ת לבדוק (לעקוב) אחר הפעילות של הילד/ים בסמרטפון שלהם?"</vt:lpstr>
      <vt:lpstr>התנהלות הילדים "באיזו מידה לדעתך הילדים שלך מקפידים על פרטיות ברשת החברתית?" </vt:lpstr>
      <vt:lpstr>התנהלות הילדים (2) "באיזו מידה לדעתך הילדים שלך מקפידים על פרטיות ברשת החברתית?"</vt:lpstr>
      <vt:lpstr>התנהלות הילדים (3) "האם לדעתך הילדים שלך מעלים תמונות חושפניות של עצמם לרשת?"   </vt:lpstr>
      <vt:lpstr>התנהלות מול הילדים "האם את/ה או בן/בת הזוג שלך קיים עם הילדים שיחה על נושא הפרטיות במרחב המקוון?" </vt:lpstr>
      <vt:lpstr>מאפייני המדגם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סקר בנושא פרטיות של ילדים עבור איגוד האינטרנט הישראלי</dc:title>
  <dc:creator>Lotem</dc:creator>
  <cp:lastModifiedBy>שריד</cp:lastModifiedBy>
  <cp:revision>50</cp:revision>
  <dcterms:created xsi:type="dcterms:W3CDTF">2016-11-03T11:39:16Z</dcterms:created>
  <dcterms:modified xsi:type="dcterms:W3CDTF">2016-11-09T07:58:09Z</dcterms:modified>
</cp:coreProperties>
</file>