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2"/>
  </p:notesMasterIdLst>
  <p:sldIdLst>
    <p:sldId id="345" r:id="rId2"/>
    <p:sldId id="343" r:id="rId3"/>
    <p:sldId id="346" r:id="rId4"/>
    <p:sldId id="347" r:id="rId5"/>
    <p:sldId id="335" r:id="rId6"/>
    <p:sldId id="263" r:id="rId7"/>
    <p:sldId id="257" r:id="rId8"/>
    <p:sldId id="258" r:id="rId9"/>
    <p:sldId id="259" r:id="rId10"/>
    <p:sldId id="260" r:id="rId11"/>
    <p:sldId id="261" r:id="rId12"/>
    <p:sldId id="262" r:id="rId13"/>
    <p:sldId id="264" r:id="rId14"/>
    <p:sldId id="352" r:id="rId15"/>
    <p:sldId id="336" r:id="rId16"/>
    <p:sldId id="265" r:id="rId17"/>
    <p:sldId id="266" r:id="rId18"/>
    <p:sldId id="267" r:id="rId19"/>
    <p:sldId id="338" r:id="rId20"/>
    <p:sldId id="268" r:id="rId21"/>
    <p:sldId id="350" r:id="rId22"/>
    <p:sldId id="269" r:id="rId23"/>
    <p:sldId id="278" r:id="rId24"/>
    <p:sldId id="271" r:id="rId25"/>
    <p:sldId id="272" r:id="rId26"/>
    <p:sldId id="339" r:id="rId27"/>
    <p:sldId id="273" r:id="rId28"/>
    <p:sldId id="340" r:id="rId29"/>
    <p:sldId id="274" r:id="rId30"/>
    <p:sldId id="281" r:id="rId31"/>
    <p:sldId id="282" r:id="rId32"/>
    <p:sldId id="283" r:id="rId33"/>
    <p:sldId id="284" r:id="rId34"/>
    <p:sldId id="285" r:id="rId35"/>
    <p:sldId id="341" r:id="rId36"/>
    <p:sldId id="286" r:id="rId37"/>
    <p:sldId id="287" r:id="rId38"/>
    <p:sldId id="290" r:id="rId39"/>
    <p:sldId id="291" r:id="rId40"/>
    <p:sldId id="292" r:id="rId41"/>
    <p:sldId id="293" r:id="rId42"/>
    <p:sldId id="295" r:id="rId43"/>
    <p:sldId id="296" r:id="rId44"/>
    <p:sldId id="342" r:id="rId45"/>
    <p:sldId id="320" r:id="rId46"/>
    <p:sldId id="321" r:id="rId47"/>
    <p:sldId id="325" r:id="rId48"/>
    <p:sldId id="326" r:id="rId49"/>
    <p:sldId id="289" r:id="rId50"/>
    <p:sldId id="297" r:id="rId51"/>
    <p:sldId id="298" r:id="rId52"/>
    <p:sldId id="322" r:id="rId53"/>
    <p:sldId id="302" r:id="rId54"/>
    <p:sldId id="303" r:id="rId55"/>
    <p:sldId id="304" r:id="rId56"/>
    <p:sldId id="315" r:id="rId57"/>
    <p:sldId id="317" r:id="rId58"/>
    <p:sldId id="306" r:id="rId59"/>
    <p:sldId id="307" r:id="rId60"/>
    <p:sldId id="308" r:id="rId61"/>
    <p:sldId id="309" r:id="rId62"/>
    <p:sldId id="314" r:id="rId63"/>
    <p:sldId id="318" r:id="rId64"/>
    <p:sldId id="328" r:id="rId65"/>
    <p:sldId id="329" r:id="rId66"/>
    <p:sldId id="330" r:id="rId67"/>
    <p:sldId id="333" r:id="rId68"/>
    <p:sldId id="334" r:id="rId69"/>
    <p:sldId id="348" r:id="rId70"/>
    <p:sldId id="349" r:id="rId71"/>
  </p:sldIdLst>
  <p:sldSz cx="9144000" cy="6858000" type="screen4x3"/>
  <p:notesSz cx="7099300" cy="10234613"/>
  <p:defaultTextStyle>
    <a:defPPr>
      <a:defRPr lang="he-I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0615"/>
    <a:srgbClr val="6E48B2"/>
    <a:srgbClr val="575F6D"/>
    <a:srgbClr val="000000"/>
    <a:srgbClr val="333333"/>
    <a:srgbClr val="FF9933"/>
    <a:srgbClr val="F4E9E9"/>
    <a:srgbClr val="F8081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סגנון ביניים 3 - הדגשה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סגנון בהיר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6D9F66E-5EB9-4882-86FB-DCBF35E3C3E4}" styleName="סגנון ביניים 4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autoAdjust="0"/>
    <p:restoredTop sz="87667" autoAdjust="0"/>
  </p:normalViewPr>
  <p:slideViewPr>
    <p:cSldViewPr>
      <p:cViewPr>
        <p:scale>
          <a:sx n="82" d="100"/>
          <a:sy n="82" d="100"/>
        </p:scale>
        <p:origin x="-64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56"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4022725" y="0"/>
            <a:ext cx="3076575" cy="511175"/>
          </a:xfrm>
          <a:prstGeom prst="rect">
            <a:avLst/>
          </a:prstGeom>
        </p:spPr>
        <p:txBody>
          <a:bodyPr vert="horz" lIns="99048" tIns="49524" rIns="99048" bIns="49524" rtlCol="1"/>
          <a:lstStyle>
            <a:lvl1pPr algn="r" rtl="1">
              <a:defRPr sz="1300">
                <a:latin typeface="Arial" pitchFamily="34" charset="0"/>
                <a:cs typeface="Arial" pitchFamily="34" charset="0"/>
              </a:defRPr>
            </a:lvl1pPr>
          </a:lstStyle>
          <a:p>
            <a:pPr>
              <a:defRPr/>
            </a:pPr>
            <a:endParaRPr lang="he-IL"/>
          </a:p>
        </p:txBody>
      </p:sp>
      <p:sp>
        <p:nvSpPr>
          <p:cNvPr id="3" name="מציין מיקום של תאריך 2"/>
          <p:cNvSpPr>
            <a:spLocks noGrp="1"/>
          </p:cNvSpPr>
          <p:nvPr>
            <p:ph type="dt" idx="1"/>
          </p:nvPr>
        </p:nvSpPr>
        <p:spPr>
          <a:xfrm>
            <a:off x="1588" y="0"/>
            <a:ext cx="3076575" cy="511175"/>
          </a:xfrm>
          <a:prstGeom prst="rect">
            <a:avLst/>
          </a:prstGeom>
        </p:spPr>
        <p:txBody>
          <a:bodyPr vert="horz" lIns="99048" tIns="49524" rIns="99048" bIns="49524" rtlCol="1"/>
          <a:lstStyle>
            <a:lvl1pPr algn="l" rtl="1">
              <a:defRPr sz="1300">
                <a:latin typeface="Arial" pitchFamily="34" charset="0"/>
                <a:cs typeface="Arial" pitchFamily="34" charset="0"/>
              </a:defRPr>
            </a:lvl1pPr>
          </a:lstStyle>
          <a:p>
            <a:pPr>
              <a:defRPr/>
            </a:pPr>
            <a:fld id="{0160305D-8B3D-48C6-B429-9CC940DA732F}" type="datetimeFigureOut">
              <a:rPr lang="he-IL"/>
              <a:pPr>
                <a:defRPr/>
              </a:pPr>
              <a:t>כ"ו/כסלו/תשע"ב</a:t>
            </a:fld>
            <a:endParaRPr lang="he-IL"/>
          </a:p>
        </p:txBody>
      </p:sp>
      <p:sp>
        <p:nvSpPr>
          <p:cNvPr id="4" name="מציין מיקום של תמונת שקופית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pPr lvl="0"/>
            <a:endParaRPr lang="he-IL" noProof="0"/>
          </a:p>
        </p:txBody>
      </p:sp>
      <p:sp>
        <p:nvSpPr>
          <p:cNvPr id="5" name="מציין מיקום של הערות 4"/>
          <p:cNvSpPr>
            <a:spLocks noGrp="1"/>
          </p:cNvSpPr>
          <p:nvPr>
            <p:ph type="body" sz="quarter" idx="3"/>
          </p:nvPr>
        </p:nvSpPr>
        <p:spPr>
          <a:xfrm>
            <a:off x="709613" y="4860925"/>
            <a:ext cx="5680075" cy="4605338"/>
          </a:xfrm>
          <a:prstGeom prst="rect">
            <a:avLst/>
          </a:prstGeom>
        </p:spPr>
        <p:txBody>
          <a:bodyPr vert="horz" lIns="99048" tIns="49524" rIns="99048" bIns="49524" rtlCol="1">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4022725" y="9721850"/>
            <a:ext cx="3076575" cy="511175"/>
          </a:xfrm>
          <a:prstGeom prst="rect">
            <a:avLst/>
          </a:prstGeom>
        </p:spPr>
        <p:txBody>
          <a:bodyPr vert="horz" lIns="99048" tIns="49524" rIns="99048" bIns="49524" rtlCol="1" anchor="b"/>
          <a:lstStyle>
            <a:lvl1pPr algn="r" rtl="1">
              <a:defRPr sz="1300">
                <a:latin typeface="Arial" pitchFamily="34" charset="0"/>
                <a:cs typeface="Arial" pitchFamily="34" charset="0"/>
              </a:defRPr>
            </a:lvl1pPr>
          </a:lstStyle>
          <a:p>
            <a:pPr>
              <a:defRPr/>
            </a:pPr>
            <a:endParaRPr lang="he-IL"/>
          </a:p>
        </p:txBody>
      </p:sp>
      <p:sp>
        <p:nvSpPr>
          <p:cNvPr id="7" name="מציין מיקום של מספר שקופית 6"/>
          <p:cNvSpPr>
            <a:spLocks noGrp="1"/>
          </p:cNvSpPr>
          <p:nvPr>
            <p:ph type="sldNum" sz="quarter" idx="5"/>
          </p:nvPr>
        </p:nvSpPr>
        <p:spPr>
          <a:xfrm>
            <a:off x="1588" y="9721850"/>
            <a:ext cx="3076575" cy="511175"/>
          </a:xfrm>
          <a:prstGeom prst="rect">
            <a:avLst/>
          </a:prstGeom>
        </p:spPr>
        <p:txBody>
          <a:bodyPr vert="horz" lIns="99048" tIns="49524" rIns="99048" bIns="49524" rtlCol="1" anchor="b"/>
          <a:lstStyle>
            <a:lvl1pPr algn="l" rtl="1">
              <a:defRPr sz="1300">
                <a:latin typeface="Arial" pitchFamily="34" charset="0"/>
                <a:cs typeface="Arial" pitchFamily="34" charset="0"/>
              </a:defRPr>
            </a:lvl1pPr>
          </a:lstStyle>
          <a:p>
            <a:pPr>
              <a:defRPr/>
            </a:pPr>
            <a:fld id="{38ACD7D8-995C-474E-B591-EF423843704A}"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40AC6D-9A37-42CB-AB29-11768386D494}" type="slidenum">
              <a:rPr lang="he-IL" smtClean="0"/>
              <a:pPr/>
              <a:t>3</a:t>
            </a:fld>
            <a:endParaRPr 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cs typeface="Arial" pitchFamily="34" charset="0"/>
            </a:endParaRP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823A14-BAC4-4B0D-B074-ECEE37DA22ED}" type="slidenum">
              <a:rPr lang="he-IL" smtClean="0"/>
              <a:pPr/>
              <a:t>23</a:t>
            </a:fld>
            <a:endParaRPr lang="he-I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קבוצה 11"/>
          <p:cNvGrpSpPr>
            <a:grpSpLocks/>
          </p:cNvGrpSpPr>
          <p:nvPr userDrawn="1"/>
        </p:nvGrpSpPr>
        <p:grpSpPr bwMode="auto">
          <a:xfrm>
            <a:off x="0" y="6337300"/>
            <a:ext cx="7500938" cy="547688"/>
            <a:chOff x="-1" y="6336705"/>
            <a:chExt cx="9144001" cy="548679"/>
          </a:xfrm>
        </p:grpSpPr>
        <p:pic>
          <p:nvPicPr>
            <p:cNvPr id="5" name="Picture 7" descr="page_blue"/>
            <p:cNvPicPr>
              <a:picLocks noChangeAspect="1" noChangeArrowheads="1"/>
            </p:cNvPicPr>
            <p:nvPr userDrawn="1"/>
          </p:nvPicPr>
          <p:blipFill>
            <a:blip r:embed="rId2" cstate="print"/>
            <a:srcRect t="93050"/>
            <a:stretch>
              <a:fillRect/>
            </a:stretch>
          </p:blipFill>
          <p:spPr bwMode="auto">
            <a:xfrm>
              <a:off x="0" y="6381328"/>
              <a:ext cx="9144000" cy="476672"/>
            </a:xfrm>
            <a:prstGeom prst="rect">
              <a:avLst/>
            </a:prstGeom>
            <a:noFill/>
            <a:ln w="9525">
              <a:noFill/>
              <a:miter lim="800000"/>
              <a:headEnd/>
              <a:tailEnd/>
            </a:ln>
          </p:spPr>
        </p:pic>
        <p:pic>
          <p:nvPicPr>
            <p:cNvPr id="6" name="Picture 6" descr="home_igud-only"/>
            <p:cNvPicPr>
              <a:picLocks noChangeAspect="1" noChangeArrowheads="1"/>
            </p:cNvPicPr>
            <p:nvPr userDrawn="1"/>
          </p:nvPicPr>
          <p:blipFill>
            <a:blip r:embed="rId3" cstate="print"/>
            <a:srcRect l="69687" t="87149" r="10626" b="6950"/>
            <a:stretch>
              <a:fillRect/>
            </a:stretch>
          </p:blipFill>
          <p:spPr bwMode="auto">
            <a:xfrm>
              <a:off x="-1" y="6336705"/>
              <a:ext cx="2440869" cy="548679"/>
            </a:xfrm>
            <a:prstGeom prst="rect">
              <a:avLst/>
            </a:prstGeom>
            <a:noFill/>
            <a:ln w="9525">
              <a:noFill/>
              <a:miter lim="800000"/>
              <a:headEnd/>
              <a:tailEnd/>
            </a:ln>
          </p:spPr>
        </p:pic>
      </p:grpSp>
      <p:pic>
        <p:nvPicPr>
          <p:cNvPr id="7" name="תמונה 12" descr="logoisoc.png"/>
          <p:cNvPicPr>
            <a:picLocks noChangeAspect="1"/>
          </p:cNvPicPr>
          <p:nvPr userDrawn="1"/>
        </p:nvPicPr>
        <p:blipFill>
          <a:blip r:embed="rId4" cstate="print"/>
          <a:srcRect/>
          <a:stretch>
            <a:fillRect/>
          </a:stretch>
        </p:blipFill>
        <p:spPr bwMode="auto">
          <a:xfrm>
            <a:off x="7643813" y="6278563"/>
            <a:ext cx="1214437" cy="579437"/>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8" name="Date Placeholder 3"/>
          <p:cNvSpPr>
            <a:spLocks noGrp="1"/>
          </p:cNvSpPr>
          <p:nvPr>
            <p:ph type="dt" sz="half" idx="10"/>
          </p:nvPr>
        </p:nvSpPr>
        <p:spPr/>
        <p:txBody>
          <a:bodyPr/>
          <a:lstStyle>
            <a:lvl1pPr>
              <a:defRPr/>
            </a:lvl1pPr>
          </a:lstStyle>
          <a:p>
            <a:pPr>
              <a:defRPr/>
            </a:pPr>
            <a:endParaRPr lang="he-IL"/>
          </a:p>
        </p:txBody>
      </p:sp>
      <p:sp>
        <p:nvSpPr>
          <p:cNvPr id="9" name="Footer Placeholder 4"/>
          <p:cNvSpPr>
            <a:spLocks noGrp="1"/>
          </p:cNvSpPr>
          <p:nvPr>
            <p:ph type="ftr" sz="quarter" idx="11"/>
          </p:nvPr>
        </p:nvSpPr>
        <p:spPr/>
        <p:txBody>
          <a:bodyPr/>
          <a:lstStyle>
            <a:lvl1pPr>
              <a:defRPr/>
            </a:lvl1pPr>
          </a:lstStyle>
          <a:p>
            <a:pPr>
              <a:defRPr/>
            </a:pPr>
            <a:endParaRPr lang="he-IL"/>
          </a:p>
        </p:txBody>
      </p:sp>
      <p:sp>
        <p:nvSpPr>
          <p:cNvPr id="10" name="Slide Number Placeholder 5"/>
          <p:cNvSpPr>
            <a:spLocks noGrp="1"/>
          </p:cNvSpPr>
          <p:nvPr>
            <p:ph type="sldNum" sz="quarter" idx="12"/>
          </p:nvPr>
        </p:nvSpPr>
        <p:spPr/>
        <p:txBody>
          <a:bodyPr/>
          <a:lstStyle>
            <a:lvl1pPr>
              <a:defRPr/>
            </a:lvl1pPr>
          </a:lstStyle>
          <a:p>
            <a:pPr>
              <a:defRPr/>
            </a:pPr>
            <a:fld id="{44C36D44-0603-4651-BFA2-6233A33898C3}"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BDF07FD-DFE3-48B8-81D6-27F43C618F6E}" type="datetimeFigureOut">
              <a:rPr lang="he-IL"/>
              <a:pPr>
                <a:defRPr/>
              </a:pPr>
              <a:t>כ"ו/כסלו/תשע"ב</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2A7371D-E40B-4A2F-B583-745BD55BF3B0}"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B0E643C-4098-428D-B8A9-EF5EC66E7089}" type="datetimeFigureOut">
              <a:rPr lang="he-IL"/>
              <a:pPr>
                <a:defRPr/>
              </a:pPr>
              <a:t>כ"ו/כסלו/תשע"ב</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4095F44-CC73-4675-9D54-985A22288A39}"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לחצן פעולה: בית 9">
            <a:hlinkClick r:id="rId2" action="ppaction://hlinksldjump" highlightClick="1"/>
          </p:cNvPr>
          <p:cNvSpPr/>
          <p:nvPr userDrawn="1"/>
        </p:nvSpPr>
        <p:spPr>
          <a:xfrm>
            <a:off x="214313" y="428625"/>
            <a:ext cx="428625" cy="4333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cxnSp>
        <p:nvCxnSpPr>
          <p:cNvPr id="5" name="מחבר ישר 12"/>
          <p:cNvCxnSpPr/>
          <p:nvPr userDrawn="1"/>
        </p:nvCxnSpPr>
        <p:spPr>
          <a:xfrm>
            <a:off x="1835696" y="-225425"/>
            <a:ext cx="6768752" cy="0"/>
          </a:xfrm>
          <a:prstGeom prst="line">
            <a:avLst/>
          </a:prstGeom>
          <a:ln>
            <a:solidFill>
              <a:schemeClr val="accent3">
                <a:lumMod val="75000"/>
              </a:schemeClr>
            </a:solidFill>
          </a:ln>
          <a:effectLst>
            <a:glow rad="63500">
              <a:schemeClr val="accent4">
                <a:satMod val="175000"/>
                <a:alpha val="40000"/>
              </a:schemeClr>
            </a:glow>
            <a:outerShdw blurRad="50800" dist="38100" dir="2700000" algn="tl" rotWithShape="0">
              <a:schemeClr val="accent4">
                <a:lumMod val="60000"/>
                <a:lumOff val="40000"/>
                <a:alpha val="40000"/>
              </a:schemeClr>
            </a:outerShdw>
            <a:softEdge rad="12700"/>
          </a:effectLst>
        </p:spPr>
        <p:style>
          <a:lnRef idx="2">
            <a:schemeClr val="accent2"/>
          </a:lnRef>
          <a:fillRef idx="0">
            <a:schemeClr val="accent2"/>
          </a:fillRef>
          <a:effectRef idx="1">
            <a:schemeClr val="accent2"/>
          </a:effectRef>
          <a:fontRef idx="minor">
            <a:schemeClr val="tx1"/>
          </a:fontRef>
        </p:style>
      </p:cxnSp>
      <p:cxnSp>
        <p:nvCxnSpPr>
          <p:cNvPr id="6" name="מחבר ישר 19"/>
          <p:cNvCxnSpPr/>
          <p:nvPr userDrawn="1"/>
        </p:nvCxnSpPr>
        <p:spPr>
          <a:xfrm>
            <a:off x="0" y="6308725"/>
            <a:ext cx="9144000" cy="0"/>
          </a:xfrm>
          <a:prstGeom prst="line">
            <a:avLst/>
          </a:prstGeom>
        </p:spPr>
        <p:style>
          <a:lnRef idx="3">
            <a:schemeClr val="accent5"/>
          </a:lnRef>
          <a:fillRef idx="0">
            <a:schemeClr val="accent5"/>
          </a:fillRef>
          <a:effectRef idx="2">
            <a:schemeClr val="accent5"/>
          </a:effectRef>
          <a:fontRef idx="minor">
            <a:schemeClr val="tx1"/>
          </a:fontRef>
        </p:style>
      </p:cxnSp>
      <p:pic>
        <p:nvPicPr>
          <p:cNvPr id="7" name="Picture 9" descr="footer.gif"/>
          <p:cNvPicPr>
            <a:picLocks noChangeAspect="1"/>
          </p:cNvPicPr>
          <p:nvPr userDrawn="1"/>
        </p:nvPicPr>
        <p:blipFill>
          <a:blip r:embed="rId3" cstate="print"/>
          <a:srcRect/>
          <a:stretch>
            <a:fillRect/>
          </a:stretch>
        </p:blipFill>
        <p:spPr bwMode="auto">
          <a:xfrm>
            <a:off x="0" y="6318250"/>
            <a:ext cx="9144000" cy="539750"/>
          </a:xfrm>
          <a:prstGeom prst="rect">
            <a:avLst/>
          </a:prstGeom>
          <a:noFill/>
          <a:ln w="9525">
            <a:noFill/>
            <a:miter lim="800000"/>
            <a:headEnd/>
            <a:tailEnd/>
          </a:ln>
        </p:spPr>
      </p:pic>
      <p:sp>
        <p:nvSpPr>
          <p:cNvPr id="3" name="Content Placeholder 2"/>
          <p:cNvSpPr>
            <a:spLocks noGrp="1"/>
          </p:cNvSpPr>
          <p:nvPr>
            <p:ph idx="1"/>
          </p:nvPr>
        </p:nvSpPr>
        <p:spPr>
          <a:xfrm>
            <a:off x="446856" y="1567333"/>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12" name="כותרת 11"/>
          <p:cNvSpPr>
            <a:spLocks noGrp="1"/>
          </p:cNvSpPr>
          <p:nvPr>
            <p:ph type="title"/>
          </p:nvPr>
        </p:nvSpPr>
        <p:spPr>
          <a:xfrm>
            <a:off x="428596" y="285728"/>
            <a:ext cx="8229600" cy="1143000"/>
          </a:xfrm>
        </p:spPr>
        <p:txBody>
          <a:bodyPr/>
          <a:lstStyle>
            <a:lvl1pPr>
              <a:defRPr sz="3600" b="1" cap="none" spc="0">
                <a:ln w="1905"/>
                <a:solidFill>
                  <a:schemeClr val="accent4">
                    <a:lumMod val="60000"/>
                    <a:lumOff val="40000"/>
                  </a:schemeClr>
                </a:solidFill>
                <a:effectLst>
                  <a:innerShdw blurRad="69850" dist="43180" dir="5400000">
                    <a:srgbClr val="000000">
                      <a:alpha val="65000"/>
                    </a:srgbClr>
                  </a:innerShdw>
                </a:effectLst>
                <a:cs typeface="+mn-cs"/>
              </a:defRPr>
            </a:lvl1pPr>
          </a:lstStyle>
          <a:p>
            <a:r>
              <a:rPr lang="he-IL" dirty="0" smtClean="0"/>
              <a:t>לחץ כדי לערוך סגנון כותרת של תבנית בסיס</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1A4255-10F3-4CF4-BD5A-9C3253592083}" type="datetimeFigureOut">
              <a:rPr lang="he-IL"/>
              <a:pPr>
                <a:defRPr/>
              </a:pPr>
              <a:t>כ"ו/כסלו/תשע"ב</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3D6ACF0-CD3A-4A23-96F3-B659BCDB9650}"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a:defRPr/>
            </a:pPr>
            <a:fld id="{1BF99BAE-A4B1-4720-934A-1515E25C3CA3}" type="datetimeFigureOut">
              <a:rPr lang="he-IL"/>
              <a:pPr>
                <a:defRPr/>
              </a:pPr>
              <a:t>כ"ו/כסלו/תשע"ב</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A7A028DD-E1AD-4138-A0FF-ADD883CDD4A7}"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a:defRPr/>
            </a:pPr>
            <a:fld id="{88B1A21F-2B2C-4D5D-BC48-CDF3BFEC6617}" type="datetimeFigureOut">
              <a:rPr lang="he-IL"/>
              <a:pPr>
                <a:defRPr/>
              </a:pPr>
              <a:t>כ"ו/כסלו/תשע"ב</a:t>
            </a:fld>
            <a:endParaRPr lang="he-IL"/>
          </a:p>
        </p:txBody>
      </p:sp>
      <p:sp>
        <p:nvSpPr>
          <p:cNvPr id="8" name="Footer Placeholder 4"/>
          <p:cNvSpPr>
            <a:spLocks noGrp="1"/>
          </p:cNvSpPr>
          <p:nvPr>
            <p:ph type="ftr" sz="quarter" idx="11"/>
          </p:nvPr>
        </p:nvSpPr>
        <p:spPr/>
        <p:txBody>
          <a:bodyPr/>
          <a:lstStyle>
            <a:lvl1pPr>
              <a:defRPr/>
            </a:lvl1pPr>
          </a:lstStyle>
          <a:p>
            <a:pPr>
              <a:defRPr/>
            </a:pPr>
            <a:endParaRPr lang="he-IL"/>
          </a:p>
        </p:txBody>
      </p:sp>
      <p:sp>
        <p:nvSpPr>
          <p:cNvPr id="9" name="Slide Number Placeholder 5"/>
          <p:cNvSpPr>
            <a:spLocks noGrp="1"/>
          </p:cNvSpPr>
          <p:nvPr>
            <p:ph type="sldNum" sz="quarter" idx="12"/>
          </p:nvPr>
        </p:nvSpPr>
        <p:spPr/>
        <p:txBody>
          <a:bodyPr/>
          <a:lstStyle>
            <a:lvl1pPr>
              <a:defRPr/>
            </a:lvl1pPr>
          </a:lstStyle>
          <a:p>
            <a:pPr>
              <a:defRPr/>
            </a:pPr>
            <a:fld id="{7845C97B-F43B-43B4-A5A6-4591AF178195}"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fld id="{29F780EF-59E0-49F9-A199-8BDCD99A503B}" type="datetimeFigureOut">
              <a:rPr lang="he-IL"/>
              <a:pPr>
                <a:defRPr/>
              </a:pPr>
              <a:t>כ"ו/כסלו/תשע"ב</a:t>
            </a:fld>
            <a:endParaRPr lang="he-IL"/>
          </a:p>
        </p:txBody>
      </p:sp>
      <p:sp>
        <p:nvSpPr>
          <p:cNvPr id="4" name="Footer Placeholder 4"/>
          <p:cNvSpPr>
            <a:spLocks noGrp="1"/>
          </p:cNvSpPr>
          <p:nvPr>
            <p:ph type="ftr" sz="quarter" idx="11"/>
          </p:nvPr>
        </p:nvSpPr>
        <p:spPr/>
        <p:txBody>
          <a:bodyPr/>
          <a:lstStyle>
            <a:lvl1pPr>
              <a:defRPr/>
            </a:lvl1pPr>
          </a:lstStyle>
          <a:p>
            <a:pPr>
              <a:defRPr/>
            </a:pPr>
            <a:endParaRPr lang="he-IL"/>
          </a:p>
        </p:txBody>
      </p:sp>
      <p:sp>
        <p:nvSpPr>
          <p:cNvPr id="5" name="Slide Number Placeholder 5"/>
          <p:cNvSpPr>
            <a:spLocks noGrp="1"/>
          </p:cNvSpPr>
          <p:nvPr>
            <p:ph type="sldNum" sz="quarter" idx="12"/>
          </p:nvPr>
        </p:nvSpPr>
        <p:spPr/>
        <p:txBody>
          <a:bodyPr/>
          <a:lstStyle>
            <a:lvl1pPr>
              <a:defRPr/>
            </a:lvl1pPr>
          </a:lstStyle>
          <a:p>
            <a:pPr>
              <a:defRPr/>
            </a:pPr>
            <a:fld id="{2F51EF2E-F021-4170-AF47-9346FA6B3059}"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35FDB8-D9B8-4184-8B46-C383D760F77B}" type="datetimeFigureOut">
              <a:rPr lang="he-IL"/>
              <a:pPr>
                <a:defRPr/>
              </a:pPr>
              <a:t>כ"ו/כסלו/תשע"ב</a:t>
            </a:fld>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A99F9D6D-C741-4D22-BBCD-B19268DF5B07}"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D445A3-FCED-44DF-B68E-1BA671ED63E0}" type="datetimeFigureOut">
              <a:rPr lang="he-IL"/>
              <a:pPr>
                <a:defRPr/>
              </a:pPr>
              <a:t>כ"ו/כסלו/תשע"ב</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EAF5FE52-CE68-488E-839D-688E9B5E58B0}"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8E818B-B83D-4A66-9C7D-8ED63183DE3E}" type="datetimeFigureOut">
              <a:rPr lang="he-IL"/>
              <a:pPr>
                <a:defRPr/>
              </a:pPr>
              <a:t>כ"ו/כסלו/תשע"ב</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68184C41-1C52-43BB-BD1F-645F7F204151}"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C0765C1E-805F-41AB-939D-54CF973343BE}" type="datetimeFigureOut">
              <a:rPr lang="he-IL"/>
              <a:pPr>
                <a:defRPr/>
              </a:pPr>
              <a:t>כ"ו/כסלו/תשע"ב</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95BB97F0-D07E-4329-8DBC-3127F875134C}"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acebook.com/help/?faq=1301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34.xml"/><Relationship Id="rId18" Type="http://schemas.openxmlformats.org/officeDocument/2006/relationships/slide" Target="slide21.xml"/><Relationship Id="rId26" Type="http://schemas.openxmlformats.org/officeDocument/2006/relationships/slide" Target="slide67.xml"/><Relationship Id="rId3" Type="http://schemas.openxmlformats.org/officeDocument/2006/relationships/slide" Target="slide6.xml"/><Relationship Id="rId21"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17.xml"/><Relationship Id="rId17" Type="http://schemas.openxmlformats.org/officeDocument/2006/relationships/slide" Target="slide59.xml"/><Relationship Id="rId25" Type="http://schemas.openxmlformats.org/officeDocument/2006/relationships/slide" Target="slide49.xml"/><Relationship Id="rId2" Type="http://schemas.openxmlformats.org/officeDocument/2006/relationships/slide" Target="slide5.xml"/><Relationship Id="rId16" Type="http://schemas.openxmlformats.org/officeDocument/2006/relationships/slide" Target="slide35.xml"/><Relationship Id="rId20" Type="http://schemas.openxmlformats.org/officeDocument/2006/relationships/slide" Target="slide6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56.xml"/><Relationship Id="rId24" Type="http://schemas.openxmlformats.org/officeDocument/2006/relationships/slide" Target="slide26.xml"/><Relationship Id="rId5" Type="http://schemas.openxmlformats.org/officeDocument/2006/relationships/slide" Target="slide52.xml"/><Relationship Id="rId15" Type="http://schemas.openxmlformats.org/officeDocument/2006/relationships/slide" Target="slide20.xml"/><Relationship Id="rId23" Type="http://schemas.openxmlformats.org/officeDocument/2006/relationships/slide" Target="slide64.xml"/><Relationship Id="rId10" Type="http://schemas.openxmlformats.org/officeDocument/2006/relationships/slide" Target="slide33.xml"/><Relationship Id="rId19" Type="http://schemas.openxmlformats.org/officeDocument/2006/relationships/slide" Target="slide44.xml"/><Relationship Id="rId4" Type="http://schemas.openxmlformats.org/officeDocument/2006/relationships/slide" Target="slide28.xml"/><Relationship Id="rId9" Type="http://schemas.openxmlformats.org/officeDocument/2006/relationships/slide" Target="slide15.xml"/><Relationship Id="rId14" Type="http://schemas.openxmlformats.org/officeDocument/2006/relationships/slide" Target="slide58.xml"/><Relationship Id="rId22" Type="http://schemas.openxmlformats.org/officeDocument/2006/relationships/slide" Target="slide47.xml"/><Relationship Id="rId27" Type="http://schemas.openxmlformats.org/officeDocument/2006/relationships/slide" Target="slide70.xml"/></Relationships>
</file>

<file path=ppt/slides/_rels/slide2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slide" Target="slide5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afe.org.il/help" TargetMode="External"/><Relationship Id="rId2" Type="http://schemas.openxmlformats.org/officeDocument/2006/relationships/hyperlink" Target="http://www.safe.org.i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59.xml"/><Relationship Id="rId1" Type="http://schemas.openxmlformats.org/officeDocument/2006/relationships/slideLayout" Target="../slideLayouts/slideLayout2.xml"/><Relationship Id="rId4" Type="http://schemas.openxmlformats.org/officeDocument/2006/relationships/slide" Target="slide6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www.facebook.com/page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creativecommons.org/licenses/by-nc-sa/1.0/il/deed.h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79512" y="2130425"/>
            <a:ext cx="8712968" cy="1470025"/>
          </a:xfrm>
        </p:spPr>
        <p:style>
          <a:lnRef idx="1">
            <a:schemeClr val="accent6"/>
          </a:lnRef>
          <a:fillRef idx="2">
            <a:schemeClr val="accent6"/>
          </a:fillRef>
          <a:effectRef idx="1">
            <a:schemeClr val="accent6"/>
          </a:effectRef>
          <a:fontRef idx="minor">
            <a:schemeClr val="dk1"/>
          </a:fontRef>
        </p:style>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he-IL" b="1" i="1" dirty="0"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היכרות ולימוד הרשת החברתית </a:t>
            </a:r>
            <a:r>
              <a:rPr lang="he-IL" b="1" dirty="0"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he-IL" b="1" dirty="0"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facebook</a:t>
            </a:r>
            <a:endParaRPr lang="he-IL"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cxnSp>
        <p:nvCxnSpPr>
          <p:cNvPr id="4" name="מחבר ישר 3"/>
          <p:cNvCxnSpPr/>
          <p:nvPr/>
        </p:nvCxnSpPr>
        <p:spPr>
          <a:xfrm>
            <a:off x="0" y="4144963"/>
            <a:ext cx="9144000" cy="0"/>
          </a:xfrm>
          <a:prstGeom prst="line">
            <a:avLst/>
          </a:prstGeom>
          <a:ln>
            <a:solidFill>
              <a:srgbClr val="D40615"/>
            </a:solidFill>
          </a:ln>
          <a:effectLst>
            <a:glow rad="101600">
              <a:srgbClr val="7030A0">
                <a:alpha val="60000"/>
              </a:srgbClr>
            </a:glow>
            <a:outerShdw blurRad="50800" dist="38100" dir="2700000" algn="tl" rotWithShape="0">
              <a:schemeClr val="accent4">
                <a:lumMod val="60000"/>
                <a:lumOff val="40000"/>
                <a:alpha val="40000"/>
              </a:schemeClr>
            </a:outerShdw>
          </a:effectLst>
        </p:spPr>
        <p:style>
          <a:lnRef idx="2">
            <a:schemeClr val="accent2"/>
          </a:lnRef>
          <a:fillRef idx="0">
            <a:schemeClr val="accent2"/>
          </a:fillRef>
          <a:effectRef idx="1">
            <a:schemeClr val="accent2"/>
          </a:effectRef>
          <a:fontRef idx="minor">
            <a:schemeClr val="tx1"/>
          </a:fontRef>
        </p:style>
      </p:cxnSp>
      <p:pic>
        <p:nvPicPr>
          <p:cNvPr id="4100" name="Picture 6" descr="home_igud-only"/>
          <p:cNvPicPr>
            <a:picLocks noChangeAspect="1" noChangeArrowheads="1"/>
          </p:cNvPicPr>
          <p:nvPr/>
        </p:nvPicPr>
        <p:blipFill>
          <a:blip r:embed="rId2" cstate="print"/>
          <a:srcRect t="82550"/>
          <a:stretch>
            <a:fillRect/>
          </a:stretch>
        </p:blipFill>
        <p:spPr bwMode="auto">
          <a:xfrm>
            <a:off x="0" y="5732463"/>
            <a:ext cx="9144000" cy="1125537"/>
          </a:xfrm>
          <a:prstGeom prst="rect">
            <a:avLst/>
          </a:prstGeom>
          <a:noFill/>
          <a:ln w="9525">
            <a:noFill/>
            <a:miter lim="800000"/>
            <a:headEnd/>
            <a:tailEnd/>
          </a:ln>
        </p:spPr>
      </p:pic>
      <p:pic>
        <p:nvPicPr>
          <p:cNvPr id="4101" name="תמונה 5" descr="logoisoc.png"/>
          <p:cNvPicPr>
            <a:picLocks noChangeAspect="1"/>
          </p:cNvPicPr>
          <p:nvPr/>
        </p:nvPicPr>
        <p:blipFill>
          <a:blip r:embed="rId3" cstate="print"/>
          <a:srcRect/>
          <a:stretch>
            <a:fillRect/>
          </a:stretch>
        </p:blipFill>
        <p:spPr bwMode="auto">
          <a:xfrm>
            <a:off x="428625" y="500063"/>
            <a:ext cx="2511425"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124075" y="1700213"/>
            <a:ext cx="6086475" cy="3981450"/>
          </a:xfrm>
          <a:prstGeom prst="rect">
            <a:avLst/>
          </a:prstGeom>
          <a:ln>
            <a:noFill/>
          </a:ln>
          <a:effectLst>
            <a:outerShdw blurRad="292100" dist="139700" dir="2700000" algn="tl" rotWithShape="0">
              <a:srgbClr val="333333">
                <a:alpha val="65000"/>
              </a:srgbClr>
            </a:outerShdw>
          </a:effectLst>
        </p:spPr>
      </p:pic>
      <p:sp>
        <p:nvSpPr>
          <p:cNvPr id="6" name="כותרת 2"/>
          <p:cNvSpPr>
            <a:spLocks noGrp="1"/>
          </p:cNvSpPr>
          <p:nvPr>
            <p:ph type="title"/>
          </p:nvPr>
        </p:nvSpPr>
        <p:spPr>
          <a:xfrm>
            <a:off x="2051720" y="-99392"/>
            <a:ext cx="7056784" cy="1143000"/>
          </a:xfrm>
        </p:spPr>
        <p:txBody>
          <a:bodyPr/>
          <a:lstStyle/>
          <a:p>
            <a:pPr>
              <a:defRPr/>
            </a:pPr>
            <a:r>
              <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המשך: תהליך ההרשמה </a:t>
            </a:r>
            <a:r>
              <a:rPr lang="he-IL" cap="all" dirty="0" err="1"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לפייסבוק</a:t>
            </a:r>
            <a:endPar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endParaRPr>
          </a:p>
        </p:txBody>
      </p:sp>
      <p:cxnSp>
        <p:nvCxnSpPr>
          <p:cNvPr id="8" name="Straight Arrow Connector 6"/>
          <p:cNvCxnSpPr/>
          <p:nvPr/>
        </p:nvCxnSpPr>
        <p:spPr>
          <a:xfrm rot="16200000" flipH="1">
            <a:off x="3395663" y="2768600"/>
            <a:ext cx="730250" cy="393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Rounded Rectangle 4"/>
          <p:cNvSpPr/>
          <p:nvPr/>
        </p:nvSpPr>
        <p:spPr>
          <a:xfrm>
            <a:off x="323850" y="1341438"/>
            <a:ext cx="3816350" cy="158273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ניתן להעלות תמונת פרופיל. מומלץ תמונה ברורה וחדה המדגישה את הפנים כדי שניתן יהיה לזהות אתכם בקלות.</a:t>
            </a:r>
          </a:p>
          <a:p>
            <a:pPr algn="ctr" rtl="1">
              <a:defRPr/>
            </a:pPr>
            <a:r>
              <a:rPr lang="he-IL" b="1" dirty="0">
                <a:solidFill>
                  <a:schemeClr val="bg1"/>
                </a:solidFill>
              </a:rPr>
              <a:t>מומלץ להעלות תמונה מהמחשב.</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11188" y="995363"/>
            <a:ext cx="5829300" cy="365760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5940425" y="1989138"/>
            <a:ext cx="3059113" cy="122396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יש ללחוץ על "בחר קובץ" לצורך בחירת תמונה מהמחשב</a:t>
            </a:r>
          </a:p>
        </p:txBody>
      </p:sp>
      <p:cxnSp>
        <p:nvCxnSpPr>
          <p:cNvPr id="7" name="Straight Arrow Connector 6"/>
          <p:cNvCxnSpPr/>
          <p:nvPr/>
        </p:nvCxnSpPr>
        <p:spPr>
          <a:xfrm rot="10800000" flipV="1">
            <a:off x="5508625" y="2349500"/>
            <a:ext cx="431800" cy="714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173" name="Picture 3"/>
          <p:cNvPicPr>
            <a:picLocks noChangeAspect="1" noChangeArrowheads="1"/>
          </p:cNvPicPr>
          <p:nvPr/>
        </p:nvPicPr>
        <p:blipFill>
          <a:blip r:embed="rId3" cstate="print"/>
          <a:srcRect/>
          <a:stretch>
            <a:fillRect/>
          </a:stretch>
        </p:blipFill>
        <p:spPr bwMode="auto">
          <a:xfrm>
            <a:off x="3492500" y="3573463"/>
            <a:ext cx="3556000" cy="2543175"/>
          </a:xfrm>
          <a:prstGeom prst="rect">
            <a:avLst/>
          </a:prstGeom>
          <a:ln>
            <a:noFill/>
          </a:ln>
          <a:effectLst>
            <a:outerShdw blurRad="292100" dist="139700" dir="2700000" algn="tl" rotWithShape="0">
              <a:srgbClr val="333333">
                <a:alpha val="65000"/>
              </a:srgbClr>
            </a:outerShdw>
          </a:effectLst>
        </p:spPr>
      </p:pic>
      <p:sp>
        <p:nvSpPr>
          <p:cNvPr id="18439" name="Line 7"/>
          <p:cNvSpPr>
            <a:spLocks noChangeShapeType="1"/>
          </p:cNvSpPr>
          <p:nvPr/>
        </p:nvSpPr>
        <p:spPr bwMode="auto">
          <a:xfrm>
            <a:off x="5292725" y="2636838"/>
            <a:ext cx="71438" cy="194468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lgn="r" rtl="1">
              <a:defRPr/>
            </a:pPr>
            <a:endParaRPr lang="he-IL"/>
          </a:p>
        </p:txBody>
      </p:sp>
      <p:sp>
        <p:nvSpPr>
          <p:cNvPr id="8" name="כותרת 2"/>
          <p:cNvSpPr>
            <a:spLocks noGrp="1"/>
          </p:cNvSpPr>
          <p:nvPr>
            <p:ph type="title"/>
          </p:nvPr>
        </p:nvSpPr>
        <p:spPr>
          <a:xfrm>
            <a:off x="2195736" y="-99392"/>
            <a:ext cx="6768752" cy="1143000"/>
          </a:xfrm>
        </p:spPr>
        <p:txBody>
          <a:bodyPr/>
          <a:lstStyle/>
          <a:p>
            <a:pPr>
              <a:defRPr/>
            </a:pPr>
            <a:r>
              <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המשך: תהליך ההרשמה </a:t>
            </a:r>
            <a:r>
              <a:rPr lang="he-IL" cap="all" dirty="0" err="1"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לפייסבוק</a:t>
            </a:r>
            <a:endPar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cstate="print"/>
          <a:srcRect/>
          <a:stretch>
            <a:fillRect/>
          </a:stretch>
        </p:blipFill>
        <p:spPr bwMode="auto">
          <a:xfrm>
            <a:off x="395536" y="1196752"/>
            <a:ext cx="8313327" cy="4752528"/>
          </a:xfrm>
          <a:prstGeom prst="rect">
            <a:avLst/>
          </a:prstGeom>
          <a:noFill/>
          <a:ln w="9525">
            <a:noFill/>
            <a:miter lim="800000"/>
            <a:headEnd/>
            <a:tailEnd/>
          </a:ln>
        </p:spPr>
      </p:pic>
      <p:sp>
        <p:nvSpPr>
          <p:cNvPr id="7" name="Rounded Rectangle 6"/>
          <p:cNvSpPr/>
          <p:nvPr/>
        </p:nvSpPr>
        <p:spPr>
          <a:xfrm>
            <a:off x="611560" y="3861048"/>
            <a:ext cx="2736850" cy="187166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יש להמשיך על פי ההוראות ולפי הסדר. שלב 2 חובה! </a:t>
            </a:r>
          </a:p>
          <a:p>
            <a:pPr algn="ctr" rtl="1">
              <a:defRPr/>
            </a:pPr>
            <a:r>
              <a:rPr lang="he-IL" b="1" dirty="0">
                <a:solidFill>
                  <a:schemeClr val="bg1"/>
                </a:solidFill>
              </a:rPr>
              <a:t>בריבוע התכלת שמופיע מצד שמאל יש הסבר על כל שלב.</a:t>
            </a:r>
          </a:p>
        </p:txBody>
      </p:sp>
      <p:sp>
        <p:nvSpPr>
          <p:cNvPr id="4" name="כותרת 2"/>
          <p:cNvSpPr>
            <a:spLocks noGrp="1"/>
          </p:cNvSpPr>
          <p:nvPr>
            <p:ph type="title"/>
          </p:nvPr>
        </p:nvSpPr>
        <p:spPr>
          <a:xfrm>
            <a:off x="2195736" y="-99392"/>
            <a:ext cx="6779096" cy="1143000"/>
          </a:xfrm>
        </p:spPr>
        <p:txBody>
          <a:bodyPr/>
          <a:lstStyle/>
          <a:p>
            <a:pPr>
              <a:defRPr/>
            </a:pPr>
            <a:r>
              <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המשך: תהליך ההרשמה </a:t>
            </a:r>
            <a:r>
              <a:rPr lang="he-IL" cap="all" dirty="0" err="1"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לפייסבוק</a:t>
            </a:r>
            <a:endPar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7"/>
          <p:cNvPicPr>
            <a:picLocks noChangeAspect="1" noChangeArrowheads="1"/>
          </p:cNvPicPr>
          <p:nvPr/>
        </p:nvPicPr>
        <p:blipFill>
          <a:blip r:embed="rId2" cstate="print"/>
          <a:srcRect/>
          <a:stretch>
            <a:fillRect/>
          </a:stretch>
        </p:blipFill>
        <p:spPr bwMode="auto">
          <a:xfrm>
            <a:off x="683568" y="1268760"/>
            <a:ext cx="7931305" cy="3816424"/>
          </a:xfrm>
          <a:prstGeom prst="rect">
            <a:avLst/>
          </a:prstGeom>
          <a:noFill/>
          <a:ln w="9525">
            <a:noFill/>
            <a:miter lim="800000"/>
            <a:headEnd/>
            <a:tailEnd/>
          </a:ln>
        </p:spPr>
      </p:pic>
      <p:sp>
        <p:nvSpPr>
          <p:cNvPr id="5" name="Rectangle 4"/>
          <p:cNvSpPr/>
          <p:nvPr/>
        </p:nvSpPr>
        <p:spPr>
          <a:xfrm>
            <a:off x="1799252" y="188640"/>
            <a:ext cx="7064756"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אישור הודעת דוא"ל לפתיחת החשבון</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cxnSp>
        <p:nvCxnSpPr>
          <p:cNvPr id="7" name="Straight Arrow Connector 6"/>
          <p:cNvCxnSpPr/>
          <p:nvPr/>
        </p:nvCxnSpPr>
        <p:spPr>
          <a:xfrm rot="5400000" flipH="1" flipV="1">
            <a:off x="4464050" y="4184650"/>
            <a:ext cx="720725" cy="5048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Rounded Rectangle 5"/>
          <p:cNvSpPr/>
          <p:nvPr/>
        </p:nvSpPr>
        <p:spPr bwMode="auto">
          <a:xfrm>
            <a:off x="2051050" y="4652963"/>
            <a:ext cx="2736850" cy="144145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יש ללחוץ על הקישור בהודעת דוא"ל שתקבלו מפייסבוק לצורך אישור והפעלת החשבון</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13547" y="188640"/>
            <a:ext cx="2722220"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מחיקת חשבון</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17411" name="TextBox 5"/>
          <p:cNvSpPr txBox="1">
            <a:spLocks noChangeArrowheads="1"/>
          </p:cNvSpPr>
          <p:nvPr/>
        </p:nvSpPr>
        <p:spPr bwMode="auto">
          <a:xfrm>
            <a:off x="684213" y="1052513"/>
            <a:ext cx="7920037" cy="3478212"/>
          </a:xfrm>
          <a:prstGeom prst="rect">
            <a:avLst/>
          </a:prstGeom>
          <a:noFill/>
          <a:ln w="9525">
            <a:noFill/>
            <a:miter lim="800000"/>
            <a:headEnd/>
            <a:tailEnd/>
          </a:ln>
        </p:spPr>
        <p:txBody>
          <a:bodyPr>
            <a:spAutoFit/>
          </a:bodyPr>
          <a:lstStyle/>
          <a:p>
            <a:pPr algn="r" rtl="1"/>
            <a:r>
              <a:rPr lang="he-IL" sz="2000" dirty="0"/>
              <a:t>חשבו היטב לפני כל פעולה!</a:t>
            </a:r>
          </a:p>
          <a:p>
            <a:pPr algn="r" rtl="1"/>
            <a:endParaRPr lang="he-IL" sz="2000" dirty="0"/>
          </a:p>
          <a:p>
            <a:pPr algn="r" rtl="1"/>
            <a:r>
              <a:rPr lang="he-IL" sz="2000" dirty="0"/>
              <a:t>ניתן </a:t>
            </a:r>
            <a:r>
              <a:rPr lang="he-IL" sz="2000" b="1" dirty="0"/>
              <a:t>להשבית</a:t>
            </a:r>
            <a:r>
              <a:rPr lang="he-IL" sz="2000" dirty="0"/>
              <a:t> את הפרופיל שלכם, כך שכל החשבון ייעלם </a:t>
            </a:r>
            <a:r>
              <a:rPr lang="he-IL" sz="2000" dirty="0" err="1"/>
              <a:t>מהפייסבוק</a:t>
            </a:r>
            <a:r>
              <a:rPr lang="he-IL" sz="2000" dirty="0"/>
              <a:t>. תוכלו להחזיר את כל הנתונים כי הכל נשמר על ידי פייסבוק. </a:t>
            </a:r>
          </a:p>
          <a:p>
            <a:pPr algn="r" rtl="1"/>
            <a:endParaRPr lang="he-IL" sz="2000" dirty="0"/>
          </a:p>
          <a:p>
            <a:pPr algn="r" rtl="1"/>
            <a:r>
              <a:rPr lang="he-IL" sz="2000" dirty="0"/>
              <a:t>ניתן גם </a:t>
            </a:r>
            <a:r>
              <a:rPr lang="he-IL" sz="2000" b="1" dirty="0"/>
              <a:t>למחוק לגמרי </a:t>
            </a:r>
            <a:r>
              <a:rPr lang="he-IL" sz="2000" dirty="0"/>
              <a:t>את הפרופיל שלכם ללא אפשרות לשחזר את הפרטים.</a:t>
            </a:r>
          </a:p>
          <a:p>
            <a:pPr algn="r" rtl="1"/>
            <a:endParaRPr lang="he-IL" sz="2000" dirty="0"/>
          </a:p>
          <a:p>
            <a:pPr algn="r" rtl="1"/>
            <a:r>
              <a:rPr lang="he-IL" sz="2000" dirty="0"/>
              <a:t>היכנסו למרכז העזרה של פייסבוק ותוכלו ללמוד עוד על האפשרות:</a:t>
            </a:r>
          </a:p>
          <a:p>
            <a:pPr algn="r" rtl="1"/>
            <a:endParaRPr lang="he-IL" sz="2000" dirty="0"/>
          </a:p>
          <a:p>
            <a:r>
              <a:rPr lang="en-US" sz="2000" dirty="0">
                <a:hlinkClick r:id="rId2"/>
              </a:rPr>
              <a:t>http://www.facebook.com/help</a:t>
            </a:r>
            <a:r>
              <a:rPr lang="he-IL" sz="2000" dirty="0">
                <a:hlinkClick r:id="rId2"/>
              </a:rPr>
              <a:t>/?</a:t>
            </a:r>
            <a:r>
              <a:rPr lang="en-US" sz="2000" dirty="0" err="1">
                <a:hlinkClick r:id="rId2"/>
              </a:rPr>
              <a:t>faq</a:t>
            </a:r>
            <a:r>
              <a:rPr lang="en-US" sz="2000" dirty="0">
                <a:hlinkClick r:id="rId2"/>
              </a:rPr>
              <a:t>=13016</a:t>
            </a:r>
            <a:endParaRPr lang="en-US" sz="2000" dirty="0"/>
          </a:p>
          <a:p>
            <a:pPr algn="r" rtl="1"/>
            <a:endParaRPr lang="he-IL"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1419" y="188640"/>
            <a:ext cx="3017173" cy="1200329"/>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עריכת הפרופיל</a:t>
            </a:r>
          </a:p>
          <a:p>
            <a:pPr algn="ctr" rtl="1">
              <a:defRPr/>
            </a:pP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684213" y="1628775"/>
            <a:ext cx="7848600" cy="41544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rtl="1">
              <a:defRPr/>
            </a:pPr>
            <a:r>
              <a:rPr lang="he-IL" sz="2400" b="1" dirty="0">
                <a:solidFill>
                  <a:srgbClr val="000000"/>
                </a:solidFill>
              </a:rPr>
              <a:t>השלבים הבאים מאוד חשובים לשימוש השוטף.</a:t>
            </a:r>
          </a:p>
          <a:p>
            <a:pPr algn="ctr" rtl="1">
              <a:defRPr/>
            </a:pPr>
            <a:endParaRPr lang="he-IL" sz="2400" b="1" dirty="0">
              <a:solidFill>
                <a:srgbClr val="000000"/>
              </a:solidFill>
            </a:endParaRPr>
          </a:p>
          <a:p>
            <a:pPr algn="ctr" rtl="1">
              <a:defRPr/>
            </a:pPr>
            <a:r>
              <a:rPr lang="he-IL" sz="2400" b="1" dirty="0">
                <a:solidFill>
                  <a:srgbClr val="000000"/>
                </a:solidFill>
              </a:rPr>
              <a:t>מומלץ להתעכב ולמלא אחר ההוראות.</a:t>
            </a:r>
          </a:p>
          <a:p>
            <a:pPr algn="ctr" rtl="1">
              <a:defRPr/>
            </a:pPr>
            <a:endParaRPr lang="he-IL" sz="2400" b="1" dirty="0">
              <a:solidFill>
                <a:srgbClr val="000000"/>
              </a:solidFill>
            </a:endParaRPr>
          </a:p>
          <a:p>
            <a:pPr algn="ctr" rtl="1">
              <a:defRPr/>
            </a:pPr>
            <a:r>
              <a:rPr lang="he-IL" sz="2400" b="1" dirty="0">
                <a:solidFill>
                  <a:srgbClr val="000000"/>
                </a:solidFill>
              </a:rPr>
              <a:t>בחלק הבא מלאו את הפרטים האישיים שלכם.</a:t>
            </a:r>
          </a:p>
          <a:p>
            <a:pPr algn="ctr" rtl="1">
              <a:defRPr/>
            </a:pPr>
            <a:endParaRPr lang="he-IL" sz="2400" b="1" dirty="0">
              <a:solidFill>
                <a:srgbClr val="000000"/>
              </a:solidFill>
            </a:endParaRPr>
          </a:p>
          <a:p>
            <a:pPr algn="ctr" rtl="1">
              <a:defRPr/>
            </a:pPr>
            <a:r>
              <a:rPr lang="he-IL" sz="2400" b="1" dirty="0">
                <a:solidFill>
                  <a:srgbClr val="000000"/>
                </a:solidFill>
              </a:rPr>
              <a:t>לאחר מילוי הפרטים </a:t>
            </a:r>
            <a:r>
              <a:rPr lang="he-IL" sz="2400" b="1" dirty="0" smtClean="0">
                <a:solidFill>
                  <a:srgbClr val="000000"/>
                </a:solidFill>
              </a:rPr>
              <a:t>קיבעו </a:t>
            </a:r>
            <a:r>
              <a:rPr lang="he-IL" sz="2400" b="1" dirty="0">
                <a:solidFill>
                  <a:srgbClr val="000000"/>
                </a:solidFill>
              </a:rPr>
              <a:t>את </a:t>
            </a:r>
            <a:r>
              <a:rPr lang="he-IL" sz="2400" b="1" dirty="0" smtClean="0">
                <a:solidFill>
                  <a:srgbClr val="000000"/>
                </a:solidFill>
              </a:rPr>
              <a:t>הגדרות </a:t>
            </a:r>
            <a:r>
              <a:rPr lang="he-IL" sz="2400" b="1" dirty="0">
                <a:solidFill>
                  <a:srgbClr val="000000"/>
                </a:solidFill>
              </a:rPr>
              <a:t>הפרטיות לחשבון,</a:t>
            </a:r>
          </a:p>
          <a:p>
            <a:pPr algn="ctr" rtl="1">
              <a:defRPr/>
            </a:pPr>
            <a:endParaRPr lang="he-IL" sz="2400" b="1" dirty="0">
              <a:solidFill>
                <a:srgbClr val="000000"/>
              </a:solidFill>
            </a:endParaRPr>
          </a:p>
          <a:p>
            <a:pPr algn="ctr" rtl="1">
              <a:defRPr/>
            </a:pPr>
            <a:r>
              <a:rPr lang="he-IL" sz="2400" b="1" dirty="0">
                <a:solidFill>
                  <a:srgbClr val="000000"/>
                </a:solidFill>
              </a:rPr>
              <a:t>ולא לדאוג - תמיד ניתן לחזור לשנות ולעדכן את כל הפרטים.</a:t>
            </a:r>
          </a:p>
          <a:p>
            <a:pPr algn="ctr" rtl="1">
              <a:defRPr/>
            </a:pPr>
            <a:endParaRPr lang="he-IL" sz="2400" b="1" dirty="0">
              <a:solidFill>
                <a:srgbClr val="000000"/>
              </a:solidFill>
            </a:endParaRPr>
          </a:p>
          <a:p>
            <a:pPr algn="ctr" rtl="1">
              <a:defRPr/>
            </a:pPr>
            <a:r>
              <a:rPr lang="he-IL" sz="2400" b="1" dirty="0">
                <a:solidFill>
                  <a:srgbClr val="000000"/>
                </a:solidFill>
              </a:rPr>
              <a:t>על היכרות עם הממשק תוכלו למצוא </a:t>
            </a:r>
            <a:r>
              <a:rPr lang="he-IL" sz="2400" b="1" dirty="0">
                <a:solidFill>
                  <a:srgbClr val="000000"/>
                </a:solidFill>
                <a:hlinkClick r:id="rId2" action="ppaction://hlinksldjump"/>
              </a:rPr>
              <a:t>כאן</a:t>
            </a:r>
            <a:endParaRPr lang="he-IL" sz="2400" b="1"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p:cNvPicPr>
            <a:picLocks noChangeAspect="1" noChangeArrowheads="1"/>
          </p:cNvPicPr>
          <p:nvPr/>
        </p:nvPicPr>
        <p:blipFill>
          <a:blip r:embed="rId2" cstate="print"/>
          <a:srcRect/>
          <a:stretch>
            <a:fillRect/>
          </a:stretch>
        </p:blipFill>
        <p:spPr bwMode="auto">
          <a:xfrm>
            <a:off x="971600" y="908720"/>
            <a:ext cx="7560840" cy="4764054"/>
          </a:xfrm>
          <a:prstGeom prst="rect">
            <a:avLst/>
          </a:prstGeom>
          <a:noFill/>
          <a:ln w="9525">
            <a:noFill/>
            <a:miter lim="800000"/>
            <a:headEnd/>
            <a:tailEnd/>
          </a:ln>
        </p:spPr>
      </p:pic>
      <p:sp>
        <p:nvSpPr>
          <p:cNvPr id="4" name="Rectangle 3"/>
          <p:cNvSpPr/>
          <p:nvPr/>
        </p:nvSpPr>
        <p:spPr>
          <a:xfrm>
            <a:off x="5731419" y="190381"/>
            <a:ext cx="3017173"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עריכת הפרופיל</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5" name="Rounded Rectangle 4"/>
          <p:cNvSpPr/>
          <p:nvPr/>
        </p:nvSpPr>
        <p:spPr>
          <a:xfrm>
            <a:off x="179512" y="1556792"/>
            <a:ext cx="3024336" cy="280905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sz="1600" b="1" dirty="0">
                <a:solidFill>
                  <a:schemeClr val="bg1"/>
                </a:solidFill>
              </a:rPr>
              <a:t>לצורך הגעה לאיזור זה, יש להיכנס לפרופיל (סרגל עליון) </a:t>
            </a:r>
            <a:r>
              <a:rPr lang="he-IL" sz="1600" b="1" dirty="0" smtClean="0">
                <a:solidFill>
                  <a:schemeClr val="bg1"/>
                </a:solidFill>
              </a:rPr>
              <a:t>וללחוץ על לחצן ערוך פרופיל</a:t>
            </a:r>
            <a:r>
              <a:rPr lang="he-IL" sz="1600" b="1" dirty="0">
                <a:solidFill>
                  <a:schemeClr val="bg1"/>
                </a:solidFill>
              </a:rPr>
              <a:t>.</a:t>
            </a:r>
          </a:p>
          <a:p>
            <a:pPr algn="ctr" rtl="1">
              <a:defRPr/>
            </a:pPr>
            <a:endParaRPr lang="he-IL" sz="1600" b="1" dirty="0">
              <a:solidFill>
                <a:schemeClr val="bg1"/>
              </a:solidFill>
            </a:endParaRPr>
          </a:p>
          <a:p>
            <a:pPr algn="ctr" rtl="1">
              <a:defRPr/>
            </a:pPr>
            <a:r>
              <a:rPr lang="he-IL" sz="1600" b="1" dirty="0">
                <a:solidFill>
                  <a:schemeClr val="bg1"/>
                </a:solidFill>
              </a:rPr>
              <a:t>עברו על סעיפי הפרופיל, ומלאו את הפרטים אותם אתם מעוניינים לתת. פייסבוק יודע לחבר לנו את האנשים המתאימים ולהמליץ על דפים, פרסומים וכו' על פי הגדרות אלו.</a:t>
            </a:r>
          </a:p>
        </p:txBody>
      </p:sp>
      <p:cxnSp>
        <p:nvCxnSpPr>
          <p:cNvPr id="7" name="Straight Arrow Connector 6"/>
          <p:cNvCxnSpPr/>
          <p:nvPr/>
        </p:nvCxnSpPr>
        <p:spPr>
          <a:xfrm>
            <a:off x="3275856" y="2492896"/>
            <a:ext cx="3888532" cy="3598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le 4"/>
          <p:cNvSpPr/>
          <p:nvPr/>
        </p:nvSpPr>
        <p:spPr>
          <a:xfrm>
            <a:off x="6156176" y="4509120"/>
            <a:ext cx="1584176" cy="158417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sz="1600" b="1" dirty="0" smtClean="0">
                <a:solidFill>
                  <a:schemeClr val="bg1"/>
                </a:solidFill>
              </a:rPr>
              <a:t>בחרו מי יחשף לכל פריט מידע שאתם </a:t>
            </a:r>
            <a:r>
              <a:rPr lang="he-IL" sz="1600" b="1" dirty="0" smtClean="0">
                <a:solidFill>
                  <a:schemeClr val="bg1"/>
                </a:solidFill>
              </a:rPr>
              <a:t>מוספים.</a:t>
            </a:r>
            <a:endParaRPr lang="he-IL" sz="1600" b="1" dirty="0">
              <a:solidFill>
                <a:schemeClr val="bg1"/>
              </a:solidFill>
            </a:endParaRPr>
          </a:p>
        </p:txBody>
      </p:sp>
      <p:cxnSp>
        <p:nvCxnSpPr>
          <p:cNvPr id="11" name="Straight Arrow Connector 6"/>
          <p:cNvCxnSpPr>
            <a:stCxn id="9" idx="1"/>
          </p:cNvCxnSpPr>
          <p:nvPr/>
        </p:nvCxnSpPr>
        <p:spPr>
          <a:xfrm flipH="1" flipV="1">
            <a:off x="3635896" y="4869160"/>
            <a:ext cx="2520280"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146" name="Picture 2"/>
          <p:cNvPicPr>
            <a:picLocks noChangeAspect="1" noChangeArrowheads="1"/>
          </p:cNvPicPr>
          <p:nvPr/>
        </p:nvPicPr>
        <p:blipFill>
          <a:blip r:embed="rId3" cstate="print"/>
          <a:srcRect/>
          <a:stretch>
            <a:fillRect/>
          </a:stretch>
        </p:blipFill>
        <p:spPr bwMode="auto">
          <a:xfrm>
            <a:off x="2627784" y="4509120"/>
            <a:ext cx="998968"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6" name="Picture 16"/>
          <p:cNvPicPr>
            <a:picLocks noChangeAspect="1" noChangeArrowheads="1"/>
          </p:cNvPicPr>
          <p:nvPr/>
        </p:nvPicPr>
        <p:blipFill>
          <a:blip r:embed="rId2" cstate="print"/>
          <a:srcRect/>
          <a:stretch>
            <a:fillRect/>
          </a:stretch>
        </p:blipFill>
        <p:spPr bwMode="auto">
          <a:xfrm>
            <a:off x="971600" y="1294297"/>
            <a:ext cx="3882802" cy="4893822"/>
          </a:xfrm>
          <a:prstGeom prst="rect">
            <a:avLst/>
          </a:prstGeom>
          <a:noFill/>
          <a:ln w="9525">
            <a:noFill/>
            <a:miter lim="800000"/>
            <a:headEnd/>
            <a:tailEnd/>
          </a:ln>
        </p:spPr>
      </p:pic>
      <p:pic>
        <p:nvPicPr>
          <p:cNvPr id="20495" name="Picture 15"/>
          <p:cNvPicPr>
            <a:picLocks noChangeAspect="1" noChangeArrowheads="1"/>
          </p:cNvPicPr>
          <p:nvPr/>
        </p:nvPicPr>
        <p:blipFill>
          <a:blip r:embed="rId3" cstate="print"/>
          <a:srcRect/>
          <a:stretch>
            <a:fillRect/>
          </a:stretch>
        </p:blipFill>
        <p:spPr bwMode="auto">
          <a:xfrm>
            <a:off x="5940152" y="1268760"/>
            <a:ext cx="2490788" cy="1863849"/>
          </a:xfrm>
          <a:prstGeom prst="rect">
            <a:avLst/>
          </a:prstGeom>
          <a:noFill/>
          <a:ln w="9525">
            <a:noFill/>
            <a:miter lim="800000"/>
            <a:headEnd/>
            <a:tailEnd/>
          </a:ln>
        </p:spPr>
      </p:pic>
      <p:sp>
        <p:nvSpPr>
          <p:cNvPr id="3" name="Rounded Rectangle 2"/>
          <p:cNvSpPr/>
          <p:nvPr/>
        </p:nvSpPr>
        <p:spPr>
          <a:xfrm>
            <a:off x="5940152" y="1844824"/>
            <a:ext cx="2088505" cy="360363"/>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solidFill>
                <a:srgbClr val="0070C0"/>
              </a:solidFill>
            </a:endParaRPr>
          </a:p>
          <a:p>
            <a:pPr algn="ctr" rtl="1">
              <a:defRPr/>
            </a:pPr>
            <a:r>
              <a:rPr lang="he-IL" dirty="0">
                <a:solidFill>
                  <a:srgbClr val="0070C0"/>
                </a:solidFill>
              </a:rPr>
              <a:t>2</a:t>
            </a:r>
          </a:p>
        </p:txBody>
      </p:sp>
      <p:sp>
        <p:nvSpPr>
          <p:cNvPr id="4" name="Rectangle 3"/>
          <p:cNvSpPr/>
          <p:nvPr/>
        </p:nvSpPr>
        <p:spPr>
          <a:xfrm>
            <a:off x="899592" y="16168"/>
            <a:ext cx="7828447" cy="1384995"/>
          </a:xfrm>
          <a:prstGeom prst="rect">
            <a:avLst/>
          </a:prstGeom>
          <a:noFill/>
        </p:spPr>
        <p:txBody>
          <a:bodyPr>
            <a:spAutoFit/>
          </a:bodyPr>
          <a:lstStyle/>
          <a:p>
            <a:pPr algn="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הגדרות </a:t>
            </a:r>
            <a:r>
              <a:rPr lang="he-IL" sz="3600" b="1" cap="all" dirty="0" smtClean="0">
                <a:ln w="9000" cmpd="sng">
                  <a:solidFill>
                    <a:schemeClr val="accent1"/>
                  </a:solidFill>
                  <a:prstDash val="solid"/>
                </a:ln>
                <a:solidFill>
                  <a:srgbClr val="0070C0"/>
                </a:solidFill>
                <a:effectLst>
                  <a:outerShdw blurRad="38100" dist="38100" dir="2700000" algn="tl">
                    <a:srgbClr val="000000">
                      <a:alpha val="43137"/>
                    </a:srgbClr>
                  </a:outerShdw>
                </a:effectLst>
              </a:rPr>
              <a:t>פרטיות </a:t>
            </a:r>
            <a:r>
              <a:rPr lang="he-IL" sz="3600" b="1" cap="all" dirty="0" smtClean="0">
                <a:ln w="9000" cmpd="sng">
                  <a:solidFill>
                    <a:schemeClr val="accent1"/>
                  </a:solidFill>
                  <a:prstDash val="solid"/>
                </a:ln>
                <a:effectLst>
                  <a:outerShdw blurRad="38100" dist="38100" dir="2700000" algn="tl">
                    <a:srgbClr val="000000">
                      <a:alpha val="43137"/>
                    </a:srgbClr>
                  </a:outerShdw>
                </a:effectLst>
              </a:rPr>
              <a:t>(כלליות)</a:t>
            </a:r>
            <a:endParaRPr lang="he-IL" sz="3600" b="1" cap="all" dirty="0">
              <a:ln w="9000" cmpd="sng">
                <a:solidFill>
                  <a:schemeClr val="accent1"/>
                </a:solidFill>
                <a:prstDash val="solid"/>
              </a:ln>
              <a:effectLst>
                <a:outerShdw blurRad="38100" dist="38100" dir="2700000" algn="tl">
                  <a:srgbClr val="000000">
                    <a:alpha val="43137"/>
                  </a:srgbClr>
                </a:outerShdw>
              </a:effectLst>
            </a:endParaRPr>
          </a:p>
          <a:p>
            <a:pPr algn="r" rtl="1">
              <a:defRPr/>
            </a:pPr>
            <a:r>
              <a:rPr lang="he-IL" sz="1600" cap="all" dirty="0">
                <a:ln w="9000" cmpd="sng">
                  <a:solidFill>
                    <a:schemeClr val="accent1"/>
                  </a:solidFill>
                  <a:prstDash val="solid"/>
                </a:ln>
                <a:solidFill>
                  <a:schemeClr val="bg1"/>
                </a:solidFill>
                <a:effectLst>
                  <a:outerShdw blurRad="38100" dist="38100" dir="2700000" algn="tl">
                    <a:srgbClr val="000000">
                      <a:alpha val="43137"/>
                    </a:srgbClr>
                  </a:outerShdw>
                </a:effectLst>
              </a:rPr>
              <a:t>לאורך המצגת: - מונחים המסומנים </a:t>
            </a:r>
            <a:r>
              <a:rPr lang="he-IL" sz="1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בכחול </a:t>
            </a:r>
            <a:r>
              <a:rPr lang="he-IL" sz="1600" cap="all" dirty="0">
                <a:ln w="9000" cmpd="sng">
                  <a:solidFill>
                    <a:schemeClr val="accent1"/>
                  </a:solidFill>
                  <a:prstDash val="solid"/>
                </a:ln>
                <a:solidFill>
                  <a:schemeClr val="bg1"/>
                </a:solidFill>
                <a:effectLst>
                  <a:outerShdw blurRad="38100" dist="38100" dir="2700000" algn="tl">
                    <a:srgbClr val="000000">
                      <a:alpha val="43137"/>
                    </a:srgbClr>
                  </a:outerShdw>
                </a:effectLst>
              </a:rPr>
              <a:t>הם מונחים בלשון 'פייסבוק', כלומר מופיעים בו בנוסח זהה. - כאשר תסריטי הביצוע אינם ממוספרים יש לעקוב אחר הפעולות מהעליונה לתחתונה.</a:t>
            </a:r>
          </a:p>
          <a:p>
            <a:pPr algn="r" rtl="1">
              <a:defRPr/>
            </a:pPr>
            <a:endParaRPr lang="en-US" sz="1600" b="1" cap="all" dirty="0">
              <a:ln w="9000" cmpd="sng">
                <a:solidFill>
                  <a:schemeClr val="accent1"/>
                </a:solidFill>
                <a:prstDash val="solid"/>
              </a:ln>
              <a:solidFill>
                <a:srgbClr val="0070C0"/>
              </a:solidFill>
              <a:effectLst>
                <a:outerShdw blurRad="38100" dist="38100" dir="2700000" algn="tl">
                  <a:srgbClr val="000000">
                    <a:alpha val="43137"/>
                  </a:srgbClr>
                </a:outerShdw>
              </a:effectLst>
            </a:endParaRPr>
          </a:p>
        </p:txBody>
      </p:sp>
      <p:cxnSp>
        <p:nvCxnSpPr>
          <p:cNvPr id="9" name="Straight Arrow Connector 8"/>
          <p:cNvCxnSpPr>
            <a:stCxn id="3" idx="1"/>
          </p:cNvCxnSpPr>
          <p:nvPr/>
        </p:nvCxnSpPr>
        <p:spPr>
          <a:xfrm flipH="1" flipV="1">
            <a:off x="4499992" y="1412776"/>
            <a:ext cx="1440160" cy="6122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ounded Rectangle 10"/>
          <p:cNvSpPr/>
          <p:nvPr/>
        </p:nvSpPr>
        <p:spPr>
          <a:xfrm>
            <a:off x="5364088" y="3284984"/>
            <a:ext cx="3456384" cy="1512168"/>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לכל פרסום או פריט מידע אישי תוכלו לקבוע את מידת החשיפה באופן פרטני, כמוסבר </a:t>
            </a:r>
            <a:r>
              <a:rPr lang="he-IL" b="1" dirty="0" smtClean="0">
                <a:solidFill>
                  <a:schemeClr val="bg1"/>
                </a:solidFill>
              </a:rPr>
              <a:t>כאן</a:t>
            </a:r>
            <a:r>
              <a:rPr lang="he-IL" b="1" dirty="0" smtClean="0">
                <a:solidFill>
                  <a:schemeClr val="bg1"/>
                </a:solidFill>
              </a:rPr>
              <a:t>,</a:t>
            </a:r>
            <a:r>
              <a:rPr lang="en-US" b="1" dirty="0" smtClean="0">
                <a:solidFill>
                  <a:schemeClr val="bg1"/>
                </a:solidFill>
              </a:rPr>
              <a:t> </a:t>
            </a:r>
            <a:r>
              <a:rPr lang="he-IL" b="1" dirty="0" smtClean="0">
                <a:solidFill>
                  <a:schemeClr val="bg1"/>
                </a:solidFill>
              </a:rPr>
              <a:t> ובשקף הבא. </a:t>
            </a:r>
            <a:r>
              <a:rPr lang="en-US" b="1" dirty="0" smtClean="0">
                <a:solidFill>
                  <a:schemeClr val="bg1"/>
                </a:solidFill>
              </a:rPr>
              <a:t/>
            </a:r>
            <a:br>
              <a:rPr lang="en-US" b="1" dirty="0" smtClean="0">
                <a:solidFill>
                  <a:schemeClr val="bg1"/>
                </a:solidFill>
              </a:rPr>
            </a:br>
            <a:r>
              <a:rPr lang="he-IL" b="1" dirty="0" smtClean="0">
                <a:solidFill>
                  <a:schemeClr val="bg1"/>
                </a:solidFill>
              </a:rPr>
              <a:t>כמו כן ניתן לקבוע ברירת מחדל.  </a:t>
            </a:r>
            <a:endParaRPr lang="he-IL" b="1" dirty="0">
              <a:solidFill>
                <a:schemeClr val="bg1"/>
              </a:solidFill>
            </a:endParaRPr>
          </a:p>
        </p:txBody>
      </p:sp>
      <p:cxnSp>
        <p:nvCxnSpPr>
          <p:cNvPr id="13" name="Straight Arrow Connector 12"/>
          <p:cNvCxnSpPr>
            <a:stCxn id="11" idx="1"/>
          </p:cNvCxnSpPr>
          <p:nvPr/>
        </p:nvCxnSpPr>
        <p:spPr>
          <a:xfrm flipH="1" flipV="1">
            <a:off x="4427984" y="1844824"/>
            <a:ext cx="936104" cy="21962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Rounded Rectangle 24"/>
          <p:cNvSpPr/>
          <p:nvPr/>
        </p:nvSpPr>
        <p:spPr>
          <a:xfrm>
            <a:off x="5292080" y="5013176"/>
            <a:ext cx="3455988" cy="108108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הסעיפים השונים מאפשרים לכם לקבוע אפשרויות פרטיות כלליות שונות. קראו היטב את ההסברים.</a:t>
            </a:r>
            <a:endParaRPr lang="he-IL" b="1" dirty="0">
              <a:solidFill>
                <a:schemeClr val="bg1"/>
              </a:solidFill>
            </a:endParaRPr>
          </a:p>
        </p:txBody>
      </p:sp>
      <p:cxnSp>
        <p:nvCxnSpPr>
          <p:cNvPr id="30" name="Straight Arrow Connector 29"/>
          <p:cNvCxnSpPr>
            <a:stCxn id="25" idx="1"/>
          </p:cNvCxnSpPr>
          <p:nvPr/>
        </p:nvCxnSpPr>
        <p:spPr>
          <a:xfrm flipH="1" flipV="1">
            <a:off x="4572000" y="5085184"/>
            <a:ext cx="720080" cy="4685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ounded Rectangle 16"/>
          <p:cNvSpPr/>
          <p:nvPr/>
        </p:nvSpPr>
        <p:spPr>
          <a:xfrm>
            <a:off x="5868144" y="1268760"/>
            <a:ext cx="503411" cy="360363"/>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solidFill>
                <a:srgbClr val="0070C0"/>
              </a:solidFill>
            </a:endParaRPr>
          </a:p>
          <a:p>
            <a:pPr algn="ctr" rtl="1">
              <a:defRPr/>
            </a:pPr>
            <a:r>
              <a:rPr lang="he-IL" dirty="0">
                <a:solidFill>
                  <a:srgbClr val="0070C0"/>
                </a:solidFill>
              </a:rPr>
              <a:t>1</a:t>
            </a:r>
          </a:p>
        </p:txBody>
      </p:sp>
      <p:cxnSp>
        <p:nvCxnSpPr>
          <p:cNvPr id="40" name="Straight Arrow Connector 12"/>
          <p:cNvCxnSpPr>
            <a:stCxn id="11" idx="1"/>
          </p:cNvCxnSpPr>
          <p:nvPr/>
        </p:nvCxnSpPr>
        <p:spPr>
          <a:xfrm flipH="1" flipV="1">
            <a:off x="4427984" y="2924944"/>
            <a:ext cx="936104" cy="11161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95936" y="116632"/>
            <a:ext cx="4248279" cy="707886"/>
          </a:xfrm>
          <a:prstGeom prst="rect">
            <a:avLst/>
          </a:prstGeom>
          <a:noFill/>
        </p:spPr>
        <p:txBody>
          <a:bodyPr wrap="none">
            <a:spAutoFit/>
          </a:bodyPr>
          <a:lstStyle/>
          <a:p>
            <a:pPr algn="ctr" rtl="1">
              <a:defRPr/>
            </a:pPr>
            <a:r>
              <a:rPr lang="he-IL" sz="4000" b="1" cap="all" dirty="0" smtClean="0">
                <a:ln w="9000" cmpd="sng">
                  <a:solidFill>
                    <a:schemeClr val="accent1"/>
                  </a:solidFill>
                  <a:prstDash val="solid"/>
                </a:ln>
                <a:solidFill>
                  <a:schemeClr val="accent2">
                    <a:lumMod val="75000"/>
                  </a:schemeClr>
                </a:solidFill>
                <a:effectLst>
                  <a:outerShdw blurRad="38100" dist="38100" dir="2700000" algn="tl">
                    <a:srgbClr val="000000">
                      <a:alpha val="43137"/>
                    </a:srgbClr>
                  </a:outerShdw>
                </a:effectLst>
              </a:rPr>
              <a:t>פרטיות</a:t>
            </a:r>
            <a:r>
              <a:rPr lang="he-IL" sz="40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4000" b="1" cap="all" dirty="0" smtClean="0">
                <a:ln w="9000" cmpd="sng">
                  <a:solidFill>
                    <a:schemeClr val="accent1"/>
                  </a:solidFill>
                  <a:prstDash val="solid"/>
                </a:ln>
                <a:effectLst>
                  <a:outerShdw blurRad="38100" dist="38100" dir="2700000" algn="tl">
                    <a:srgbClr val="000000">
                      <a:alpha val="43137"/>
                    </a:srgbClr>
                  </a:outerShdw>
                </a:effectLst>
              </a:rPr>
              <a:t>בזמן שיתוף</a:t>
            </a:r>
            <a:endParaRPr lang="en-US" sz="4000" b="1" cap="all" dirty="0">
              <a:ln w="9000" cmpd="sng">
                <a:solidFill>
                  <a:schemeClr val="accent1"/>
                </a:solidFill>
                <a:prstDash val="solid"/>
              </a:ln>
              <a:effectLst>
                <a:outerShdw blurRad="38100" dist="38100" dir="2700000" algn="tl">
                  <a:srgbClr val="000000">
                    <a:alpha val="43137"/>
                  </a:srgbClr>
                </a:outerShdw>
              </a:effectLst>
            </a:endParaRPr>
          </a:p>
        </p:txBody>
      </p:sp>
      <p:pic>
        <p:nvPicPr>
          <p:cNvPr id="21509" name="Picture 5"/>
          <p:cNvPicPr>
            <a:picLocks noChangeAspect="1" noChangeArrowheads="1"/>
          </p:cNvPicPr>
          <p:nvPr/>
        </p:nvPicPr>
        <p:blipFill>
          <a:blip r:embed="rId2" cstate="print"/>
          <a:srcRect/>
          <a:stretch>
            <a:fillRect/>
          </a:stretch>
        </p:blipFill>
        <p:spPr bwMode="auto">
          <a:xfrm>
            <a:off x="827584" y="980728"/>
            <a:ext cx="2036292" cy="3600400"/>
          </a:xfrm>
          <a:prstGeom prst="rect">
            <a:avLst/>
          </a:prstGeom>
          <a:noFill/>
          <a:ln w="9525">
            <a:noFill/>
            <a:miter lim="800000"/>
            <a:headEnd/>
            <a:tailEnd/>
          </a:ln>
        </p:spPr>
      </p:pic>
      <p:sp>
        <p:nvSpPr>
          <p:cNvPr id="7" name="TextBox 6"/>
          <p:cNvSpPr txBox="1"/>
          <p:nvPr/>
        </p:nvSpPr>
        <p:spPr>
          <a:xfrm>
            <a:off x="3203848" y="908720"/>
            <a:ext cx="5616302"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r" rtl="1">
              <a:defRPr/>
            </a:pPr>
            <a:r>
              <a:rPr lang="he-IL" sz="2800" dirty="0" smtClean="0"/>
              <a:t>תפריט רמת החשיפה נמצא בסמוך לכל פרסום </a:t>
            </a:r>
            <a:r>
              <a:rPr lang="he-IL" sz="2800" dirty="0" smtClean="0"/>
              <a:t>או </a:t>
            </a:r>
            <a:r>
              <a:rPr lang="he-IL" sz="2800" dirty="0" smtClean="0"/>
              <a:t>פריט מידע בפרופיל שלכם (בזמן עריכת פרופיל). השתמשו בו כדי לבחור מי יוכל לראות את המידע. </a:t>
            </a:r>
          </a:p>
          <a:p>
            <a:pPr algn="r" rtl="1">
              <a:defRPr/>
            </a:pPr>
            <a:endParaRPr lang="he-IL" sz="2800" dirty="0" smtClean="0"/>
          </a:p>
          <a:p>
            <a:pPr algn="r" rtl="1">
              <a:defRPr/>
            </a:pPr>
            <a:r>
              <a:rPr lang="he-IL" sz="2800" dirty="0" smtClean="0"/>
              <a:t>ציבורי – כל משתמש פייסבוק. </a:t>
            </a:r>
          </a:p>
          <a:p>
            <a:pPr algn="r" rtl="1">
              <a:defRPr/>
            </a:pPr>
            <a:r>
              <a:rPr lang="he-IL" sz="2800" dirty="0" smtClean="0"/>
              <a:t>חברים – רק חברי הפייסבוק שלכם.</a:t>
            </a:r>
          </a:p>
          <a:p>
            <a:pPr algn="r" rtl="1">
              <a:defRPr/>
            </a:pPr>
            <a:r>
              <a:rPr lang="he-IL" sz="2800" dirty="0" smtClean="0"/>
              <a:t>רק אני – המידע חשוף לעינכם בלבד.</a:t>
            </a:r>
          </a:p>
          <a:p>
            <a:pPr algn="r" rtl="1">
              <a:defRPr/>
            </a:pPr>
            <a:r>
              <a:rPr lang="he-IL" sz="2800" dirty="0" smtClean="0"/>
              <a:t>התאמה אישית – בחירת משתמשים ספציפיים. </a:t>
            </a:r>
          </a:p>
          <a:p>
            <a:pPr algn="r" rtl="1">
              <a:defRPr/>
            </a:pPr>
            <a:endParaRPr lang="he-IL" sz="2800" dirty="0" smtClean="0"/>
          </a:p>
          <a:p>
            <a:pPr algn="r" rtl="1">
              <a:defRPr/>
            </a:pPr>
            <a:r>
              <a:rPr lang="he-IL" sz="2800" dirty="0" smtClean="0"/>
              <a:t>ניתן גם לבחור </a:t>
            </a:r>
            <a:r>
              <a:rPr lang="he-IL" sz="2800" dirty="0" smtClean="0">
                <a:hlinkClick r:id="rId3" action="ppaction://hlinksldjump"/>
              </a:rPr>
              <a:t>רשימות</a:t>
            </a:r>
            <a:r>
              <a:rPr lang="he-IL" sz="2800" dirty="0" smtClean="0"/>
              <a:t> של חברים. </a:t>
            </a:r>
            <a:endParaRPr lang="he-IL"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3285" y="188640"/>
            <a:ext cx="2443298" cy="1200329"/>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יוצאים לדרך</a:t>
            </a:r>
          </a:p>
          <a:p>
            <a:pPr algn="ctr" rtl="1">
              <a:defRPr/>
            </a:pP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323850" y="1700213"/>
            <a:ext cx="8496300" cy="2678112"/>
          </a:xfrm>
          <a:prstGeom prst="rect">
            <a:avLst/>
          </a:prstGeom>
        </p:spPr>
        <p:style>
          <a:lnRef idx="1">
            <a:schemeClr val="accent6"/>
          </a:lnRef>
          <a:fillRef idx="2">
            <a:schemeClr val="accent6"/>
          </a:fillRef>
          <a:effectRef idx="1">
            <a:schemeClr val="accent6"/>
          </a:effectRef>
          <a:fontRef idx="minor">
            <a:schemeClr val="dk1"/>
          </a:fontRef>
        </p:style>
        <p:txBody>
          <a:bodyPr rtlCol="1">
            <a:spAutoFit/>
          </a:bodyPr>
          <a:lstStyle/>
          <a:p>
            <a:pPr algn="ctr" rtl="1">
              <a:defRPr/>
            </a:pPr>
            <a:r>
              <a:rPr lang="he-IL" sz="2800" dirty="0"/>
              <a:t>בשקף הבא נתחיל להשתמש בפייסבוק</a:t>
            </a:r>
          </a:p>
          <a:p>
            <a:pPr algn="ctr" rtl="1">
              <a:defRPr/>
            </a:pPr>
            <a:endParaRPr lang="he-IL" sz="2800" dirty="0"/>
          </a:p>
          <a:p>
            <a:pPr algn="ctr" rtl="1">
              <a:defRPr/>
            </a:pPr>
            <a:r>
              <a:rPr lang="he-IL" sz="2800" dirty="0"/>
              <a:t>עברו היטב על השקופיות!</a:t>
            </a:r>
          </a:p>
          <a:p>
            <a:pPr algn="ctr" rtl="1">
              <a:defRPr/>
            </a:pPr>
            <a:endParaRPr lang="he-IL" sz="2800" dirty="0"/>
          </a:p>
          <a:p>
            <a:pPr algn="ctr" rtl="1">
              <a:defRPr/>
            </a:pPr>
            <a:r>
              <a:rPr lang="he-IL" sz="2800" dirty="0"/>
              <a:t>אנו ממליצים בחום לעשות זאת תוך כדי שימוש באתר, </a:t>
            </a:r>
          </a:p>
          <a:p>
            <a:pPr algn="ctr" rtl="1">
              <a:defRPr/>
            </a:pPr>
            <a:r>
              <a:rPr lang="he-IL" sz="2800" dirty="0"/>
              <a:t>כדי להתמצא באתר בצורה טובה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2251"/>
            <a:ext cx="8527760" cy="1692771"/>
          </a:xfrm>
          <a:prstGeom prst="rect">
            <a:avLst/>
          </a:prstGeom>
          <a:noFill/>
        </p:spPr>
        <p:txBody>
          <a:bodyPr>
            <a:spAutoFit/>
          </a:bodyPr>
          <a:lstStyle/>
          <a:p>
            <a:pPr algn="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תוכן העניינים</a:t>
            </a:r>
          </a:p>
          <a:p>
            <a:pPr algn="r" rtl="1">
              <a:defRPr/>
            </a:pPr>
            <a:r>
              <a:rPr lang="he-IL" sz="1600" cap="all" dirty="0">
                <a:ln w="9000" cmpd="sng">
                  <a:solidFill>
                    <a:schemeClr val="accent1"/>
                  </a:solidFill>
                  <a:prstDash val="solid"/>
                </a:ln>
                <a:solidFill>
                  <a:schemeClr val="bg1"/>
                </a:solidFill>
                <a:effectLst>
                  <a:outerShdw blurRad="38100" dist="38100" dir="2700000" algn="tl">
                    <a:srgbClr val="000000">
                      <a:alpha val="43137"/>
                    </a:srgbClr>
                  </a:outerShdw>
                </a:effectLst>
              </a:rPr>
              <a:t>לחיצה על כל נושא תפתח את השקופית הראשונה העוסקת בו </a:t>
            </a:r>
          </a:p>
          <a:p>
            <a:pPr algn="r" rtl="1">
              <a:defRPr/>
            </a:pPr>
            <a:endParaRPr lang="he-IL" sz="1600"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a:p>
            <a:pPr algn="ctr" rtl="1">
              <a:defRPr/>
            </a:pPr>
            <a:endParaRPr lang="en-US" sz="3600"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6" name="Left Arrow 5"/>
          <p:cNvSpPr/>
          <p:nvPr/>
        </p:nvSpPr>
        <p:spPr>
          <a:xfrm>
            <a:off x="755650" y="71438"/>
            <a:ext cx="3024188" cy="11255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sp>
        <p:nvSpPr>
          <p:cNvPr id="5124" name="Rectangle 4"/>
          <p:cNvSpPr>
            <a:spLocks noChangeArrowheads="1"/>
          </p:cNvSpPr>
          <p:nvPr/>
        </p:nvSpPr>
        <p:spPr bwMode="auto">
          <a:xfrm>
            <a:off x="-684213" y="333375"/>
            <a:ext cx="4464051" cy="523875"/>
          </a:xfrm>
          <a:prstGeom prst="rect">
            <a:avLst/>
          </a:prstGeom>
          <a:noFill/>
          <a:ln w="9525">
            <a:noFill/>
            <a:miter lim="800000"/>
            <a:headEnd/>
            <a:tailEnd/>
          </a:ln>
        </p:spPr>
        <p:txBody>
          <a:bodyPr>
            <a:spAutoFit/>
          </a:bodyPr>
          <a:lstStyle/>
          <a:p>
            <a:pPr algn="r" rtl="1"/>
            <a:r>
              <a:rPr lang="he-IL" sz="1400" b="1"/>
              <a:t>בכל שלב במצגת זו ניתן לחזור </a:t>
            </a:r>
            <a:r>
              <a:rPr lang="en-US" sz="1400" b="1"/>
              <a:t/>
            </a:r>
            <a:br>
              <a:rPr lang="en-US" sz="1400" b="1"/>
            </a:br>
            <a:r>
              <a:rPr lang="he-IL" sz="1400" b="1"/>
              <a:t>לשקופית זו על ידי לחיצה על סימן הבית</a:t>
            </a:r>
          </a:p>
        </p:txBody>
      </p:sp>
      <p:graphicFrame>
        <p:nvGraphicFramePr>
          <p:cNvPr id="10" name="Table 7"/>
          <p:cNvGraphicFramePr>
            <a:graphicFrameLocks noGrp="1"/>
          </p:cNvGraphicFramePr>
          <p:nvPr/>
        </p:nvGraphicFramePr>
        <p:xfrm>
          <a:off x="324222" y="1268413"/>
          <a:ext cx="8568953" cy="4864552"/>
        </p:xfrm>
        <a:graphic>
          <a:graphicData uri="http://schemas.openxmlformats.org/drawingml/2006/table">
            <a:tbl>
              <a:tblPr rtl="1" firstRow="1" bandRow="1">
                <a:tableStyleId>{16D9F66E-5EB9-4882-86FB-DCBF35E3C3E4}</a:tableStyleId>
              </a:tblPr>
              <a:tblGrid>
                <a:gridCol w="2741452"/>
                <a:gridCol w="2990797"/>
                <a:gridCol w="2836704"/>
              </a:tblGrid>
              <a:tr h="512056">
                <a:tc>
                  <a:txBody>
                    <a:bodyPr/>
                    <a:lstStyle/>
                    <a:p>
                      <a:pPr marL="0" marR="0" lvl="3" indent="0" algn="ctr" defTabSz="914400" rtl="1" eaLnBrk="1" fontAlgn="auto" latinLnBrk="0" hangingPunct="1">
                        <a:lnSpc>
                          <a:spcPct val="100000"/>
                        </a:lnSpc>
                        <a:spcBef>
                          <a:spcPts val="0"/>
                        </a:spcBef>
                        <a:spcAft>
                          <a:spcPts val="0"/>
                        </a:spcAft>
                        <a:buClrTx/>
                        <a:buSzTx/>
                        <a:buFontTx/>
                        <a:buNone/>
                        <a:tabLst/>
                        <a:defRPr/>
                      </a:pPr>
                      <a:r>
                        <a:rPr lang="he-IL" b="0" dirty="0" smtClean="0">
                          <a:solidFill>
                            <a:schemeClr val="tx1">
                              <a:lumMod val="50000"/>
                              <a:lumOff val="50000"/>
                            </a:schemeClr>
                          </a:solidFill>
                          <a:hlinkClick r:id="rId2" action="ppaction://hlinksldjump"/>
                        </a:rPr>
                        <a:t>פתיחת חשבון</a:t>
                      </a:r>
                      <a:r>
                        <a:rPr lang="he-IL" b="0" u="sng" dirty="0" smtClean="0">
                          <a:solidFill>
                            <a:schemeClr val="tx1">
                              <a:lumMod val="50000"/>
                              <a:lumOff val="50000"/>
                            </a:schemeClr>
                          </a:solidFill>
                          <a:hlinkClick r:id="rId2" action="ppaction://hlinksldjump"/>
                        </a:rPr>
                        <a:t> </a:t>
                      </a:r>
                      <a:r>
                        <a:rPr lang="he-IL" b="0" u="sng" dirty="0" smtClean="0">
                          <a:solidFill>
                            <a:schemeClr val="tx1">
                              <a:lumMod val="50000"/>
                              <a:lumOff val="50000"/>
                            </a:schemeClr>
                          </a:solidFill>
                        </a:rPr>
                        <a:t> </a:t>
                      </a:r>
                      <a:r>
                        <a:rPr lang="he-IL" sz="1400" b="0" dirty="0" smtClean="0">
                          <a:solidFill>
                            <a:schemeClr val="tx1">
                              <a:lumMod val="50000"/>
                              <a:lumOff val="50000"/>
                            </a:schemeClr>
                          </a:solidFill>
                        </a:rPr>
                        <a:t>(</a:t>
                      </a:r>
                      <a:r>
                        <a:rPr lang="he-IL" sz="1400" b="0" dirty="0" smtClean="0">
                          <a:solidFill>
                            <a:schemeClr val="tx1">
                              <a:lumMod val="50000"/>
                              <a:lumOff val="50000"/>
                            </a:schemeClr>
                          </a:solidFill>
                          <a:hlinkClick r:id="rId3" action="ppaction://hlinksldjump"/>
                        </a:rPr>
                        <a:t>הגדרת שפה</a:t>
                      </a:r>
                      <a:r>
                        <a:rPr lang="he-IL" sz="1400" b="0" dirty="0" smtClean="0">
                          <a:solidFill>
                            <a:schemeClr val="tx1">
                              <a:lumMod val="50000"/>
                              <a:lumOff val="50000"/>
                            </a:schemeClr>
                          </a:solidFill>
                        </a:rPr>
                        <a:t>)</a:t>
                      </a:r>
                    </a:p>
                  </a:txBody>
                  <a:tcPr anchor="ctr" anchorCtr="1"/>
                </a:tc>
                <a:tc>
                  <a:txBody>
                    <a:bodyPr/>
                    <a:lstStyle/>
                    <a:p>
                      <a:pPr algn="l" rtl="1"/>
                      <a:r>
                        <a:rPr lang="he-IL" b="0" dirty="0" smtClean="0">
                          <a:solidFill>
                            <a:schemeClr val="tx1">
                              <a:lumMod val="50000"/>
                              <a:lumOff val="50000"/>
                            </a:schemeClr>
                          </a:solidFill>
                          <a:hlinkClick r:id="rId4" action="ppaction://hlinksldjump"/>
                        </a:rPr>
                        <a:t>הוספת</a:t>
                      </a:r>
                      <a:r>
                        <a:rPr lang="he-IL" b="0" baseline="0" dirty="0" smtClean="0">
                          <a:solidFill>
                            <a:schemeClr val="tx1">
                              <a:lumMod val="50000"/>
                              <a:lumOff val="50000"/>
                            </a:schemeClr>
                          </a:solidFill>
                          <a:hlinkClick r:id="rId4" action="ppaction://hlinksldjump"/>
                        </a:rPr>
                        <a:t> חברים</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5" action="ppaction://hlinksldjump"/>
                        </a:rPr>
                        <a:t>הצ'אט של פייסבוק</a:t>
                      </a:r>
                      <a:endParaRPr lang="he-IL" b="0" dirty="0">
                        <a:solidFill>
                          <a:schemeClr val="tx1">
                            <a:lumMod val="50000"/>
                            <a:lumOff val="50000"/>
                          </a:schemeClr>
                        </a:solidFill>
                      </a:endParaRPr>
                    </a:p>
                  </a:txBody>
                  <a:tcPr anchor="ctr" anchorCtr="1"/>
                </a:tc>
              </a:tr>
              <a:tr h="512056">
                <a:tc>
                  <a:txBody>
                    <a:bodyPr/>
                    <a:lstStyle/>
                    <a:p>
                      <a:pPr algn="ctr" rtl="1"/>
                      <a:r>
                        <a:rPr lang="he-IL" b="0" dirty="0" smtClean="0">
                          <a:solidFill>
                            <a:schemeClr val="tx1">
                              <a:lumMod val="50000"/>
                              <a:lumOff val="50000"/>
                            </a:schemeClr>
                          </a:solidFill>
                          <a:hlinkClick r:id="rId6" action="ppaction://hlinksldjump"/>
                        </a:rPr>
                        <a:t>מחיקת חשבון</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7" action="ppaction://hlinksldjump"/>
                        </a:rPr>
                        <a:t>הצעת חברות</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8" action="ppaction://hlinksldjump"/>
                        </a:rPr>
                        <a:t>ממשק האירועים</a:t>
                      </a:r>
                      <a:endParaRPr lang="he-IL" b="0" dirty="0">
                        <a:solidFill>
                          <a:schemeClr val="tx1">
                            <a:lumMod val="50000"/>
                            <a:lumOff val="50000"/>
                          </a:schemeClr>
                        </a:solidFill>
                      </a:endParaRPr>
                    </a:p>
                  </a:txBody>
                  <a:tcPr anchor="ctr" anchorCtr="1"/>
                </a:tc>
              </a:tr>
              <a:tr h="512056">
                <a:tc>
                  <a:txBody>
                    <a:bodyPr/>
                    <a:lstStyle/>
                    <a:p>
                      <a:pPr algn="r" rtl="1"/>
                      <a:r>
                        <a:rPr lang="he-IL" b="0" dirty="0" smtClean="0">
                          <a:solidFill>
                            <a:schemeClr val="tx1">
                              <a:lumMod val="50000"/>
                              <a:lumOff val="50000"/>
                            </a:schemeClr>
                          </a:solidFill>
                          <a:hlinkClick r:id="rId9" action="ppaction://hlinksldjump"/>
                        </a:rPr>
                        <a:t>עריכת פרופיל</a:t>
                      </a:r>
                      <a:endParaRPr lang="he-IL" b="0" dirty="0">
                        <a:solidFill>
                          <a:schemeClr val="tx1">
                            <a:lumMod val="50000"/>
                            <a:lumOff val="50000"/>
                          </a:schemeClr>
                        </a:solidFill>
                      </a:endParaRPr>
                    </a:p>
                  </a:txBody>
                  <a:tcPr anchor="ctr" anchorCtr="1"/>
                </a:tc>
                <a:tc>
                  <a:txBody>
                    <a:bodyPr/>
                    <a:lstStyle/>
                    <a:p>
                      <a:pPr algn="ctr" rtl="1"/>
                      <a:r>
                        <a:rPr lang="he-IL" b="0" dirty="0" smtClean="0">
                          <a:solidFill>
                            <a:schemeClr val="tx1">
                              <a:lumMod val="50000"/>
                              <a:lumOff val="50000"/>
                            </a:schemeClr>
                          </a:solidFill>
                          <a:hlinkClick r:id="rId10" action="ppaction://hlinksldjump"/>
                        </a:rPr>
                        <a:t>התנהלות, מחיקה </a:t>
                      </a:r>
                      <a:r>
                        <a:rPr lang="en-US" b="0" dirty="0" smtClean="0">
                          <a:solidFill>
                            <a:schemeClr val="tx1">
                              <a:lumMod val="50000"/>
                              <a:lumOff val="50000"/>
                            </a:schemeClr>
                          </a:solidFill>
                          <a:hlinkClick r:id="rId10" action="ppaction://hlinksldjump"/>
                        </a:rPr>
                        <a:t/>
                      </a:r>
                      <a:br>
                        <a:rPr lang="en-US" b="0" dirty="0" smtClean="0">
                          <a:solidFill>
                            <a:schemeClr val="tx1">
                              <a:lumMod val="50000"/>
                              <a:lumOff val="50000"/>
                            </a:schemeClr>
                          </a:solidFill>
                          <a:hlinkClick r:id="rId10" action="ppaction://hlinksldjump"/>
                        </a:rPr>
                      </a:br>
                      <a:r>
                        <a:rPr lang="he-IL" b="0" dirty="0" smtClean="0">
                          <a:solidFill>
                            <a:schemeClr val="tx1">
                              <a:lumMod val="50000"/>
                              <a:lumOff val="50000"/>
                            </a:schemeClr>
                          </a:solidFill>
                          <a:hlinkClick r:id="rId10" action="ppaction://hlinksldjump"/>
                        </a:rPr>
                        <a:t>והסתרת עדכונים</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11" action="ppaction://hlinksldjump"/>
                        </a:rPr>
                        <a:t>חיפוש </a:t>
                      </a:r>
                      <a:r>
                        <a:rPr lang="he-IL" b="0" dirty="0" err="1" smtClean="0">
                          <a:solidFill>
                            <a:schemeClr val="tx1">
                              <a:lumMod val="50000"/>
                              <a:lumOff val="50000"/>
                            </a:schemeClr>
                          </a:solidFill>
                          <a:hlinkClick r:id="rId11" action="ppaction://hlinksldjump"/>
                        </a:rPr>
                        <a:t>בפייסבוק</a:t>
                      </a:r>
                      <a:endParaRPr lang="he-IL" b="0" dirty="0">
                        <a:solidFill>
                          <a:schemeClr val="tx1">
                            <a:lumMod val="50000"/>
                            <a:lumOff val="50000"/>
                          </a:schemeClr>
                        </a:solidFill>
                      </a:endParaRPr>
                    </a:p>
                  </a:txBody>
                  <a:tcPr anchor="ctr" anchorCtr="1"/>
                </a:tc>
              </a:tr>
              <a:tr h="512056">
                <a:tc>
                  <a:txBody>
                    <a:bodyPr/>
                    <a:lstStyle/>
                    <a:p>
                      <a:pPr algn="r" rtl="1"/>
                      <a:r>
                        <a:rPr lang="he-IL" b="0" dirty="0" smtClean="0">
                          <a:solidFill>
                            <a:schemeClr val="tx1">
                              <a:lumMod val="50000"/>
                              <a:lumOff val="50000"/>
                            </a:schemeClr>
                          </a:solidFill>
                          <a:hlinkClick r:id="rId12" action="ppaction://hlinksldjump"/>
                        </a:rPr>
                        <a:t>הגדרות פרטיות</a:t>
                      </a:r>
                      <a:endParaRPr lang="he-IL" b="0" dirty="0">
                        <a:solidFill>
                          <a:schemeClr val="tx1">
                            <a:lumMod val="50000"/>
                            <a:lumOff val="50000"/>
                          </a:schemeClr>
                        </a:solidFill>
                      </a:endParaRPr>
                    </a:p>
                  </a:txBody>
                  <a:tcPr anchor="ctr" anchorCtr="1"/>
                </a:tc>
                <a:tc>
                  <a:txBody>
                    <a:bodyPr/>
                    <a:lstStyle/>
                    <a:p>
                      <a:pPr algn="ctr" rtl="1"/>
                      <a:r>
                        <a:rPr lang="he-IL" b="0" dirty="0" smtClean="0">
                          <a:solidFill>
                            <a:schemeClr val="tx1">
                              <a:lumMod val="50000"/>
                              <a:lumOff val="50000"/>
                            </a:schemeClr>
                          </a:solidFill>
                          <a:hlinkClick r:id="rId13" action="ppaction://hlinksldjump"/>
                        </a:rPr>
                        <a:t>הסרת חבר, חסימה, </a:t>
                      </a:r>
                      <a:r>
                        <a:rPr lang="en-US" b="0" dirty="0" smtClean="0">
                          <a:solidFill>
                            <a:schemeClr val="tx1">
                              <a:lumMod val="50000"/>
                              <a:lumOff val="50000"/>
                            </a:schemeClr>
                          </a:solidFill>
                          <a:hlinkClick r:id="rId13" action="ppaction://hlinksldjump"/>
                        </a:rPr>
                        <a:t/>
                      </a:r>
                      <a:br>
                        <a:rPr lang="en-US" b="0" dirty="0" smtClean="0">
                          <a:solidFill>
                            <a:schemeClr val="tx1">
                              <a:lumMod val="50000"/>
                              <a:lumOff val="50000"/>
                            </a:schemeClr>
                          </a:solidFill>
                          <a:hlinkClick r:id="rId13" action="ppaction://hlinksldjump"/>
                        </a:rPr>
                      </a:br>
                      <a:r>
                        <a:rPr lang="he-IL" b="0" dirty="0" smtClean="0">
                          <a:solidFill>
                            <a:schemeClr val="tx1">
                              <a:lumMod val="50000"/>
                              <a:lumOff val="50000"/>
                            </a:schemeClr>
                          </a:solidFill>
                          <a:hlinkClick r:id="rId13" action="ppaction://hlinksldjump"/>
                        </a:rPr>
                        <a:t>דיווח על פרופיל בעייתי</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14" action="ppaction://hlinksldjump"/>
                        </a:rPr>
                        <a:t>מתחמים </a:t>
                      </a:r>
                      <a:r>
                        <a:rPr lang="he-IL" b="0" dirty="0" err="1" smtClean="0">
                          <a:solidFill>
                            <a:schemeClr val="tx1">
                              <a:lumMod val="50000"/>
                              <a:lumOff val="50000"/>
                            </a:schemeClr>
                          </a:solidFill>
                          <a:hlinkClick r:id="rId14" action="ppaction://hlinksldjump"/>
                        </a:rPr>
                        <a:t>בפייסבוק</a:t>
                      </a:r>
                      <a:endParaRPr lang="he-IL" b="0" dirty="0">
                        <a:solidFill>
                          <a:schemeClr val="tx1">
                            <a:lumMod val="50000"/>
                            <a:lumOff val="50000"/>
                          </a:schemeClr>
                        </a:solidFill>
                      </a:endParaRPr>
                    </a:p>
                  </a:txBody>
                  <a:tcPr anchor="ctr" anchorCtr="1"/>
                </a:tc>
              </a:tr>
              <a:tr h="512056">
                <a:tc>
                  <a:txBody>
                    <a:bodyPr/>
                    <a:lstStyle/>
                    <a:p>
                      <a:pPr algn="r" rtl="1"/>
                      <a:r>
                        <a:rPr lang="he-IL" b="0" dirty="0" smtClean="0">
                          <a:solidFill>
                            <a:schemeClr val="tx1">
                              <a:lumMod val="50000"/>
                              <a:lumOff val="50000"/>
                            </a:schemeClr>
                          </a:solidFill>
                          <a:hlinkClick r:id="rId15" action="ppaction://hlinksldjump"/>
                        </a:rPr>
                        <a:t>הכרת הממשק (דף הבית)</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16" action="ppaction://hlinksldjump"/>
                        </a:rPr>
                        <a:t>תמונות </a:t>
                      </a:r>
                      <a:r>
                        <a:rPr lang="he-IL" b="0" dirty="0" err="1" smtClean="0">
                          <a:solidFill>
                            <a:schemeClr val="tx1">
                              <a:lumMod val="50000"/>
                              <a:lumOff val="50000"/>
                            </a:schemeClr>
                          </a:solidFill>
                          <a:hlinkClick r:id="rId16" action="ppaction://hlinksldjump"/>
                        </a:rPr>
                        <a:t>בפייסבוק</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17" action="ppaction://hlinksldjump"/>
                        </a:rPr>
                        <a:t>דפי פייסבוק</a:t>
                      </a:r>
                      <a:endParaRPr lang="he-IL" b="0" dirty="0">
                        <a:solidFill>
                          <a:schemeClr val="tx1">
                            <a:lumMod val="50000"/>
                            <a:lumOff val="50000"/>
                          </a:schemeClr>
                        </a:solidFill>
                      </a:endParaRPr>
                    </a:p>
                  </a:txBody>
                  <a:tcPr anchor="ctr" anchorCtr="1"/>
                </a:tc>
              </a:tr>
              <a:tr h="512056">
                <a:tc>
                  <a:txBody>
                    <a:bodyPr/>
                    <a:lstStyle/>
                    <a:p>
                      <a:pPr algn="r" rtl="1"/>
                      <a:r>
                        <a:rPr lang="he-IL" b="0" dirty="0" smtClean="0">
                          <a:solidFill>
                            <a:schemeClr val="tx1">
                              <a:lumMod val="50000"/>
                              <a:lumOff val="50000"/>
                            </a:schemeClr>
                          </a:solidFill>
                          <a:hlinkClick r:id="rId18" action="ppaction://hlinksldjump"/>
                        </a:rPr>
                        <a:t>הכרת הממשק (פרופיל)</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19" action="ppaction://hlinksldjump"/>
                        </a:rPr>
                        <a:t>פתקים </a:t>
                      </a:r>
                      <a:r>
                        <a:rPr lang="he-IL" b="0" dirty="0" err="1" smtClean="0">
                          <a:solidFill>
                            <a:schemeClr val="tx1">
                              <a:lumMod val="50000"/>
                              <a:lumOff val="50000"/>
                            </a:schemeClr>
                          </a:solidFill>
                          <a:hlinkClick r:id="rId19" action="ppaction://hlinksldjump"/>
                        </a:rPr>
                        <a:t>בפייסבוק</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20" action="ppaction://hlinksldjump"/>
                        </a:rPr>
                        <a:t>קבוצות </a:t>
                      </a:r>
                      <a:r>
                        <a:rPr lang="he-IL" b="0" dirty="0" err="1" smtClean="0">
                          <a:solidFill>
                            <a:schemeClr val="tx1">
                              <a:lumMod val="50000"/>
                              <a:lumOff val="50000"/>
                            </a:schemeClr>
                          </a:solidFill>
                          <a:hlinkClick r:id="rId20" action="ppaction://hlinksldjump"/>
                        </a:rPr>
                        <a:t>בפייסבוק</a:t>
                      </a:r>
                      <a:endParaRPr lang="he-IL" b="0" dirty="0">
                        <a:solidFill>
                          <a:schemeClr val="tx1">
                            <a:lumMod val="50000"/>
                            <a:lumOff val="50000"/>
                          </a:schemeClr>
                        </a:solidFill>
                      </a:endParaRPr>
                    </a:p>
                  </a:txBody>
                  <a:tcPr anchor="ctr" anchorCtr="1"/>
                </a:tc>
              </a:tr>
              <a:tr h="512056">
                <a:tc>
                  <a:txBody>
                    <a:bodyPr/>
                    <a:lstStyle/>
                    <a:p>
                      <a:pPr algn="r" rtl="1"/>
                      <a:r>
                        <a:rPr lang="he-IL" b="0" dirty="0" smtClean="0">
                          <a:solidFill>
                            <a:schemeClr val="tx1">
                              <a:lumMod val="50000"/>
                              <a:lumOff val="50000"/>
                            </a:schemeClr>
                          </a:solidFill>
                          <a:hlinkClick r:id="rId21" action="ppaction://hlinksldjump"/>
                        </a:rPr>
                        <a:t>ממשק השיתוף</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22" action="ppaction://hlinksldjump"/>
                        </a:rPr>
                        <a:t>הכרת דף הבית</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23" action="ppaction://hlinksldjump"/>
                        </a:rPr>
                        <a:t>אפליקציות </a:t>
                      </a:r>
                      <a:r>
                        <a:rPr lang="he-IL" b="0" dirty="0" err="1" smtClean="0">
                          <a:solidFill>
                            <a:schemeClr val="tx1">
                              <a:lumMod val="50000"/>
                              <a:lumOff val="50000"/>
                            </a:schemeClr>
                          </a:solidFill>
                          <a:hlinkClick r:id="rId23" action="ppaction://hlinksldjump"/>
                        </a:rPr>
                        <a:t>בפייסבוק</a:t>
                      </a:r>
                      <a:endParaRPr lang="he-IL" b="0" dirty="0">
                        <a:solidFill>
                          <a:schemeClr val="tx1">
                            <a:lumMod val="50000"/>
                            <a:lumOff val="50000"/>
                          </a:schemeClr>
                        </a:solidFill>
                      </a:endParaRPr>
                    </a:p>
                  </a:txBody>
                  <a:tcPr anchor="ctr" anchorCtr="1"/>
                </a:tc>
              </a:tr>
              <a:tr h="512056">
                <a:tc>
                  <a:txBody>
                    <a:bodyPr/>
                    <a:lstStyle/>
                    <a:p>
                      <a:pPr algn="r" rtl="1"/>
                      <a:r>
                        <a:rPr lang="he-IL" b="0" dirty="0" smtClean="0">
                          <a:solidFill>
                            <a:schemeClr val="tx1">
                              <a:lumMod val="50000"/>
                              <a:lumOff val="50000"/>
                            </a:schemeClr>
                          </a:solidFill>
                          <a:hlinkClick r:id="rId24" action="ppaction://hlinksldjump"/>
                        </a:rPr>
                        <a:t>הגדרת התראות בדוא"ל</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25" action="ppaction://hlinksldjump"/>
                        </a:rPr>
                        <a:t>ממשק ההודעות</a:t>
                      </a:r>
                      <a:endParaRPr lang="he-IL" b="0" dirty="0">
                        <a:solidFill>
                          <a:schemeClr val="tx1">
                            <a:lumMod val="50000"/>
                            <a:lumOff val="50000"/>
                          </a:schemeClr>
                        </a:solidFill>
                      </a:endParaRPr>
                    </a:p>
                  </a:txBody>
                  <a:tcPr anchor="ctr" anchorCtr="1"/>
                </a:tc>
                <a:tc>
                  <a:txBody>
                    <a:bodyPr/>
                    <a:lstStyle/>
                    <a:p>
                      <a:pPr algn="l" rtl="1"/>
                      <a:r>
                        <a:rPr lang="he-IL" b="0" dirty="0" smtClean="0">
                          <a:solidFill>
                            <a:schemeClr val="tx1">
                              <a:lumMod val="50000"/>
                              <a:lumOff val="50000"/>
                            </a:schemeClr>
                          </a:solidFill>
                          <a:hlinkClick r:id="rId26" action="ppaction://hlinksldjump"/>
                        </a:rPr>
                        <a:t>פייסבוק מחוץ </a:t>
                      </a:r>
                      <a:r>
                        <a:rPr lang="he-IL" b="0" dirty="0" err="1" smtClean="0">
                          <a:solidFill>
                            <a:schemeClr val="tx1">
                              <a:lumMod val="50000"/>
                              <a:lumOff val="50000"/>
                            </a:schemeClr>
                          </a:solidFill>
                          <a:hlinkClick r:id="rId26" action="ppaction://hlinksldjump"/>
                        </a:rPr>
                        <a:t>לפייסבוק</a:t>
                      </a:r>
                      <a:endParaRPr lang="he-IL" b="0" dirty="0">
                        <a:solidFill>
                          <a:schemeClr val="tx1">
                            <a:lumMod val="50000"/>
                            <a:lumOff val="50000"/>
                          </a:schemeClr>
                        </a:solidFill>
                      </a:endParaRPr>
                    </a:p>
                  </a:txBody>
                  <a:tcPr anchor="ctr" anchorCtr="1"/>
                </a:tc>
              </a:tr>
              <a:tr h="512056">
                <a:tc gridSpan="3">
                  <a:txBody>
                    <a:bodyPr/>
                    <a:lstStyle/>
                    <a:p>
                      <a:pPr algn="l" rtl="1"/>
                      <a:r>
                        <a:rPr lang="he-IL" dirty="0" smtClean="0">
                          <a:solidFill>
                            <a:schemeClr val="tx1">
                              <a:lumMod val="50000"/>
                              <a:lumOff val="50000"/>
                            </a:schemeClr>
                          </a:solidFill>
                          <a:hlinkClick r:id="rId27" action="ppaction://hlinksldjump"/>
                        </a:rPr>
                        <a:t>אודות</a:t>
                      </a:r>
                      <a:endParaRPr lang="he-IL" b="1" dirty="0">
                        <a:solidFill>
                          <a:schemeClr val="tx1">
                            <a:lumMod val="50000"/>
                            <a:lumOff val="50000"/>
                          </a:schemeClr>
                        </a:solidFill>
                      </a:endParaRPr>
                    </a:p>
                  </a:txBody>
                  <a:tcPr anchor="ctr" anchorCtr="1"/>
                </a:tc>
                <a:tc hMerge="1">
                  <a:txBody>
                    <a:bodyPr/>
                    <a:lstStyle/>
                    <a:p>
                      <a:pPr rtl="1"/>
                      <a:endParaRPr lang="he-IL" b="1" dirty="0"/>
                    </a:p>
                  </a:txBody>
                  <a:tcPr anchor="ctr" anchorCtr="1"/>
                </a:tc>
                <a:tc hMerge="1">
                  <a:txBody>
                    <a:bodyPr/>
                    <a:lstStyle/>
                    <a:p>
                      <a:pPr rtl="1"/>
                      <a:endParaRPr lang="he-IL"/>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76" name="Picture 24"/>
          <p:cNvPicPr>
            <a:picLocks noChangeAspect="1" noChangeArrowheads="1"/>
          </p:cNvPicPr>
          <p:nvPr/>
        </p:nvPicPr>
        <p:blipFill>
          <a:blip r:embed="rId2" cstate="print"/>
          <a:srcRect/>
          <a:stretch>
            <a:fillRect/>
          </a:stretch>
        </p:blipFill>
        <p:spPr bwMode="auto">
          <a:xfrm>
            <a:off x="467544" y="1124744"/>
            <a:ext cx="8208912" cy="5132433"/>
          </a:xfrm>
          <a:prstGeom prst="rect">
            <a:avLst/>
          </a:prstGeom>
          <a:noFill/>
          <a:ln w="9525">
            <a:noFill/>
            <a:miter lim="800000"/>
            <a:headEnd/>
            <a:tailEnd/>
          </a:ln>
        </p:spPr>
      </p:pic>
      <p:sp>
        <p:nvSpPr>
          <p:cNvPr id="6" name="Rectangle 5"/>
          <p:cNvSpPr/>
          <p:nvPr/>
        </p:nvSpPr>
        <p:spPr>
          <a:xfrm>
            <a:off x="3059833" y="190381"/>
            <a:ext cx="5669396" cy="923330"/>
          </a:xfrm>
          <a:prstGeom prst="rect">
            <a:avLst/>
          </a:prstGeom>
          <a:noFill/>
        </p:spPr>
        <p:txBody>
          <a:bodyPr>
            <a:spAutoFit/>
          </a:bodyPr>
          <a:lstStyle/>
          <a:p>
            <a:pPr algn="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הכרת הממשק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(דף הבית)</a:t>
            </a:r>
          </a:p>
          <a:p>
            <a:pPr algn="r" rtl="1">
              <a:defRPr/>
            </a:pPr>
            <a:r>
              <a:rPr lang="he-IL" dirty="0">
                <a:solidFill>
                  <a:schemeClr val="bg1"/>
                </a:solidFill>
                <a:latin typeface="Arial" charset="0"/>
                <a:cs typeface="Arial" charset="0"/>
              </a:rPr>
              <a:t>בהמשך המצגת הרחבה בנושא השימוש </a:t>
            </a:r>
            <a:r>
              <a:rPr lang="he-IL" dirty="0">
                <a:solidFill>
                  <a:schemeClr val="bg1"/>
                </a:solidFill>
                <a:latin typeface="Arial" charset="0"/>
                <a:cs typeface="Arial" charset="0"/>
                <a:hlinkClick r:id="rId3" action="ppaction://hlinksldjump"/>
              </a:rPr>
              <a:t>בדף הבית </a:t>
            </a:r>
            <a:endParaRPr lang="en-US"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grpSp>
        <p:nvGrpSpPr>
          <p:cNvPr id="23555" name="קבוצה 18"/>
          <p:cNvGrpSpPr>
            <a:grpSpLocks/>
          </p:cNvGrpSpPr>
          <p:nvPr/>
        </p:nvGrpSpPr>
        <p:grpSpPr bwMode="auto">
          <a:xfrm>
            <a:off x="323528" y="1268128"/>
            <a:ext cx="7344816" cy="4411946"/>
            <a:chOff x="11210" y="1223704"/>
            <a:chExt cx="7974414" cy="4883243"/>
          </a:xfrm>
        </p:grpSpPr>
        <p:sp>
          <p:nvSpPr>
            <p:cNvPr id="7" name="Rounded Rectangle 6"/>
            <p:cNvSpPr/>
            <p:nvPr/>
          </p:nvSpPr>
          <p:spPr>
            <a:xfrm>
              <a:off x="11210" y="1463504"/>
              <a:ext cx="1715824" cy="2789504"/>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מעבר לדף הפרופיל האישי שלנו - פירוט בשקופית הבאה</a:t>
              </a:r>
            </a:p>
          </p:txBody>
        </p:sp>
        <p:cxnSp>
          <p:nvCxnSpPr>
            <p:cNvPr id="9" name="Straight Arrow Connector 8"/>
            <p:cNvCxnSpPr>
              <a:stCxn id="7" idx="0"/>
              <a:endCxn id="26" idx="1"/>
            </p:cNvCxnSpPr>
            <p:nvPr/>
          </p:nvCxnSpPr>
          <p:spPr>
            <a:xfrm flipV="1">
              <a:off x="869122" y="1223704"/>
              <a:ext cx="862060" cy="239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ounded Rectangle 10"/>
            <p:cNvSpPr/>
            <p:nvPr/>
          </p:nvSpPr>
          <p:spPr>
            <a:xfrm>
              <a:off x="4858268" y="4413121"/>
              <a:ext cx="2090704" cy="63606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תפריט משתמש </a:t>
              </a:r>
            </a:p>
          </p:txBody>
        </p:sp>
        <p:cxnSp>
          <p:nvCxnSpPr>
            <p:cNvPr id="13" name="Straight Arrow Connector 12"/>
            <p:cNvCxnSpPr/>
            <p:nvPr/>
          </p:nvCxnSpPr>
          <p:spPr>
            <a:xfrm rot="5400000" flipH="1" flipV="1">
              <a:off x="6324892" y="3066646"/>
              <a:ext cx="1913462" cy="9376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Rounded Rectangle 14"/>
            <p:cNvSpPr/>
            <p:nvPr/>
          </p:nvSpPr>
          <p:spPr>
            <a:xfrm>
              <a:off x="4322235" y="3893025"/>
              <a:ext cx="2088980" cy="36020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הצעות חברות</a:t>
              </a:r>
            </a:p>
          </p:txBody>
        </p:sp>
        <p:sp>
          <p:nvSpPr>
            <p:cNvPr id="16" name="Rounded Rectangle 15"/>
            <p:cNvSpPr/>
            <p:nvPr/>
          </p:nvSpPr>
          <p:spPr>
            <a:xfrm>
              <a:off x="4322235" y="3455513"/>
              <a:ext cx="2088980" cy="360201"/>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הודעות חדשות</a:t>
              </a:r>
            </a:p>
          </p:txBody>
        </p:sp>
        <p:sp>
          <p:nvSpPr>
            <p:cNvPr id="18" name="Rounded Rectangle 17"/>
            <p:cNvSpPr/>
            <p:nvPr/>
          </p:nvSpPr>
          <p:spPr>
            <a:xfrm>
              <a:off x="4311894" y="3016242"/>
              <a:ext cx="2088980" cy="360201"/>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התראות / עדכונים</a:t>
              </a:r>
            </a:p>
          </p:txBody>
        </p:sp>
        <p:cxnSp>
          <p:nvCxnSpPr>
            <p:cNvPr id="20" name="Straight Arrow Connector 19"/>
            <p:cNvCxnSpPr/>
            <p:nvPr/>
          </p:nvCxnSpPr>
          <p:spPr>
            <a:xfrm rot="5400000" flipH="1" flipV="1">
              <a:off x="5973282" y="1832187"/>
              <a:ext cx="1913462" cy="10169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rot="5400000" flipH="1" flipV="1">
              <a:off x="5852402" y="1874000"/>
              <a:ext cx="2389631" cy="12513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rot="5400000" flipH="1" flipV="1">
              <a:off x="5757249" y="1943298"/>
              <a:ext cx="2788488" cy="15115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Rounded Rectangle 27"/>
            <p:cNvSpPr/>
            <p:nvPr/>
          </p:nvSpPr>
          <p:spPr>
            <a:xfrm>
              <a:off x="4311894" y="2446948"/>
              <a:ext cx="2090703" cy="360201"/>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err="1">
                  <a:solidFill>
                    <a:schemeClr val="bg1"/>
                  </a:solidFill>
                </a:rPr>
                <a:t>חלונית</a:t>
              </a:r>
              <a:r>
                <a:rPr lang="he-IL" b="1" dirty="0">
                  <a:solidFill>
                    <a:schemeClr val="bg1"/>
                  </a:solidFill>
                </a:rPr>
                <a:t> חיפוש</a:t>
              </a:r>
            </a:p>
          </p:txBody>
        </p:sp>
        <p:cxnSp>
          <p:nvCxnSpPr>
            <p:cNvPr id="30" name="Straight Arrow Connector 29"/>
            <p:cNvCxnSpPr/>
            <p:nvPr/>
          </p:nvCxnSpPr>
          <p:spPr>
            <a:xfrm rot="5400000" flipH="1" flipV="1">
              <a:off x="6059418" y="1589422"/>
              <a:ext cx="1194815" cy="6256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Rounded Rectangle 30"/>
            <p:cNvSpPr/>
            <p:nvPr/>
          </p:nvSpPr>
          <p:spPr>
            <a:xfrm>
              <a:off x="4859992" y="5172180"/>
              <a:ext cx="2087256" cy="93476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החברים שלנו ב</a:t>
              </a:r>
              <a:r>
                <a:rPr lang="he-IL" b="1" dirty="0">
                  <a:solidFill>
                    <a:schemeClr val="bg1"/>
                  </a:solidFill>
                  <a:hlinkClick r:id="rId4" action="ppaction://hlinksldjump"/>
                </a:rPr>
                <a:t>צ'אט</a:t>
              </a:r>
              <a:endParaRPr lang="he-IL" b="1" dirty="0">
                <a:solidFill>
                  <a:schemeClr val="bg1"/>
                </a:solidFill>
              </a:endParaRPr>
            </a:p>
          </p:txBody>
        </p:sp>
        <p:cxnSp>
          <p:nvCxnSpPr>
            <p:cNvPr id="32" name="Straight Arrow Connector 31"/>
            <p:cNvCxnSpPr/>
            <p:nvPr/>
          </p:nvCxnSpPr>
          <p:spPr>
            <a:xfrm>
              <a:off x="6969655" y="5846900"/>
              <a:ext cx="1015969" cy="2392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42" name="Rounded Rectangle 41"/>
          <p:cNvSpPr/>
          <p:nvPr/>
        </p:nvSpPr>
        <p:spPr bwMode="auto">
          <a:xfrm>
            <a:off x="1979712" y="1484784"/>
            <a:ext cx="2160241" cy="2592189"/>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הסרגל הכחול העליון (כולל </a:t>
            </a:r>
            <a:r>
              <a:rPr lang="he-IL" b="1" dirty="0" smtClean="0">
                <a:solidFill>
                  <a:schemeClr val="bg1"/>
                </a:solidFill>
              </a:rPr>
              <a:t>שורת החיפוש</a:t>
            </a:r>
            <a:r>
              <a:rPr lang="he-IL" b="1" dirty="0">
                <a:solidFill>
                  <a:schemeClr val="bg1"/>
                </a:solidFill>
              </a:rPr>
              <a:t>) מלווה אותנו בכל מסך בפייסבוק ותמיד ניתן להשתמש בקיצורים ובקישורים שבו</a:t>
            </a:r>
          </a:p>
        </p:txBody>
      </p:sp>
      <p:sp>
        <p:nvSpPr>
          <p:cNvPr id="43" name="Rounded Rectangle 42"/>
          <p:cNvSpPr/>
          <p:nvPr/>
        </p:nvSpPr>
        <p:spPr bwMode="auto">
          <a:xfrm>
            <a:off x="971600" y="4293096"/>
            <a:ext cx="3168204" cy="144016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r" rtl="1">
              <a:defRPr/>
            </a:pPr>
            <a:r>
              <a:rPr lang="he-IL" b="1" dirty="0">
                <a:solidFill>
                  <a:schemeClr val="bg1"/>
                </a:solidFill>
              </a:rPr>
              <a:t>כאשר מתקבל עדכון / הצעת חברות / הודעה חדשה - יופיע מספר אדום עם כמות </a:t>
            </a:r>
            <a:r>
              <a:rPr lang="he-IL" b="1" dirty="0" smtClean="0">
                <a:solidFill>
                  <a:schemeClr val="bg1"/>
                </a:solidFill>
              </a:rPr>
              <a:t>הפריטים החדשים</a:t>
            </a:r>
          </a:p>
          <a:p>
            <a:pPr algn="ctr" rtl="1">
              <a:defRPr/>
            </a:pPr>
            <a:endParaRPr lang="he-IL" b="1" dirty="0">
              <a:solidFill>
                <a:schemeClr val="bg1"/>
              </a:solidFill>
            </a:endParaRPr>
          </a:p>
        </p:txBody>
      </p:sp>
      <p:cxnSp>
        <p:nvCxnSpPr>
          <p:cNvPr id="35" name="Straight Arrow Connector 34"/>
          <p:cNvCxnSpPr/>
          <p:nvPr/>
        </p:nvCxnSpPr>
        <p:spPr bwMode="auto">
          <a:xfrm flipV="1">
            <a:off x="3347866" y="1196752"/>
            <a:ext cx="1585"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Rounded Rectangle 25"/>
          <p:cNvSpPr/>
          <p:nvPr/>
        </p:nvSpPr>
        <p:spPr>
          <a:xfrm>
            <a:off x="1907704" y="1124744"/>
            <a:ext cx="1080120" cy="286767"/>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solidFill>
                <a:srgbClr val="0070C0"/>
              </a:solidFill>
            </a:endParaRPr>
          </a:p>
          <a:p>
            <a:pPr algn="ctr" rtl="1">
              <a:defRPr/>
            </a:pPr>
            <a:endParaRPr lang="he-IL" dirty="0">
              <a:solidFill>
                <a:srgbClr val="0070C0"/>
              </a:solidFill>
            </a:endParaRPr>
          </a:p>
        </p:txBody>
      </p:sp>
      <p:pic>
        <p:nvPicPr>
          <p:cNvPr id="23577" name="Picture 25" descr="התראות"/>
          <p:cNvPicPr>
            <a:picLocks noChangeAspect="1" noChangeArrowheads="1"/>
          </p:cNvPicPr>
          <p:nvPr/>
        </p:nvPicPr>
        <p:blipFill>
          <a:blip r:embed="rId5" cstate="print"/>
          <a:srcRect/>
          <a:stretch>
            <a:fillRect/>
          </a:stretch>
        </p:blipFill>
        <p:spPr bwMode="auto">
          <a:xfrm>
            <a:off x="2195736" y="5229200"/>
            <a:ext cx="830263" cy="368300"/>
          </a:xfrm>
          <a:prstGeom prst="rect">
            <a:avLst/>
          </a:prstGeom>
          <a:noFill/>
          <a:ln w="9525">
            <a:noFill/>
            <a:miter lim="800000"/>
            <a:headEnd/>
            <a:tailEnd/>
          </a:ln>
        </p:spPr>
      </p:pic>
      <p:cxnSp>
        <p:nvCxnSpPr>
          <p:cNvPr id="36" name="Straight Arrow Connector 12"/>
          <p:cNvCxnSpPr/>
          <p:nvPr/>
        </p:nvCxnSpPr>
        <p:spPr bwMode="auto">
          <a:xfrm flipV="1">
            <a:off x="4067944" y="4005064"/>
            <a:ext cx="288032" cy="360636"/>
          </a:xfrm>
          <a:prstGeom prst="straightConnector1">
            <a:avLst/>
          </a:prstGeom>
          <a:ln>
            <a:solidFill>
              <a:schemeClr val="accent2"/>
            </a:solidFill>
            <a:headEnd type="oval"/>
            <a:tailEnd type="ova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10"/>
          <p:cNvPicPr>
            <a:picLocks noChangeAspect="1" noChangeArrowheads="1"/>
          </p:cNvPicPr>
          <p:nvPr/>
        </p:nvPicPr>
        <p:blipFill>
          <a:blip r:embed="rId2" cstate="print"/>
          <a:srcRect/>
          <a:stretch>
            <a:fillRect/>
          </a:stretch>
        </p:blipFill>
        <p:spPr bwMode="auto">
          <a:xfrm>
            <a:off x="1187624" y="1628800"/>
            <a:ext cx="6552728" cy="4516483"/>
          </a:xfrm>
          <a:prstGeom prst="rect">
            <a:avLst/>
          </a:prstGeom>
          <a:noFill/>
          <a:ln w="9525">
            <a:noFill/>
            <a:miter lim="800000"/>
            <a:headEnd/>
            <a:tailEnd/>
          </a:ln>
        </p:spPr>
      </p:pic>
      <p:sp>
        <p:nvSpPr>
          <p:cNvPr id="6" name="Rectangle 5"/>
          <p:cNvSpPr/>
          <p:nvPr/>
        </p:nvSpPr>
        <p:spPr>
          <a:xfrm>
            <a:off x="0" y="190381"/>
            <a:ext cx="8655269" cy="1477328"/>
          </a:xfrm>
          <a:prstGeom prst="rect">
            <a:avLst/>
          </a:prstGeom>
          <a:noFill/>
        </p:spPr>
        <p:txBody>
          <a:bodyPr>
            <a:spAutoFit/>
          </a:bodyPr>
          <a:lstStyle/>
          <a:p>
            <a:pPr algn="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הכרת הממשק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(פרופיל)</a:t>
            </a:r>
          </a:p>
          <a:p>
            <a:pPr algn="r" rtl="1">
              <a:defRPr/>
            </a:pPr>
            <a:r>
              <a:rPr lang="he-IL" dirty="0">
                <a:solidFill>
                  <a:schemeClr val="bg1"/>
                </a:solidFill>
                <a:latin typeface="Arial" charset="0"/>
                <a:cs typeface="Arial" charset="0"/>
              </a:rPr>
              <a:t>אפשרויות עריכת הפרופיל מתוארות בחלקים שונים של המצגת.</a:t>
            </a:r>
          </a:p>
          <a:p>
            <a:pPr algn="r" rtl="1">
              <a:defRPr/>
            </a:pPr>
            <a:r>
              <a:rPr lang="he-IL" dirty="0">
                <a:solidFill>
                  <a:schemeClr val="bg1"/>
                </a:solidFill>
                <a:latin typeface="Arial" charset="0"/>
                <a:cs typeface="Arial" charset="0"/>
              </a:rPr>
              <a:t>יש</a:t>
            </a:r>
            <a:r>
              <a:rPr lang="he-IL" cap="all" dirty="0">
                <a:ln w="9000" cmpd="sng">
                  <a:solidFill>
                    <a:schemeClr val="accent1"/>
                  </a:solidFill>
                  <a:prstDash val="solid"/>
                </a:ln>
                <a:solidFill>
                  <a:schemeClr val="bg1"/>
                </a:solidFill>
                <a:latin typeface="Arial" charset="0"/>
                <a:cs typeface="Arial" charset="0"/>
              </a:rPr>
              <a:t> </a:t>
            </a:r>
            <a:r>
              <a:rPr lang="he-IL" dirty="0">
                <a:solidFill>
                  <a:schemeClr val="bg1"/>
                </a:solidFill>
                <a:latin typeface="Arial" charset="0"/>
                <a:cs typeface="Arial" charset="0"/>
              </a:rPr>
              <a:t>הבדל</a:t>
            </a:r>
            <a:r>
              <a:rPr lang="he-IL" cap="all" dirty="0">
                <a:ln w="9000" cmpd="sng">
                  <a:solidFill>
                    <a:schemeClr val="accent1"/>
                  </a:solidFill>
                  <a:prstDash val="solid"/>
                </a:ln>
                <a:solidFill>
                  <a:schemeClr val="bg1"/>
                </a:solidFill>
                <a:latin typeface="Arial" charset="0"/>
                <a:cs typeface="Arial" charset="0"/>
              </a:rPr>
              <a:t> </a:t>
            </a:r>
            <a:r>
              <a:rPr lang="he-IL" dirty="0">
                <a:solidFill>
                  <a:schemeClr val="bg1"/>
                </a:solidFill>
                <a:latin typeface="Arial" charset="0"/>
                <a:cs typeface="Arial" charset="0"/>
              </a:rPr>
              <a:t>בין</a:t>
            </a:r>
            <a:r>
              <a:rPr lang="he-IL" cap="all" dirty="0">
                <a:ln w="9000" cmpd="sng">
                  <a:solidFill>
                    <a:schemeClr val="accent1"/>
                  </a:solidFill>
                  <a:prstDash val="solid"/>
                </a:ln>
                <a:solidFill>
                  <a:schemeClr val="bg1"/>
                </a:solidFill>
                <a:latin typeface="Arial" charset="0"/>
                <a:cs typeface="Arial" charset="0"/>
              </a:rPr>
              <a:t> </a:t>
            </a:r>
            <a:r>
              <a:rPr lang="he-IL" dirty="0">
                <a:solidFill>
                  <a:schemeClr val="bg1"/>
                </a:solidFill>
                <a:latin typeface="Arial" charset="0"/>
                <a:cs typeface="Arial" charset="0"/>
              </a:rPr>
              <a:t>ממשק דף הבית</a:t>
            </a:r>
            <a:r>
              <a:rPr lang="he-IL" cap="all" dirty="0">
                <a:ln w="9000" cmpd="sng">
                  <a:solidFill>
                    <a:schemeClr val="accent1"/>
                  </a:solidFill>
                  <a:prstDash val="solid"/>
                </a:ln>
                <a:solidFill>
                  <a:schemeClr val="bg1"/>
                </a:solidFill>
                <a:latin typeface="Arial" charset="0"/>
                <a:cs typeface="Arial" charset="0"/>
              </a:rPr>
              <a:t> </a:t>
            </a:r>
            <a:r>
              <a:rPr lang="he-IL" dirty="0">
                <a:solidFill>
                  <a:schemeClr val="bg1"/>
                </a:solidFill>
                <a:latin typeface="Arial" charset="0"/>
                <a:cs typeface="Arial" charset="0"/>
              </a:rPr>
              <a:t>לפרופיל, למרות שיש יישומים שפעילים גם מדף הבית וגם מהפרופיל.</a:t>
            </a:r>
          </a:p>
        </p:txBody>
      </p:sp>
      <p:cxnSp>
        <p:nvCxnSpPr>
          <p:cNvPr id="5" name="Straight Arrow Connector 12"/>
          <p:cNvCxnSpPr>
            <a:stCxn id="4" idx="3"/>
          </p:cNvCxnSpPr>
          <p:nvPr/>
        </p:nvCxnSpPr>
        <p:spPr bwMode="auto">
          <a:xfrm flipV="1">
            <a:off x="2679056" y="4149080"/>
            <a:ext cx="668808" cy="10356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Rounded Rectangle 10"/>
          <p:cNvSpPr/>
          <p:nvPr/>
        </p:nvSpPr>
        <p:spPr bwMode="auto">
          <a:xfrm>
            <a:off x="683568" y="4437112"/>
            <a:ext cx="1995488" cy="149522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זה ה</a:t>
            </a:r>
            <a:r>
              <a:rPr lang="he-IL" b="1" dirty="0" smtClean="0">
                <a:solidFill>
                  <a:schemeClr val="accent2">
                    <a:lumMod val="75000"/>
                  </a:schemeClr>
                </a:solidFill>
              </a:rPr>
              <a:t>קיר</a:t>
            </a:r>
            <a:r>
              <a:rPr lang="he-IL" b="1" dirty="0" smtClean="0">
                <a:solidFill>
                  <a:schemeClr val="bg1"/>
                </a:solidFill>
              </a:rPr>
              <a:t> שלכם, האזור האישי שלכם, המכיל בעיקר דברים שאתם פרסמתם. </a:t>
            </a:r>
            <a:endParaRPr lang="he-IL" b="1" dirty="0">
              <a:solidFill>
                <a:schemeClr val="bg1"/>
              </a:solidFill>
            </a:endParaRPr>
          </a:p>
        </p:txBody>
      </p:sp>
      <p:cxnSp>
        <p:nvCxnSpPr>
          <p:cNvPr id="10" name="Straight Arrow Connector 12"/>
          <p:cNvCxnSpPr>
            <a:stCxn id="9" idx="3"/>
          </p:cNvCxnSpPr>
          <p:nvPr/>
        </p:nvCxnSpPr>
        <p:spPr bwMode="auto">
          <a:xfrm flipV="1">
            <a:off x="6207447" y="3717032"/>
            <a:ext cx="740817" cy="190790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le 10"/>
          <p:cNvSpPr/>
          <p:nvPr/>
        </p:nvSpPr>
        <p:spPr bwMode="auto">
          <a:xfrm>
            <a:off x="4211960" y="5085184"/>
            <a:ext cx="1995487" cy="107950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התפריט משתנה. בדוגמא זו רואים את ה</a:t>
            </a:r>
            <a:r>
              <a:rPr lang="he-IL" b="1" dirty="0">
                <a:solidFill>
                  <a:srgbClr val="0070C0"/>
                </a:solidFill>
              </a:rPr>
              <a:t>קיר</a:t>
            </a:r>
            <a:r>
              <a:rPr lang="he-IL" b="1" dirty="0">
                <a:solidFill>
                  <a:schemeClr val="bg1"/>
                </a:solidFill>
              </a:rPr>
              <a:t> (מודגש ברקע תכלת)</a:t>
            </a:r>
          </a:p>
        </p:txBody>
      </p:sp>
      <p:sp>
        <p:nvSpPr>
          <p:cNvPr id="11" name="Rounded Rectangle 10"/>
          <p:cNvSpPr/>
          <p:nvPr/>
        </p:nvSpPr>
        <p:spPr bwMode="auto">
          <a:xfrm>
            <a:off x="179388" y="2366963"/>
            <a:ext cx="1995487" cy="91757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יישומי הסרגל העליון זהים לאלו שבדף הבית</a:t>
            </a:r>
          </a:p>
        </p:txBody>
      </p:sp>
      <p:cxnSp>
        <p:nvCxnSpPr>
          <p:cNvPr id="12" name="Straight Arrow Connector 12"/>
          <p:cNvCxnSpPr/>
          <p:nvPr/>
        </p:nvCxnSpPr>
        <p:spPr bwMode="auto">
          <a:xfrm flipV="1">
            <a:off x="2195513" y="1772816"/>
            <a:ext cx="1296367" cy="79258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9" name="Picture 19"/>
          <p:cNvPicPr>
            <a:picLocks noChangeAspect="1" noChangeArrowheads="1"/>
          </p:cNvPicPr>
          <p:nvPr/>
        </p:nvPicPr>
        <p:blipFill>
          <a:blip r:embed="rId2" cstate="print"/>
          <a:srcRect/>
          <a:stretch>
            <a:fillRect/>
          </a:stretch>
        </p:blipFill>
        <p:spPr bwMode="auto">
          <a:xfrm>
            <a:off x="539551" y="3717032"/>
            <a:ext cx="7643471" cy="1800200"/>
          </a:xfrm>
          <a:prstGeom prst="rect">
            <a:avLst/>
          </a:prstGeom>
          <a:noFill/>
          <a:ln w="9525">
            <a:noFill/>
            <a:miter lim="800000"/>
            <a:headEnd/>
            <a:tailEnd/>
          </a:ln>
        </p:spPr>
      </p:pic>
      <p:pic>
        <p:nvPicPr>
          <p:cNvPr id="25618" name="Picture 18"/>
          <p:cNvPicPr>
            <a:picLocks noChangeAspect="1" noChangeArrowheads="1"/>
          </p:cNvPicPr>
          <p:nvPr/>
        </p:nvPicPr>
        <p:blipFill>
          <a:blip r:embed="rId3" cstate="print"/>
          <a:srcRect/>
          <a:stretch>
            <a:fillRect/>
          </a:stretch>
        </p:blipFill>
        <p:spPr bwMode="auto">
          <a:xfrm>
            <a:off x="1115616" y="1412776"/>
            <a:ext cx="7093326" cy="906972"/>
          </a:xfrm>
          <a:prstGeom prst="rect">
            <a:avLst/>
          </a:prstGeom>
          <a:noFill/>
          <a:ln w="9525">
            <a:noFill/>
            <a:miter lim="800000"/>
            <a:headEnd/>
            <a:tailEnd/>
          </a:ln>
        </p:spPr>
      </p:pic>
      <p:sp>
        <p:nvSpPr>
          <p:cNvPr id="3" name="Rectangle 2"/>
          <p:cNvSpPr/>
          <p:nvPr/>
        </p:nvSpPr>
        <p:spPr>
          <a:xfrm>
            <a:off x="395536" y="140439"/>
            <a:ext cx="8280919" cy="1200329"/>
          </a:xfrm>
          <a:prstGeom prst="rect">
            <a:avLst/>
          </a:prstGeom>
          <a:noFill/>
        </p:spPr>
        <p:txBody>
          <a:bodyPr>
            <a:spAutoFit/>
          </a:bodyPr>
          <a:lstStyle/>
          <a:p>
            <a:pPr algn="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השיתוף</a:t>
            </a:r>
          </a:p>
          <a:p>
            <a:pPr algn="r" rtl="1">
              <a:defRPr/>
            </a:pPr>
            <a:r>
              <a:rPr lang="he-IL" cap="all" dirty="0">
                <a:ln w="9000" cmpd="sng">
                  <a:solidFill>
                    <a:schemeClr val="accent1"/>
                  </a:solidFill>
                  <a:prstDash val="solid"/>
                </a:ln>
                <a:solidFill>
                  <a:schemeClr val="bg1"/>
                </a:solidFill>
              </a:rPr>
              <a:t>מאפשר לכל אחד לשתף אחרים (חברים, חברים של חברים, חלק מהחברים) בטקסט, תמונה, קישור או סרטון. מופיע בכל קיר (בפרופיל שלנו ושל אחרים) ובדף הבית.</a:t>
            </a:r>
            <a:endParaRPr lang="en-US" cap="all" dirty="0">
              <a:ln w="9000" cmpd="sng">
                <a:solidFill>
                  <a:schemeClr val="accent1"/>
                </a:solidFill>
                <a:prstDash val="solid"/>
              </a:ln>
              <a:solidFill>
                <a:schemeClr val="bg1"/>
              </a:solidFill>
            </a:endParaRPr>
          </a:p>
        </p:txBody>
      </p:sp>
      <p:sp>
        <p:nvSpPr>
          <p:cNvPr id="7" name="Rounded Rectangle 6"/>
          <p:cNvSpPr/>
          <p:nvPr/>
        </p:nvSpPr>
        <p:spPr>
          <a:xfrm>
            <a:off x="5292080" y="2348880"/>
            <a:ext cx="3456384" cy="122413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יש לסמן באיזה סוג מידע תרצו </a:t>
            </a:r>
            <a:r>
              <a:rPr lang="he-IL" b="1" dirty="0" smtClean="0">
                <a:solidFill>
                  <a:schemeClr val="bg1"/>
                </a:solidFill>
              </a:rPr>
              <a:t>לשתף. בדוגמא </a:t>
            </a:r>
            <a:r>
              <a:rPr lang="he-IL" b="1" dirty="0">
                <a:solidFill>
                  <a:schemeClr val="bg1"/>
                </a:solidFill>
              </a:rPr>
              <a:t>זו מסומן </a:t>
            </a:r>
            <a:r>
              <a:rPr lang="he-IL" b="1" dirty="0" smtClean="0">
                <a:solidFill>
                  <a:schemeClr val="bg1"/>
                </a:solidFill>
              </a:rPr>
              <a:t>סטטוס, כלומר טקסט או קישור לאתר.</a:t>
            </a:r>
            <a:endParaRPr lang="he-IL" b="1" dirty="0">
              <a:solidFill>
                <a:schemeClr val="bg1"/>
              </a:solidFill>
            </a:endParaRPr>
          </a:p>
        </p:txBody>
      </p:sp>
      <p:sp>
        <p:nvSpPr>
          <p:cNvPr id="12" name="Rounded Rectangle 11"/>
          <p:cNvSpPr/>
          <p:nvPr/>
        </p:nvSpPr>
        <p:spPr bwMode="auto">
          <a:xfrm>
            <a:off x="3167063" y="4581128"/>
            <a:ext cx="5976937" cy="1368425"/>
          </a:xfrm>
          <a:prstGeom prst="roundRect">
            <a:avLst/>
          </a:prstGeom>
          <a:solidFill>
            <a:schemeClr val="accent6"/>
          </a:solidFill>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תפריט מידת החשיפה - מי </a:t>
            </a:r>
            <a:r>
              <a:rPr lang="he-IL" b="1" dirty="0">
                <a:solidFill>
                  <a:schemeClr val="bg1"/>
                </a:solidFill>
              </a:rPr>
              <a:t>יראה את התוכן אשר אנו משתפים</a:t>
            </a:r>
          </a:p>
          <a:p>
            <a:pPr algn="r" rtl="1">
              <a:defRPr/>
            </a:pPr>
            <a:r>
              <a:rPr lang="he-IL" sz="1600" dirty="0" smtClean="0">
                <a:solidFill>
                  <a:srgbClr val="FFFFFF"/>
                </a:solidFill>
              </a:rPr>
              <a:t> למידע נוסף ופירוט האפשרויות השונות, לחצו </a:t>
            </a:r>
            <a:r>
              <a:rPr lang="he-IL" sz="1600" dirty="0" smtClean="0">
                <a:solidFill>
                  <a:srgbClr val="FF0000"/>
                </a:solidFill>
                <a:hlinkClick r:id="rId4" action="ppaction://hlinksldjump"/>
              </a:rPr>
              <a:t>כאן</a:t>
            </a:r>
            <a:r>
              <a:rPr lang="he-IL" sz="1600" dirty="0" smtClean="0">
                <a:solidFill>
                  <a:srgbClr val="FFFFFF"/>
                </a:solidFill>
              </a:rPr>
              <a:t>.</a:t>
            </a:r>
            <a:r>
              <a:rPr lang="en-US" sz="1600" dirty="0" smtClean="0">
                <a:solidFill>
                  <a:srgbClr val="FFFFFF"/>
                </a:solidFill>
              </a:rPr>
              <a:t/>
            </a:r>
            <a:br>
              <a:rPr lang="en-US" sz="1600" dirty="0" smtClean="0">
                <a:solidFill>
                  <a:srgbClr val="FFFFFF"/>
                </a:solidFill>
              </a:rPr>
            </a:br>
            <a:r>
              <a:rPr lang="he-IL" sz="1600" dirty="0" smtClean="0">
                <a:solidFill>
                  <a:srgbClr val="FFFFFF"/>
                </a:solidFill>
              </a:rPr>
              <a:t> </a:t>
            </a:r>
            <a:r>
              <a:rPr lang="he-IL" sz="1600" dirty="0" smtClean="0">
                <a:solidFill>
                  <a:srgbClr val="FFC000"/>
                </a:solidFill>
              </a:rPr>
              <a:t>(</a:t>
            </a:r>
            <a:r>
              <a:rPr lang="he-IL" sz="1600" b="1" dirty="0" smtClean="0">
                <a:solidFill>
                  <a:srgbClr val="FFC000"/>
                </a:solidFill>
              </a:rPr>
              <a:t>חשוב </a:t>
            </a:r>
            <a:r>
              <a:rPr lang="he-IL" sz="1600" b="1" dirty="0">
                <a:solidFill>
                  <a:srgbClr val="FFC000"/>
                </a:solidFill>
              </a:rPr>
              <a:t>שהורים/מבוגרים ידעו שהילדים יכולים להסתיר ממי שהם </a:t>
            </a:r>
            <a:r>
              <a:rPr lang="he-IL" sz="1600" b="1" dirty="0" smtClean="0">
                <a:solidFill>
                  <a:srgbClr val="FFC000"/>
                </a:solidFill>
              </a:rPr>
              <a:t>בוחרים </a:t>
            </a:r>
            <a:r>
              <a:rPr lang="he-IL" sz="1600" b="1" dirty="0">
                <a:solidFill>
                  <a:srgbClr val="FFC000"/>
                </a:solidFill>
              </a:rPr>
              <a:t>חלק מהפרסומים שלהם</a:t>
            </a:r>
            <a:r>
              <a:rPr lang="he-IL" sz="1600" dirty="0">
                <a:solidFill>
                  <a:srgbClr val="FFC000"/>
                </a:solidFill>
              </a:rPr>
              <a:t>... )</a:t>
            </a:r>
            <a:endParaRPr lang="he-IL" sz="1600" b="1" dirty="0">
              <a:solidFill>
                <a:srgbClr val="FFC000"/>
              </a:solidFill>
            </a:endParaRPr>
          </a:p>
        </p:txBody>
      </p:sp>
      <p:sp>
        <p:nvSpPr>
          <p:cNvPr id="15" name="Rounded Rectangle 14"/>
          <p:cNvSpPr/>
          <p:nvPr/>
        </p:nvSpPr>
        <p:spPr>
          <a:xfrm>
            <a:off x="1403648" y="2708920"/>
            <a:ext cx="3313113" cy="7207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הזנת המידע בשורה</a:t>
            </a:r>
          </a:p>
        </p:txBody>
      </p:sp>
      <p:sp>
        <p:nvSpPr>
          <p:cNvPr id="16" name="Rounded Rectangle 15"/>
          <p:cNvSpPr/>
          <p:nvPr/>
        </p:nvSpPr>
        <p:spPr>
          <a:xfrm>
            <a:off x="0" y="3573016"/>
            <a:ext cx="2952750" cy="100806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sz="1600" b="1" dirty="0">
                <a:solidFill>
                  <a:schemeClr val="bg1"/>
                </a:solidFill>
              </a:rPr>
              <a:t>אחרי שבדקתם שוב את התוכן וההגדרות שבחרתם לפילטר התצוגה </a:t>
            </a:r>
            <a:r>
              <a:rPr lang="he-IL" sz="1600" b="1" dirty="0" smtClean="0">
                <a:solidFill>
                  <a:schemeClr val="bg1"/>
                </a:solidFill>
              </a:rPr>
              <a:t>לחצו 'פרסום'.</a:t>
            </a:r>
            <a:endParaRPr lang="he-IL" sz="1600" b="1" dirty="0">
              <a:solidFill>
                <a:schemeClr val="bg1"/>
              </a:solidFill>
            </a:endParaRPr>
          </a:p>
        </p:txBody>
      </p:sp>
      <p:sp>
        <p:nvSpPr>
          <p:cNvPr id="27" name="Rounded Rectangle 26"/>
          <p:cNvSpPr/>
          <p:nvPr/>
        </p:nvSpPr>
        <p:spPr>
          <a:xfrm>
            <a:off x="1763688" y="5013177"/>
            <a:ext cx="1080120" cy="504056"/>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solidFill>
                <a:srgbClr val="0070C0"/>
              </a:solidFill>
            </a:endParaRPr>
          </a:p>
          <a:p>
            <a:pPr algn="ctr" rtl="1">
              <a:defRPr/>
            </a:pPr>
            <a:r>
              <a:rPr lang="he-IL" dirty="0">
                <a:solidFill>
                  <a:srgbClr val="0070C0"/>
                </a:solidFill>
              </a:rPr>
              <a:t>3</a:t>
            </a:r>
          </a:p>
        </p:txBody>
      </p:sp>
      <p:sp>
        <p:nvSpPr>
          <p:cNvPr id="35" name="Rounded Rectangle 34"/>
          <p:cNvSpPr/>
          <p:nvPr/>
        </p:nvSpPr>
        <p:spPr>
          <a:xfrm>
            <a:off x="6732240" y="1484784"/>
            <a:ext cx="1008062" cy="287784"/>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solidFill>
                <a:srgbClr val="0070C0"/>
              </a:solidFill>
            </a:endParaRPr>
          </a:p>
          <a:p>
            <a:pPr algn="ctr" rtl="1">
              <a:defRPr/>
            </a:pPr>
            <a:r>
              <a:rPr lang="he-IL" dirty="0">
                <a:solidFill>
                  <a:srgbClr val="0070C0"/>
                </a:solidFill>
              </a:rPr>
              <a:t>1</a:t>
            </a:r>
          </a:p>
        </p:txBody>
      </p:sp>
      <p:sp>
        <p:nvSpPr>
          <p:cNvPr id="21" name="Rounded Rectangle 20"/>
          <p:cNvSpPr/>
          <p:nvPr/>
        </p:nvSpPr>
        <p:spPr>
          <a:xfrm>
            <a:off x="1115616" y="1845643"/>
            <a:ext cx="7056784" cy="431229"/>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8" algn="ctr">
              <a:defRPr/>
            </a:pPr>
            <a:endParaRPr lang="he-IL" dirty="0">
              <a:solidFill>
                <a:srgbClr val="0070C0"/>
              </a:solidFill>
            </a:endParaRPr>
          </a:p>
          <a:p>
            <a:pPr algn="ctr" rtl="1">
              <a:defRPr/>
            </a:pPr>
            <a:r>
              <a:rPr lang="he-IL" dirty="0">
                <a:solidFill>
                  <a:srgbClr val="0070C0"/>
                </a:solidFill>
              </a:rPr>
              <a:t>2</a:t>
            </a:r>
          </a:p>
        </p:txBody>
      </p:sp>
      <p:cxnSp>
        <p:nvCxnSpPr>
          <p:cNvPr id="17" name="Straight Arrow Connector 12"/>
          <p:cNvCxnSpPr>
            <a:stCxn id="7" idx="0"/>
            <a:endCxn id="35" idx="1"/>
          </p:cNvCxnSpPr>
          <p:nvPr/>
        </p:nvCxnSpPr>
        <p:spPr bwMode="auto">
          <a:xfrm flipH="1" flipV="1">
            <a:off x="6732240" y="1628676"/>
            <a:ext cx="288032" cy="7202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2"/>
          <p:cNvCxnSpPr/>
          <p:nvPr/>
        </p:nvCxnSpPr>
        <p:spPr bwMode="auto">
          <a:xfrm flipV="1">
            <a:off x="3923930" y="2276475"/>
            <a:ext cx="360733" cy="4324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7" name="Rounded Rectangle 36"/>
          <p:cNvSpPr/>
          <p:nvPr/>
        </p:nvSpPr>
        <p:spPr>
          <a:xfrm>
            <a:off x="611560" y="5013176"/>
            <a:ext cx="1080120" cy="504056"/>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solidFill>
                <a:srgbClr val="0070C0"/>
              </a:solidFill>
            </a:endParaRPr>
          </a:p>
          <a:p>
            <a:pPr algn="ctr" rtl="1">
              <a:defRPr/>
            </a:pPr>
            <a:r>
              <a:rPr lang="he-IL" dirty="0">
                <a:solidFill>
                  <a:srgbClr val="0070C0"/>
                </a:solidFill>
              </a:rPr>
              <a:t>4</a:t>
            </a:r>
          </a:p>
        </p:txBody>
      </p:sp>
      <p:cxnSp>
        <p:nvCxnSpPr>
          <p:cNvPr id="38" name="Straight Arrow Connector 12"/>
          <p:cNvCxnSpPr>
            <a:stCxn id="16" idx="2"/>
            <a:endCxn id="37" idx="0"/>
          </p:cNvCxnSpPr>
          <p:nvPr/>
        </p:nvCxnSpPr>
        <p:spPr bwMode="auto">
          <a:xfrm flipH="1">
            <a:off x="1151620" y="4581079"/>
            <a:ext cx="324755" cy="4320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12"/>
          <p:cNvCxnSpPr>
            <a:stCxn id="12" idx="1"/>
            <a:endCxn id="27" idx="3"/>
          </p:cNvCxnSpPr>
          <p:nvPr/>
        </p:nvCxnSpPr>
        <p:spPr bwMode="auto">
          <a:xfrm flipH="1" flipV="1">
            <a:off x="2843808" y="5265205"/>
            <a:ext cx="323255" cy="1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80" name="Picture 32"/>
          <p:cNvPicPr>
            <a:picLocks noChangeAspect="1" noChangeArrowheads="1"/>
          </p:cNvPicPr>
          <p:nvPr/>
        </p:nvPicPr>
        <p:blipFill>
          <a:blip r:embed="rId3" cstate="print"/>
          <a:srcRect/>
          <a:stretch>
            <a:fillRect/>
          </a:stretch>
        </p:blipFill>
        <p:spPr bwMode="auto">
          <a:xfrm>
            <a:off x="3131839" y="4077072"/>
            <a:ext cx="5469177" cy="2088232"/>
          </a:xfrm>
          <a:prstGeom prst="rect">
            <a:avLst/>
          </a:prstGeom>
          <a:noFill/>
          <a:ln w="9525">
            <a:noFill/>
            <a:miter lim="800000"/>
            <a:headEnd/>
            <a:tailEnd/>
          </a:ln>
        </p:spPr>
      </p:pic>
      <p:pic>
        <p:nvPicPr>
          <p:cNvPr id="27675" name="Picture 27"/>
          <p:cNvPicPr>
            <a:picLocks noChangeAspect="1" noChangeArrowheads="1"/>
          </p:cNvPicPr>
          <p:nvPr/>
        </p:nvPicPr>
        <p:blipFill>
          <a:blip r:embed="rId4" cstate="print"/>
          <a:srcRect/>
          <a:stretch>
            <a:fillRect/>
          </a:stretch>
        </p:blipFill>
        <p:spPr bwMode="auto">
          <a:xfrm>
            <a:off x="1187624" y="980728"/>
            <a:ext cx="7056784" cy="1671344"/>
          </a:xfrm>
          <a:prstGeom prst="rect">
            <a:avLst/>
          </a:prstGeom>
          <a:noFill/>
          <a:ln w="9525">
            <a:noFill/>
            <a:miter lim="800000"/>
            <a:headEnd/>
            <a:tailEnd/>
          </a:ln>
        </p:spPr>
      </p:pic>
      <p:sp>
        <p:nvSpPr>
          <p:cNvPr id="3" name="Rectangle 2"/>
          <p:cNvSpPr/>
          <p:nvPr/>
        </p:nvSpPr>
        <p:spPr>
          <a:xfrm>
            <a:off x="5793937" y="190381"/>
            <a:ext cx="2940228"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השיתוף</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5" name="Rectangle 4"/>
          <p:cNvSpPr/>
          <p:nvPr/>
        </p:nvSpPr>
        <p:spPr>
          <a:xfrm>
            <a:off x="2264510" y="283295"/>
            <a:ext cx="4434227" cy="523220"/>
          </a:xfrm>
          <a:prstGeom prst="rect">
            <a:avLst/>
          </a:prstGeom>
          <a:noFill/>
        </p:spPr>
        <p:txBody>
          <a:bodyPr wrap="none">
            <a:spAutoFit/>
          </a:bodyPr>
          <a:lstStyle/>
          <a:p>
            <a:pPr algn="ctr" rtl="1">
              <a:defRPr/>
            </a:pPr>
            <a:r>
              <a:rPr lang="he-IL"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he-IL"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שיתוף </a:t>
            </a:r>
            <a:r>
              <a:rPr lang="he-IL"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תמונה או וידאו</a:t>
            </a:r>
            <a:endParaRPr lang="he-IL"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ounded Rectangle 5"/>
          <p:cNvSpPr/>
          <p:nvPr/>
        </p:nvSpPr>
        <p:spPr>
          <a:xfrm>
            <a:off x="6228184" y="2780928"/>
            <a:ext cx="2592387" cy="57524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 העלאת תצלום/סרטון בודד מהמחשב</a:t>
            </a:r>
            <a:endParaRPr lang="he-IL" b="1" dirty="0">
              <a:solidFill>
                <a:schemeClr val="bg1"/>
              </a:solidFill>
            </a:endParaRPr>
          </a:p>
        </p:txBody>
      </p:sp>
      <p:cxnSp>
        <p:nvCxnSpPr>
          <p:cNvPr id="8" name="Straight Arrow Connector 7"/>
          <p:cNvCxnSpPr>
            <a:stCxn id="6" idx="0"/>
          </p:cNvCxnSpPr>
          <p:nvPr/>
        </p:nvCxnSpPr>
        <p:spPr>
          <a:xfrm flipH="1" flipV="1">
            <a:off x="7164390" y="2348360"/>
            <a:ext cx="359988" cy="4325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3203848" y="2780928"/>
            <a:ext cx="2880172" cy="57683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צילום תמונה במצלמת אינטרנט ושיתופה</a:t>
            </a:r>
          </a:p>
        </p:txBody>
      </p:sp>
      <p:sp>
        <p:nvSpPr>
          <p:cNvPr id="12" name="Rounded Rectangle 11"/>
          <p:cNvSpPr/>
          <p:nvPr/>
        </p:nvSpPr>
        <p:spPr>
          <a:xfrm>
            <a:off x="323528" y="2780928"/>
            <a:ext cx="2671762" cy="50323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יצירת אלבום הכולל מספר תמונות</a:t>
            </a:r>
          </a:p>
        </p:txBody>
      </p:sp>
      <p:cxnSp>
        <p:nvCxnSpPr>
          <p:cNvPr id="14" name="Straight Arrow Connector 13"/>
          <p:cNvCxnSpPr>
            <a:stCxn id="12" idx="0"/>
          </p:cNvCxnSpPr>
          <p:nvPr/>
        </p:nvCxnSpPr>
        <p:spPr>
          <a:xfrm flipV="1">
            <a:off x="1659409" y="2132856"/>
            <a:ext cx="824359"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ounded Rectangle 16"/>
          <p:cNvSpPr/>
          <p:nvPr/>
        </p:nvSpPr>
        <p:spPr>
          <a:xfrm>
            <a:off x="6156325" y="3500438"/>
            <a:ext cx="2592388"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בחירת </a:t>
            </a:r>
            <a:r>
              <a:rPr lang="he-IL" b="1" dirty="0" smtClean="0">
                <a:solidFill>
                  <a:schemeClr val="bg1"/>
                </a:solidFill>
              </a:rPr>
              <a:t>תמונה/סרטון</a:t>
            </a:r>
            <a:endParaRPr lang="he-IL" b="1" dirty="0">
              <a:solidFill>
                <a:schemeClr val="bg1"/>
              </a:solidFill>
            </a:endParaRPr>
          </a:p>
        </p:txBody>
      </p:sp>
      <p:cxnSp>
        <p:nvCxnSpPr>
          <p:cNvPr id="19" name="Straight Arrow Connector 18"/>
          <p:cNvCxnSpPr>
            <a:endCxn id="29" idx="3"/>
          </p:cNvCxnSpPr>
          <p:nvPr/>
        </p:nvCxnSpPr>
        <p:spPr>
          <a:xfrm flipH="1">
            <a:off x="8532440" y="4005064"/>
            <a:ext cx="216024" cy="15481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Rounded Rectangle 19"/>
          <p:cNvSpPr/>
          <p:nvPr/>
        </p:nvSpPr>
        <p:spPr>
          <a:xfrm>
            <a:off x="250825" y="3429000"/>
            <a:ext cx="2593975"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ניתן לכתוב"משהו" על </a:t>
            </a:r>
            <a:r>
              <a:rPr lang="he-IL" b="1" dirty="0" smtClean="0">
                <a:solidFill>
                  <a:schemeClr val="bg1"/>
                </a:solidFill>
              </a:rPr>
              <a:t>התמונה/הסרטון...</a:t>
            </a:r>
            <a:endParaRPr lang="he-IL" b="1" dirty="0">
              <a:solidFill>
                <a:schemeClr val="bg1"/>
              </a:solidFill>
            </a:endParaRPr>
          </a:p>
        </p:txBody>
      </p:sp>
      <p:cxnSp>
        <p:nvCxnSpPr>
          <p:cNvPr id="22" name="Straight Arrow Connector 21"/>
          <p:cNvCxnSpPr>
            <a:stCxn id="20" idx="3"/>
          </p:cNvCxnSpPr>
          <p:nvPr/>
        </p:nvCxnSpPr>
        <p:spPr>
          <a:xfrm>
            <a:off x="2844800" y="3681413"/>
            <a:ext cx="1151136" cy="89971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Rounded Rectangle 17"/>
          <p:cNvSpPr/>
          <p:nvPr/>
        </p:nvSpPr>
        <p:spPr>
          <a:xfrm>
            <a:off x="4860032" y="980728"/>
            <a:ext cx="1872208" cy="360040"/>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p>
          <a:p>
            <a:pPr algn="ctr" rtl="1">
              <a:defRPr/>
            </a:pPr>
            <a:r>
              <a:rPr lang="he-IL" b="1" dirty="0">
                <a:solidFill>
                  <a:srgbClr val="0070C0"/>
                </a:solidFill>
              </a:rPr>
              <a:t>1</a:t>
            </a:r>
          </a:p>
        </p:txBody>
      </p:sp>
      <p:sp>
        <p:nvSpPr>
          <p:cNvPr id="27" name="Rounded Rectangle 26"/>
          <p:cNvSpPr/>
          <p:nvPr/>
        </p:nvSpPr>
        <p:spPr>
          <a:xfrm>
            <a:off x="5868144" y="1556792"/>
            <a:ext cx="2088232" cy="792162"/>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endParaRPr lang="he-IL" b="1" dirty="0">
              <a:solidFill>
                <a:srgbClr val="0070C0"/>
              </a:solidFill>
            </a:endParaRPr>
          </a:p>
          <a:p>
            <a:pPr algn="ctr" rtl="1">
              <a:defRPr/>
            </a:pPr>
            <a:r>
              <a:rPr lang="he-IL" b="1" dirty="0">
                <a:solidFill>
                  <a:srgbClr val="0070C0"/>
                </a:solidFill>
              </a:rPr>
              <a:t>2</a:t>
            </a:r>
          </a:p>
        </p:txBody>
      </p:sp>
      <p:sp>
        <p:nvSpPr>
          <p:cNvPr id="29" name="Rounded Rectangle 28"/>
          <p:cNvSpPr/>
          <p:nvPr/>
        </p:nvSpPr>
        <p:spPr>
          <a:xfrm>
            <a:off x="7740352" y="5373216"/>
            <a:ext cx="792088" cy="360040"/>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p>
          <a:p>
            <a:pPr algn="ctr" rtl="1">
              <a:defRPr/>
            </a:pPr>
            <a:r>
              <a:rPr lang="he-IL" b="1" dirty="0">
                <a:solidFill>
                  <a:srgbClr val="0070C0"/>
                </a:solidFill>
              </a:rPr>
              <a:t>3</a:t>
            </a:r>
          </a:p>
        </p:txBody>
      </p:sp>
      <p:sp>
        <p:nvSpPr>
          <p:cNvPr id="30" name="Rounded Rectangle 29"/>
          <p:cNvSpPr/>
          <p:nvPr/>
        </p:nvSpPr>
        <p:spPr>
          <a:xfrm>
            <a:off x="3995936" y="4437112"/>
            <a:ext cx="4536629" cy="504056"/>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p>
          <a:p>
            <a:pPr algn="ctr" rtl="1">
              <a:defRPr/>
            </a:pPr>
            <a:r>
              <a:rPr lang="he-IL" b="1" dirty="0">
                <a:solidFill>
                  <a:srgbClr val="0070C0"/>
                </a:solidFill>
              </a:rPr>
              <a:t>4</a:t>
            </a:r>
          </a:p>
        </p:txBody>
      </p:sp>
      <p:sp>
        <p:nvSpPr>
          <p:cNvPr id="34" name="Rounded Rectangle 33"/>
          <p:cNvSpPr/>
          <p:nvPr/>
        </p:nvSpPr>
        <p:spPr>
          <a:xfrm>
            <a:off x="250825" y="4005263"/>
            <a:ext cx="2592388" cy="158397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גם כאן, יש לוודא שבחרתם את </a:t>
            </a:r>
            <a:r>
              <a:rPr lang="he-IL" b="1" dirty="0" smtClean="0">
                <a:solidFill>
                  <a:schemeClr val="bg1"/>
                </a:solidFill>
              </a:rPr>
              <a:t>האפשרות הרצויה מתפריט </a:t>
            </a:r>
            <a:r>
              <a:rPr lang="en-US" b="1" dirty="0" smtClean="0">
                <a:solidFill>
                  <a:schemeClr val="bg1"/>
                </a:solidFill>
              </a:rPr>
              <a:t/>
            </a:r>
            <a:br>
              <a:rPr lang="en-US" b="1" dirty="0" smtClean="0">
                <a:solidFill>
                  <a:schemeClr val="bg1"/>
                </a:solidFill>
              </a:rPr>
            </a:br>
            <a:r>
              <a:rPr lang="he-IL" b="1" dirty="0" smtClean="0">
                <a:solidFill>
                  <a:schemeClr val="bg1"/>
                </a:solidFill>
              </a:rPr>
              <a:t>מידת החשיפה</a:t>
            </a:r>
            <a:endParaRPr lang="he-IL" sz="1400" b="1" dirty="0">
              <a:solidFill>
                <a:schemeClr val="bg1"/>
              </a:solidFill>
            </a:endParaRPr>
          </a:p>
        </p:txBody>
      </p:sp>
      <p:sp>
        <p:nvSpPr>
          <p:cNvPr id="36" name="Rounded Rectangle 35"/>
          <p:cNvSpPr/>
          <p:nvPr/>
        </p:nvSpPr>
        <p:spPr>
          <a:xfrm>
            <a:off x="251520" y="5733256"/>
            <a:ext cx="2593975"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לסיום </a:t>
            </a:r>
            <a:r>
              <a:rPr lang="he-IL" b="1" dirty="0" smtClean="0">
                <a:solidFill>
                  <a:schemeClr val="bg1"/>
                </a:solidFill>
              </a:rPr>
              <a:t>לחצו 'פרסום'</a:t>
            </a:r>
            <a:endParaRPr lang="he-IL" b="1" dirty="0">
              <a:solidFill>
                <a:schemeClr val="bg1"/>
              </a:solidFill>
            </a:endParaRPr>
          </a:p>
        </p:txBody>
      </p:sp>
      <p:sp>
        <p:nvSpPr>
          <p:cNvPr id="38" name="Rounded Rectangle 37"/>
          <p:cNvSpPr/>
          <p:nvPr/>
        </p:nvSpPr>
        <p:spPr>
          <a:xfrm>
            <a:off x="4067944" y="5733256"/>
            <a:ext cx="792088" cy="360040"/>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p>
          <a:p>
            <a:pPr algn="ctr" rtl="1">
              <a:defRPr/>
            </a:pPr>
            <a:r>
              <a:rPr lang="he-IL" b="1" dirty="0">
                <a:solidFill>
                  <a:srgbClr val="0070C0"/>
                </a:solidFill>
              </a:rPr>
              <a:t>5</a:t>
            </a:r>
          </a:p>
        </p:txBody>
      </p:sp>
      <p:sp>
        <p:nvSpPr>
          <p:cNvPr id="40" name="Rounded Rectangle 39"/>
          <p:cNvSpPr/>
          <p:nvPr/>
        </p:nvSpPr>
        <p:spPr>
          <a:xfrm>
            <a:off x="3203848" y="5733256"/>
            <a:ext cx="792088" cy="359569"/>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p>
          <a:p>
            <a:pPr algn="ctr" rtl="1">
              <a:defRPr/>
            </a:pPr>
            <a:r>
              <a:rPr lang="he-IL" b="1" dirty="0">
                <a:solidFill>
                  <a:srgbClr val="0070C0"/>
                </a:solidFill>
              </a:rPr>
              <a:t>6</a:t>
            </a:r>
          </a:p>
        </p:txBody>
      </p:sp>
      <p:cxnSp>
        <p:nvCxnSpPr>
          <p:cNvPr id="41" name="Straight Arrow Connector 40"/>
          <p:cNvCxnSpPr>
            <a:stCxn id="36" idx="3"/>
            <a:endCxn id="40" idx="1"/>
          </p:cNvCxnSpPr>
          <p:nvPr/>
        </p:nvCxnSpPr>
        <p:spPr>
          <a:xfrm flipV="1">
            <a:off x="2845495" y="5913041"/>
            <a:ext cx="358353" cy="726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a:off x="2843213" y="4508500"/>
            <a:ext cx="1728787" cy="12247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a:stCxn id="9" idx="0"/>
          </p:cNvCxnSpPr>
          <p:nvPr/>
        </p:nvCxnSpPr>
        <p:spPr>
          <a:xfrm flipV="1">
            <a:off x="4643934" y="2060848"/>
            <a:ext cx="74"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6" name="Picture 10"/>
          <p:cNvPicPr>
            <a:picLocks noChangeAspect="1" noChangeArrowheads="1"/>
          </p:cNvPicPr>
          <p:nvPr/>
        </p:nvPicPr>
        <p:blipFill>
          <a:blip r:embed="rId2" cstate="print"/>
          <a:srcRect/>
          <a:stretch>
            <a:fillRect/>
          </a:stretch>
        </p:blipFill>
        <p:spPr bwMode="auto">
          <a:xfrm>
            <a:off x="755576" y="2564904"/>
            <a:ext cx="4032448" cy="3477420"/>
          </a:xfrm>
          <a:prstGeom prst="rect">
            <a:avLst/>
          </a:prstGeom>
          <a:noFill/>
          <a:ln w="9525">
            <a:noFill/>
            <a:miter lim="800000"/>
            <a:headEnd/>
            <a:tailEnd/>
          </a:ln>
        </p:spPr>
      </p:pic>
      <p:sp>
        <p:nvSpPr>
          <p:cNvPr id="2" name="Rectangle 1"/>
          <p:cNvSpPr/>
          <p:nvPr/>
        </p:nvSpPr>
        <p:spPr>
          <a:xfrm>
            <a:off x="5781913" y="190381"/>
            <a:ext cx="2956259"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תהליך השיתוף</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9" name="Rounded Rectangle 8"/>
          <p:cNvSpPr/>
          <p:nvPr/>
        </p:nvSpPr>
        <p:spPr>
          <a:xfrm>
            <a:off x="5148065" y="1125538"/>
            <a:ext cx="3527624" cy="1367358"/>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rgbClr val="0070C0"/>
                </a:solidFill>
              </a:rPr>
              <a:t>חדשות</a:t>
            </a:r>
            <a:r>
              <a:rPr lang="he-IL" b="1" dirty="0">
                <a:solidFill>
                  <a:schemeClr val="bg1"/>
                </a:solidFill>
              </a:rPr>
              <a:t> – הפרסומים שלנו, פרסומים של החברים שלנו והדפים בהם אנו חברים על פי זמן </a:t>
            </a:r>
            <a:r>
              <a:rPr lang="he-IL" b="1" dirty="0" smtClean="0">
                <a:solidFill>
                  <a:schemeClr val="bg1"/>
                </a:solidFill>
              </a:rPr>
              <a:t>הפרסום והפופולריות שלהם</a:t>
            </a:r>
            <a:endParaRPr lang="he-IL" b="1" dirty="0">
              <a:solidFill>
                <a:schemeClr val="bg1"/>
              </a:solidFill>
            </a:endParaRPr>
          </a:p>
        </p:txBody>
      </p:sp>
      <p:sp>
        <p:nvSpPr>
          <p:cNvPr id="10" name="Rounded Rectangle 9"/>
          <p:cNvSpPr/>
          <p:nvPr/>
        </p:nvSpPr>
        <p:spPr>
          <a:xfrm>
            <a:off x="900113" y="1125538"/>
            <a:ext cx="3816350" cy="136683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a:t>
            </a:r>
            <a:r>
              <a:rPr lang="he-IL" b="1" dirty="0">
                <a:solidFill>
                  <a:srgbClr val="0070C0"/>
                </a:solidFill>
              </a:rPr>
              <a:t>קיר</a:t>
            </a:r>
            <a:r>
              <a:rPr lang="he-IL" b="1" dirty="0">
                <a:solidFill>
                  <a:schemeClr val="bg1"/>
                </a:solidFill>
              </a:rPr>
              <a:t> – לכל פרופיל יש קיר וכל מה שאנו מפרסמים </a:t>
            </a:r>
            <a:r>
              <a:rPr lang="he-IL" b="1" dirty="0" smtClean="0">
                <a:solidFill>
                  <a:schemeClr val="bg1"/>
                </a:solidFill>
              </a:rPr>
              <a:t>מופיע </a:t>
            </a:r>
            <a:r>
              <a:rPr lang="he-IL" b="1" dirty="0">
                <a:solidFill>
                  <a:schemeClr val="bg1"/>
                </a:solidFill>
              </a:rPr>
              <a:t>על הקיר שלנו (כאשר מפרסמים על גבי קירות אחרים זה גם מתפרסם אצלנו</a:t>
            </a:r>
            <a:r>
              <a:rPr lang="he-IL" b="1" dirty="0" smtClean="0">
                <a:solidFill>
                  <a:schemeClr val="bg1"/>
                </a:solidFill>
              </a:rPr>
              <a:t>).</a:t>
            </a:r>
            <a:endParaRPr lang="he-IL" b="1" dirty="0">
              <a:solidFill>
                <a:schemeClr val="bg1"/>
              </a:solidFill>
            </a:endParaRPr>
          </a:p>
        </p:txBody>
      </p:sp>
      <p:pic>
        <p:nvPicPr>
          <p:cNvPr id="29705" name="Picture 9"/>
          <p:cNvPicPr>
            <a:picLocks noChangeAspect="1" noChangeArrowheads="1"/>
          </p:cNvPicPr>
          <p:nvPr/>
        </p:nvPicPr>
        <p:blipFill>
          <a:blip r:embed="rId3" cstate="print"/>
          <a:srcRect/>
          <a:stretch>
            <a:fillRect/>
          </a:stretch>
        </p:blipFill>
        <p:spPr bwMode="auto">
          <a:xfrm>
            <a:off x="5076056" y="2564904"/>
            <a:ext cx="3672408" cy="3589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5"/>
          <p:cNvPicPr>
            <a:picLocks noChangeAspect="1" noChangeArrowheads="1"/>
          </p:cNvPicPr>
          <p:nvPr/>
        </p:nvPicPr>
        <p:blipFill>
          <a:blip r:embed="rId2" cstate="print"/>
          <a:srcRect/>
          <a:stretch>
            <a:fillRect/>
          </a:stretch>
        </p:blipFill>
        <p:spPr bwMode="auto">
          <a:xfrm>
            <a:off x="323850" y="3951288"/>
            <a:ext cx="4867275" cy="163830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5364163" y="1844675"/>
            <a:ext cx="3386137" cy="374491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r" rtl="1">
              <a:defRPr/>
            </a:pPr>
            <a:r>
              <a:rPr lang="he-IL" b="1" dirty="0">
                <a:solidFill>
                  <a:schemeClr val="bg1"/>
                </a:solidFill>
              </a:rPr>
              <a:t>לכל שיתוף </a:t>
            </a:r>
            <a:r>
              <a:rPr lang="he-IL" b="1" dirty="0" err="1">
                <a:solidFill>
                  <a:schemeClr val="bg1"/>
                </a:solidFill>
              </a:rPr>
              <a:t>בפייסבוק</a:t>
            </a:r>
            <a:r>
              <a:rPr lang="he-IL" b="1" dirty="0">
                <a:solidFill>
                  <a:schemeClr val="bg1"/>
                </a:solidFill>
              </a:rPr>
              <a:t> אנו יכולים להגיב ולכתוב תגובה או רק להראות שאהבנו את התוכן וללחוץ אהבתי (</a:t>
            </a:r>
            <a:r>
              <a:rPr lang="en-US" b="1" dirty="0">
                <a:solidFill>
                  <a:schemeClr val="bg1"/>
                </a:solidFill>
              </a:rPr>
              <a:t>LIKE</a:t>
            </a:r>
            <a:r>
              <a:rPr lang="he-IL" b="1" dirty="0">
                <a:solidFill>
                  <a:schemeClr val="bg1"/>
                </a:solidFill>
              </a:rPr>
              <a:t>). מפרסם התוכן יקבל התראה על כך וגם אנחנו נקבל </a:t>
            </a:r>
            <a:r>
              <a:rPr lang="he-IL" b="1" dirty="0">
                <a:solidFill>
                  <a:srgbClr val="0070C0"/>
                </a:solidFill>
              </a:rPr>
              <a:t>התראות</a:t>
            </a:r>
            <a:r>
              <a:rPr lang="he-IL" b="1" dirty="0">
                <a:solidFill>
                  <a:schemeClr val="bg1"/>
                </a:solidFill>
              </a:rPr>
              <a:t> על מה שיקרה עם התוכן בהמשך </a:t>
            </a:r>
            <a:r>
              <a:rPr lang="en-US" b="1" dirty="0">
                <a:solidFill>
                  <a:schemeClr val="bg1"/>
                </a:solidFill>
              </a:rPr>
              <a:t/>
            </a:r>
            <a:br>
              <a:rPr lang="en-US" b="1" dirty="0">
                <a:solidFill>
                  <a:schemeClr val="bg1"/>
                </a:solidFill>
              </a:rPr>
            </a:br>
            <a:r>
              <a:rPr lang="he-IL" b="1" dirty="0">
                <a:solidFill>
                  <a:schemeClr val="bg1"/>
                </a:solidFill>
              </a:rPr>
              <a:t>(תגובות שונות). את התגובות מקבלים בהתראות וניתן לקבל אותם אפילו בדוא"ל (תלוי בהגדרות החשבון) </a:t>
            </a:r>
          </a:p>
        </p:txBody>
      </p:sp>
      <p:cxnSp>
        <p:nvCxnSpPr>
          <p:cNvPr id="8" name="Straight Arrow Connector 7"/>
          <p:cNvCxnSpPr/>
          <p:nvPr/>
        </p:nvCxnSpPr>
        <p:spPr>
          <a:xfrm rot="10800000" flipV="1">
            <a:off x="4067175" y="3933825"/>
            <a:ext cx="1655763" cy="431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ectangle 1"/>
          <p:cNvSpPr/>
          <p:nvPr/>
        </p:nvSpPr>
        <p:spPr>
          <a:xfrm>
            <a:off x="5781913" y="190381"/>
            <a:ext cx="2956259"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תהליך השיתוף</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pic>
        <p:nvPicPr>
          <p:cNvPr id="30727" name="Picture 7"/>
          <p:cNvPicPr>
            <a:picLocks noChangeAspect="1" noChangeArrowheads="1"/>
          </p:cNvPicPr>
          <p:nvPr/>
        </p:nvPicPr>
        <p:blipFill>
          <a:blip r:embed="rId3" cstate="print"/>
          <a:srcRect/>
          <a:stretch>
            <a:fillRect/>
          </a:stretch>
        </p:blipFill>
        <p:spPr bwMode="auto">
          <a:xfrm>
            <a:off x="467544" y="1556792"/>
            <a:ext cx="4536504"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2079" y="212447"/>
            <a:ext cx="4645824" cy="1200329"/>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הגדרת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התראות</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בדוא"ל</a:t>
            </a:r>
          </a:p>
          <a:p>
            <a:pPr algn="ctr" rtl="1">
              <a:defRPr/>
            </a:pP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684213" y="1403350"/>
            <a:ext cx="7920037" cy="3970338"/>
          </a:xfrm>
          <a:prstGeom prst="rect">
            <a:avLst/>
          </a:prstGeom>
        </p:spPr>
        <p:style>
          <a:lnRef idx="1">
            <a:schemeClr val="accent6"/>
          </a:lnRef>
          <a:fillRef idx="2">
            <a:schemeClr val="accent6"/>
          </a:fillRef>
          <a:effectRef idx="1">
            <a:schemeClr val="accent6"/>
          </a:effectRef>
          <a:fontRef idx="minor">
            <a:schemeClr val="dk1"/>
          </a:fontRef>
        </p:style>
        <p:txBody>
          <a:bodyPr rtlCol="1">
            <a:spAutoFit/>
          </a:bodyPr>
          <a:lstStyle/>
          <a:p>
            <a:pPr algn="ctr" rtl="1">
              <a:defRPr/>
            </a:pPr>
            <a:r>
              <a:rPr lang="he-IL" sz="2800" dirty="0"/>
              <a:t>שימו לב! השקופית הבאה חשובה ביותר!</a:t>
            </a:r>
          </a:p>
          <a:p>
            <a:pPr algn="ctr" rtl="1">
              <a:defRPr/>
            </a:pPr>
            <a:endParaRPr lang="he-IL" sz="2800" dirty="0"/>
          </a:p>
          <a:p>
            <a:pPr algn="ctr" rtl="1">
              <a:defRPr/>
            </a:pPr>
            <a:r>
              <a:rPr lang="he-IL" sz="2800" dirty="0"/>
              <a:t>בהגדרות ברירת המחדל פייסבוק שולח הודעת דוא"ל</a:t>
            </a:r>
          </a:p>
          <a:p>
            <a:pPr algn="ctr" rtl="1">
              <a:defRPr/>
            </a:pPr>
            <a:endParaRPr lang="he-IL" sz="2800" dirty="0"/>
          </a:p>
          <a:p>
            <a:pPr algn="ctr" rtl="1">
              <a:defRPr/>
            </a:pPr>
            <a:r>
              <a:rPr lang="he-IL" sz="2800" b="1" dirty="0">
                <a:effectLst>
                  <a:outerShdw blurRad="38100" dist="38100" dir="2700000" algn="tl">
                    <a:srgbClr val="000000">
                      <a:alpha val="43137"/>
                    </a:srgbClr>
                  </a:outerShdw>
                </a:effectLst>
              </a:rPr>
              <a:t>כמעט על כל פעילות שמתרחשת בחשבון.</a:t>
            </a:r>
          </a:p>
          <a:p>
            <a:pPr algn="ctr" rtl="1">
              <a:defRPr/>
            </a:pPr>
            <a:endParaRPr lang="he-IL" sz="2800" dirty="0"/>
          </a:p>
          <a:p>
            <a:pPr algn="ctr" rtl="1">
              <a:defRPr/>
            </a:pPr>
            <a:r>
              <a:rPr lang="he-IL" sz="2800" dirty="0"/>
              <a:t>בשקופית הבאה תלמדו כיצד להגדיר את נושא ההתראות </a:t>
            </a:r>
          </a:p>
          <a:p>
            <a:pPr algn="ctr" rtl="1">
              <a:defRPr/>
            </a:pPr>
            <a:r>
              <a:rPr lang="he-IL" sz="2800" dirty="0"/>
              <a:t>ולהחליט אילו הודעות יגיעו לדוא"ל, ואילו לא,</a:t>
            </a:r>
          </a:p>
          <a:p>
            <a:pPr algn="ctr" rtl="1">
              <a:defRPr/>
            </a:pPr>
            <a:r>
              <a:rPr lang="he-IL" sz="2800" dirty="0"/>
              <a:t>וכמובן שתמיד ניתן לעדכן ולשנות את ההגדרות.</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03648" y="2132856"/>
            <a:ext cx="6336704" cy="4057267"/>
          </a:xfrm>
          <a:prstGeom prst="rect">
            <a:avLst/>
          </a:prstGeom>
          <a:noFill/>
          <a:ln w="9525">
            <a:noFill/>
            <a:miter lim="800000"/>
            <a:headEnd/>
            <a:tailEnd/>
          </a:ln>
        </p:spPr>
      </p:pic>
      <p:sp>
        <p:nvSpPr>
          <p:cNvPr id="5" name="Rectangle 4"/>
          <p:cNvSpPr/>
          <p:nvPr/>
        </p:nvSpPr>
        <p:spPr>
          <a:xfrm>
            <a:off x="2683309" y="188640"/>
            <a:ext cx="6152646"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הגדרות חשבון </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התראות</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דוא"ל</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32771" name="TextBox 5"/>
          <p:cNvSpPr txBox="1">
            <a:spLocks noChangeArrowheads="1"/>
          </p:cNvSpPr>
          <p:nvPr/>
        </p:nvSpPr>
        <p:spPr bwMode="auto">
          <a:xfrm>
            <a:off x="179388" y="1052513"/>
            <a:ext cx="8785225" cy="1015663"/>
          </a:xfrm>
          <a:prstGeom prst="rect">
            <a:avLst/>
          </a:prstGeom>
          <a:noFill/>
          <a:ln w="9525">
            <a:noFill/>
            <a:miter lim="800000"/>
            <a:headEnd/>
            <a:tailEnd/>
          </a:ln>
        </p:spPr>
        <p:txBody>
          <a:bodyPr>
            <a:spAutoFit/>
          </a:bodyPr>
          <a:lstStyle/>
          <a:p>
            <a:pPr algn="r" rtl="1"/>
            <a:r>
              <a:rPr lang="he-IL" sz="2000" dirty="0"/>
              <a:t>מאוד חשוב לעדכן את ההגדרה של ההתראות שאנו מקבלים </a:t>
            </a:r>
            <a:r>
              <a:rPr lang="he-IL" sz="2000" dirty="0" err="1"/>
              <a:t>מפייסבוק</a:t>
            </a:r>
            <a:r>
              <a:rPr lang="he-IL" sz="2000" dirty="0"/>
              <a:t> אל הדוא"ל שלנו.</a:t>
            </a:r>
          </a:p>
          <a:p>
            <a:pPr algn="r" rtl="1"/>
            <a:r>
              <a:rPr lang="he-IL" sz="2000" dirty="0" smtClean="0"/>
              <a:t>כנסו </a:t>
            </a:r>
            <a:r>
              <a:rPr lang="he-IL" sz="2000" dirty="0" smtClean="0"/>
              <a:t>ל</a:t>
            </a:r>
            <a:r>
              <a:rPr lang="he-IL" sz="2000" dirty="0" smtClean="0">
                <a:solidFill>
                  <a:schemeClr val="accent2">
                    <a:lumMod val="75000"/>
                  </a:schemeClr>
                </a:solidFill>
              </a:rPr>
              <a:t>הגדרות חשבון</a:t>
            </a:r>
            <a:r>
              <a:rPr lang="he-IL" sz="2000" dirty="0" smtClean="0"/>
              <a:t> מהתפריט העליון (1) ובחרו </a:t>
            </a:r>
            <a:r>
              <a:rPr lang="he-IL" sz="2000" dirty="0" smtClean="0">
                <a:solidFill>
                  <a:schemeClr val="accent2">
                    <a:lumMod val="75000"/>
                  </a:schemeClr>
                </a:solidFill>
              </a:rPr>
              <a:t>התראות </a:t>
            </a:r>
            <a:r>
              <a:rPr lang="he-IL" sz="2000" dirty="0" smtClean="0"/>
              <a:t>(2). במסך זה תוכלו לבחור אילו עדכונים תקבלו בדוא"ל, לפי קטגוריות של סוגי התראות (3). </a:t>
            </a:r>
            <a:endParaRPr lang="he-IL" sz="2000" dirty="0"/>
          </a:p>
        </p:txBody>
      </p:sp>
      <p:sp>
        <p:nvSpPr>
          <p:cNvPr id="7" name="Rounded Rectangle 6"/>
          <p:cNvSpPr/>
          <p:nvPr/>
        </p:nvSpPr>
        <p:spPr bwMode="auto">
          <a:xfrm>
            <a:off x="1331640" y="2348880"/>
            <a:ext cx="1440160" cy="215330"/>
          </a:xfrm>
          <a:prstGeom prst="roundRect">
            <a:avLst/>
          </a:prstGeom>
          <a:solidFill>
            <a:schemeClr val="accent2">
              <a:lumMod val="40000"/>
              <a:lumOff val="60000"/>
              <a:alpha val="39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solidFill>
                <a:srgbClr val="0070C0"/>
              </a:solidFill>
            </a:endParaRPr>
          </a:p>
          <a:p>
            <a:pPr algn="ctr" rtl="1">
              <a:defRPr/>
            </a:pPr>
            <a:r>
              <a:rPr lang="he-IL" dirty="0">
                <a:solidFill>
                  <a:srgbClr val="0070C0"/>
                </a:solidFill>
              </a:rPr>
              <a:t>1</a:t>
            </a:r>
          </a:p>
        </p:txBody>
      </p:sp>
      <p:sp>
        <p:nvSpPr>
          <p:cNvPr id="8" name="Rounded Rectangle 7"/>
          <p:cNvSpPr/>
          <p:nvPr/>
        </p:nvSpPr>
        <p:spPr bwMode="auto">
          <a:xfrm>
            <a:off x="6444208" y="2708920"/>
            <a:ext cx="1224136" cy="216024"/>
          </a:xfrm>
          <a:prstGeom prst="roundRect">
            <a:avLst/>
          </a:prstGeom>
          <a:solidFill>
            <a:schemeClr val="accent2">
              <a:lumMod val="40000"/>
              <a:lumOff val="60000"/>
              <a:alpha val="39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he-IL" dirty="0">
                <a:solidFill>
                  <a:srgbClr val="0070C0"/>
                </a:solidFill>
              </a:rPr>
              <a:t>2</a:t>
            </a:r>
          </a:p>
        </p:txBody>
      </p:sp>
      <p:sp>
        <p:nvSpPr>
          <p:cNvPr id="10" name="Rounded Rectangle 9"/>
          <p:cNvSpPr/>
          <p:nvPr/>
        </p:nvSpPr>
        <p:spPr bwMode="auto">
          <a:xfrm>
            <a:off x="1475656" y="3789040"/>
            <a:ext cx="4009504" cy="2520280"/>
          </a:xfrm>
          <a:prstGeom prst="roundRect">
            <a:avLst/>
          </a:prstGeom>
          <a:solidFill>
            <a:schemeClr val="accent2">
              <a:lumMod val="40000"/>
              <a:lumOff val="60000"/>
              <a:alpha val="39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he-IL" dirty="0" smtClean="0">
                <a:solidFill>
                  <a:srgbClr val="0070C0"/>
                </a:solidFill>
              </a:rPr>
              <a:t>3</a:t>
            </a:r>
            <a:endParaRPr lang="he-IL" dirty="0">
              <a:solidFill>
                <a:srgbClr val="0070C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7864" y="188640"/>
            <a:ext cx="5298245" cy="1200329"/>
          </a:xfrm>
          <a:prstGeom prst="rect">
            <a:avLst/>
          </a:prstGeom>
          <a:noFill/>
        </p:spPr>
        <p:txBody>
          <a:bodyPr wrap="none">
            <a:spAutoFit/>
          </a:bodyPr>
          <a:lstStyle/>
          <a:p>
            <a:pPr algn="ctr" rtl="1">
              <a:defRPr/>
            </a:pPr>
            <a:r>
              <a:rPr lang="he-IL" sz="3600" cap="all" dirty="0">
                <a:ln w="9000" cmpd="sng">
                  <a:solidFill>
                    <a:schemeClr val="accent1"/>
                  </a:solidFill>
                  <a:prstDash val="solid"/>
                </a:ln>
                <a:solidFill>
                  <a:schemeClr val="bg1"/>
                </a:solidFill>
                <a:effectLst>
                  <a:outerShdw blurRad="38100" dist="38100" dir="2700000" algn="tl">
                    <a:srgbClr val="000000">
                      <a:alpha val="43137"/>
                    </a:srgbClr>
                  </a:outerShdw>
                </a:effectLst>
              </a:rPr>
              <a:t>יש לך כבר חברים בפייסבוק?</a:t>
            </a:r>
          </a:p>
          <a:p>
            <a:pPr algn="ctr" rtl="1">
              <a:defRPr/>
            </a:pP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395288" y="1628775"/>
            <a:ext cx="8424862" cy="3540125"/>
          </a:xfrm>
          <a:prstGeom prst="rect">
            <a:avLst/>
          </a:prstGeom>
        </p:spPr>
        <p:style>
          <a:lnRef idx="1">
            <a:schemeClr val="accent6"/>
          </a:lnRef>
          <a:fillRef idx="2">
            <a:schemeClr val="accent6"/>
          </a:fillRef>
          <a:effectRef idx="1">
            <a:schemeClr val="accent6"/>
          </a:effectRef>
          <a:fontRef idx="minor">
            <a:schemeClr val="dk1"/>
          </a:fontRef>
        </p:style>
        <p:txBody>
          <a:bodyPr rtlCol="1">
            <a:spAutoFit/>
          </a:bodyPr>
          <a:lstStyle/>
          <a:p>
            <a:pPr algn="ctr" rtl="1">
              <a:defRPr/>
            </a:pPr>
            <a:r>
              <a:rPr lang="he-IL" sz="2400" dirty="0"/>
              <a:t>זהו, </a:t>
            </a:r>
            <a:r>
              <a:rPr lang="he-IL" sz="2800" dirty="0"/>
              <a:t>הגענו לחלק החשוב ביותר</a:t>
            </a:r>
          </a:p>
          <a:p>
            <a:pPr algn="ctr" rtl="1">
              <a:defRPr/>
            </a:pPr>
            <a:endParaRPr lang="he-IL" sz="2800" dirty="0"/>
          </a:p>
          <a:p>
            <a:pPr algn="ctr" rtl="1">
              <a:defRPr/>
            </a:pPr>
            <a:r>
              <a:rPr lang="he-IL" sz="2800" dirty="0"/>
              <a:t>ההצלחה והפופולאריות של פייסבוק נובעת משיתוף מידע </a:t>
            </a:r>
            <a:r>
              <a:rPr lang="en-US" sz="2800" dirty="0"/>
              <a:t/>
            </a:r>
            <a:br>
              <a:rPr lang="en-US" sz="2800" dirty="0"/>
            </a:br>
            <a:r>
              <a:rPr lang="he-IL" sz="2800" dirty="0"/>
              <a:t>בין חברים.</a:t>
            </a:r>
          </a:p>
          <a:p>
            <a:pPr algn="ctr" rtl="1">
              <a:defRPr/>
            </a:pPr>
            <a:endParaRPr lang="he-IL" sz="2800" dirty="0"/>
          </a:p>
          <a:p>
            <a:pPr algn="ctr" rtl="1">
              <a:defRPr/>
            </a:pPr>
            <a:r>
              <a:rPr lang="he-IL" sz="2800" dirty="0"/>
              <a:t>התחילו ליצור לכם את מעגל החברים.</a:t>
            </a:r>
          </a:p>
          <a:p>
            <a:pPr algn="ctr" rtl="1">
              <a:defRPr/>
            </a:pPr>
            <a:endParaRPr lang="he-IL" sz="2800" dirty="0"/>
          </a:p>
          <a:p>
            <a:pPr algn="ctr" rtl="1">
              <a:defRPr/>
            </a:pPr>
            <a:r>
              <a:rPr lang="he-IL" sz="2800" dirty="0"/>
              <a:t>בשקף הבא תלמדו כיצד ליצור חברויות ולנהל אותן כראוי.</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2195736" y="4149080"/>
            <a:ext cx="4179887" cy="1235075"/>
          </a:xfrm>
          <a:prstGeom prst="rect">
            <a:avLst/>
          </a:prstGeom>
          <a:noFill/>
          <a:ln w="9525">
            <a:noFill/>
            <a:miter lim="800000"/>
            <a:headEnd/>
            <a:tailEnd/>
          </a:ln>
        </p:spPr>
      </p:pic>
      <p:pic>
        <p:nvPicPr>
          <p:cNvPr id="24" name="Picture 3"/>
          <p:cNvPicPr>
            <a:picLocks noChangeAspect="1" noChangeArrowheads="1"/>
          </p:cNvPicPr>
          <p:nvPr/>
        </p:nvPicPr>
        <p:blipFill>
          <a:blip r:embed="rId3" cstate="print"/>
          <a:srcRect/>
          <a:stretch>
            <a:fillRect/>
          </a:stretch>
        </p:blipFill>
        <p:spPr bwMode="auto">
          <a:xfrm>
            <a:off x="2843808" y="1484784"/>
            <a:ext cx="4133850" cy="1857375"/>
          </a:xfrm>
          <a:prstGeom prst="rect">
            <a:avLst/>
          </a:prstGeom>
          <a:noFill/>
          <a:ln w="9525">
            <a:noFill/>
            <a:miter lim="800000"/>
            <a:headEnd/>
            <a:tailEnd/>
          </a:ln>
        </p:spPr>
      </p:pic>
      <p:sp>
        <p:nvSpPr>
          <p:cNvPr id="3" name="Rectangle 2"/>
          <p:cNvSpPr/>
          <p:nvPr/>
        </p:nvSpPr>
        <p:spPr>
          <a:xfrm>
            <a:off x="179512" y="116632"/>
            <a:ext cx="8928992" cy="1384995"/>
          </a:xfrm>
          <a:prstGeom prst="rect">
            <a:avLst/>
          </a:prstGeom>
          <a:noFill/>
        </p:spPr>
        <p:txBody>
          <a:bodyPr>
            <a:spAutoFit/>
          </a:bodyPr>
          <a:lstStyle/>
          <a:p>
            <a:pPr algn="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איתור חברים  </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אישור בקשות חברות</a:t>
            </a:r>
          </a:p>
          <a:p>
            <a:pPr algn="r" rtl="1">
              <a:defRPr/>
            </a:pPr>
            <a:r>
              <a:rPr lang="he-IL" sz="2400" b="1" dirty="0" smtClean="0">
                <a:latin typeface="Arial" charset="0"/>
                <a:cs typeface="Arial" charset="0"/>
              </a:rPr>
              <a:t>בקשות לחברות מופיעות כהתראה בסמל החברים שבסרגל העליון. לאישור או דחייה של </a:t>
            </a:r>
            <a:r>
              <a:rPr lang="he-IL" sz="2400" b="1" dirty="0" smtClean="0">
                <a:latin typeface="Arial" charset="0"/>
                <a:cs typeface="Arial" charset="0"/>
              </a:rPr>
              <a:t>בקשה</a:t>
            </a:r>
            <a:r>
              <a:rPr lang="he-IL" sz="2400" b="1" dirty="0" smtClean="0">
                <a:latin typeface="Arial" charset="0"/>
                <a:cs typeface="Arial" charset="0"/>
              </a:rPr>
              <a:t>, לחצו על הסמל </a:t>
            </a:r>
            <a:r>
              <a:rPr lang="he-IL" sz="2400" b="1" dirty="0" smtClean="0">
                <a:latin typeface="Arial" charset="0"/>
                <a:cs typeface="Arial" charset="0"/>
              </a:rPr>
              <a:t>ואז על </a:t>
            </a:r>
            <a:r>
              <a:rPr lang="he-IL" sz="2400" b="1" dirty="0" smtClean="0">
                <a:latin typeface="Arial" charset="0"/>
                <a:cs typeface="Arial" charset="0"/>
              </a:rPr>
              <a:t>הלחצן המתאים.  </a:t>
            </a:r>
            <a:endParaRPr lang="en-US" sz="2400" b="1" cap="all" dirty="0">
              <a:ln w="9000" cmpd="sng">
                <a:solidFill>
                  <a:schemeClr val="accent1"/>
                </a:solidFill>
                <a:prstDash val="solid"/>
              </a:ln>
            </a:endParaRPr>
          </a:p>
        </p:txBody>
      </p:sp>
      <p:grpSp>
        <p:nvGrpSpPr>
          <p:cNvPr id="34819" name="קבוצה 15"/>
          <p:cNvGrpSpPr>
            <a:grpSpLocks/>
          </p:cNvGrpSpPr>
          <p:nvPr/>
        </p:nvGrpSpPr>
        <p:grpSpPr bwMode="auto">
          <a:xfrm>
            <a:off x="2843808" y="2636912"/>
            <a:ext cx="1987550" cy="1079625"/>
            <a:chOff x="1187450" y="2766384"/>
            <a:chExt cx="2090749" cy="1383341"/>
          </a:xfrm>
        </p:grpSpPr>
        <p:cxnSp>
          <p:nvCxnSpPr>
            <p:cNvPr id="9" name="Straight Arrow Connector 8"/>
            <p:cNvCxnSpPr/>
            <p:nvPr/>
          </p:nvCxnSpPr>
          <p:spPr>
            <a:xfrm flipV="1">
              <a:off x="1908859" y="2766384"/>
              <a:ext cx="263303" cy="8788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flipV="1">
              <a:off x="1566184" y="2766384"/>
              <a:ext cx="342674" cy="8788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le 6"/>
            <p:cNvSpPr/>
            <p:nvPr/>
          </p:nvSpPr>
          <p:spPr>
            <a:xfrm>
              <a:off x="1187450" y="3645271"/>
              <a:ext cx="2090749" cy="50445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אישור חברות כן/לא</a:t>
              </a:r>
            </a:p>
          </p:txBody>
        </p:sp>
      </p:grpSp>
      <p:sp>
        <p:nvSpPr>
          <p:cNvPr id="28" name="Rounded Rectangle 27"/>
          <p:cNvSpPr/>
          <p:nvPr/>
        </p:nvSpPr>
        <p:spPr bwMode="auto">
          <a:xfrm>
            <a:off x="323850" y="5661025"/>
            <a:ext cx="3527425" cy="504825"/>
          </a:xfrm>
          <a:prstGeom prst="roundRect">
            <a:avLst/>
          </a:prstGeom>
          <a:solidFill>
            <a:schemeClr val="bg1"/>
          </a:solidFill>
          <a:ln>
            <a:solidFill>
              <a:srgbClr val="575F6D"/>
            </a:solidFill>
          </a:ln>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sz="2000" b="1" dirty="0">
                <a:solidFill>
                  <a:schemeClr val="accent1"/>
                </a:solidFill>
                <a:hlinkClick r:id="rId4" action="ppaction://hlinksldjump"/>
              </a:rPr>
              <a:t> הסבר על יצירת </a:t>
            </a:r>
            <a:r>
              <a:rPr lang="he-IL" sz="2000" b="1" dirty="0">
                <a:solidFill>
                  <a:srgbClr val="0070C0"/>
                </a:solidFill>
                <a:hlinkClick r:id="rId4" action="ppaction://hlinksldjump"/>
              </a:rPr>
              <a:t>רשימות חברים</a:t>
            </a:r>
            <a:endParaRPr lang="he-IL" sz="2000" b="1" dirty="0">
              <a:solidFill>
                <a:srgbClr val="0070C0"/>
              </a:solidFill>
            </a:endParaRPr>
          </a:p>
        </p:txBody>
      </p:sp>
      <p:sp>
        <p:nvSpPr>
          <p:cNvPr id="22" name="Rounded Rectangle 21"/>
          <p:cNvSpPr/>
          <p:nvPr/>
        </p:nvSpPr>
        <p:spPr>
          <a:xfrm>
            <a:off x="2843808" y="2132856"/>
            <a:ext cx="1296988" cy="503237"/>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smtClean="0">
              <a:solidFill>
                <a:srgbClr val="0070C0"/>
              </a:solidFill>
            </a:endParaRPr>
          </a:p>
          <a:p>
            <a:pPr algn="ctr" rtl="1">
              <a:defRPr/>
            </a:pPr>
            <a:endParaRPr lang="he-IL" b="1" dirty="0">
              <a:solidFill>
                <a:srgbClr val="0070C0"/>
              </a:solidFill>
            </a:endParaRPr>
          </a:p>
          <a:p>
            <a:pPr algn="ctr" rtl="1">
              <a:defRPr/>
            </a:pPr>
            <a:r>
              <a:rPr lang="he-IL" b="1" dirty="0" smtClean="0">
                <a:solidFill>
                  <a:srgbClr val="0070C0"/>
                </a:solidFill>
              </a:rPr>
              <a:t>2</a:t>
            </a:r>
            <a:endParaRPr lang="he-IL" b="1" dirty="0">
              <a:solidFill>
                <a:srgbClr val="0070C0"/>
              </a:solidFill>
            </a:endParaRPr>
          </a:p>
        </p:txBody>
      </p:sp>
      <p:sp>
        <p:nvSpPr>
          <p:cNvPr id="26" name="Rounded Rectangle 25"/>
          <p:cNvSpPr/>
          <p:nvPr/>
        </p:nvSpPr>
        <p:spPr>
          <a:xfrm>
            <a:off x="2195736" y="4941168"/>
            <a:ext cx="792088" cy="358675"/>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smtClean="0">
                <a:solidFill>
                  <a:srgbClr val="0070C0"/>
                </a:solidFill>
              </a:rPr>
              <a:t>3</a:t>
            </a:r>
            <a:endParaRPr lang="he-IL" b="1" dirty="0">
              <a:solidFill>
                <a:srgbClr val="0070C0"/>
              </a:solidFill>
            </a:endParaRPr>
          </a:p>
        </p:txBody>
      </p:sp>
      <p:sp>
        <p:nvSpPr>
          <p:cNvPr id="34" name="Rounded Rectangle 33"/>
          <p:cNvSpPr/>
          <p:nvPr/>
        </p:nvSpPr>
        <p:spPr bwMode="auto">
          <a:xfrm>
            <a:off x="6588224" y="3789040"/>
            <a:ext cx="2160240" cy="180020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לאחר אישור </a:t>
            </a:r>
            <a:r>
              <a:rPr lang="he-IL" b="1" dirty="0" smtClean="0">
                <a:solidFill>
                  <a:schemeClr val="bg1"/>
                </a:solidFill>
              </a:rPr>
              <a:t>החברות ניתן ללחוץ על לחצן </a:t>
            </a:r>
            <a:r>
              <a:rPr lang="he-IL" b="1" dirty="0" smtClean="0">
                <a:solidFill>
                  <a:schemeClr val="accent2">
                    <a:lumMod val="75000"/>
                  </a:schemeClr>
                </a:solidFill>
              </a:rPr>
              <a:t>חברים</a:t>
            </a:r>
            <a:r>
              <a:rPr lang="he-IL" b="1" dirty="0" smtClean="0">
                <a:solidFill>
                  <a:schemeClr val="bg1"/>
                </a:solidFill>
              </a:rPr>
              <a:t> כדי להוסיף את החבר לרשימה אחת או יותר</a:t>
            </a:r>
            <a:endParaRPr lang="he-IL" b="1" dirty="0">
              <a:solidFill>
                <a:schemeClr val="bg1"/>
              </a:solidFill>
            </a:endParaRPr>
          </a:p>
        </p:txBody>
      </p:sp>
      <p:sp>
        <p:nvSpPr>
          <p:cNvPr id="31" name="Rounded Rectangle 21"/>
          <p:cNvSpPr/>
          <p:nvPr/>
        </p:nvSpPr>
        <p:spPr>
          <a:xfrm>
            <a:off x="5724128" y="1484785"/>
            <a:ext cx="288032" cy="360039"/>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smtClean="0">
                <a:solidFill>
                  <a:srgbClr val="0070C0"/>
                </a:solidFill>
              </a:rPr>
              <a:t>1</a:t>
            </a:r>
            <a:endParaRPr lang="he-IL" b="1"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spcBef>
                <a:spcPct val="0"/>
              </a:spcBef>
              <a:defRPr/>
            </a:pPr>
            <a:r>
              <a:rPr lang="he-IL" sz="2000" b="1" i="1"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רשת חברתית – אתר המאפשר לכל גולש לפתוח לעצמו דף אינטרנט משלו, ולהעלות אליו תכנים: תמונות, סרטונים, ליצור קשר עם חברים אחרים ברשת, לספר לאחרים על מחשבות ועוד. רשתות חברתיות הן תשתית לשמירה על קשרים וליצירת קשרים חדשים לצרכי חברה, עבודה, משפחה, שיווק פרסום ועוד.</a:t>
            </a:r>
          </a:p>
          <a:p>
            <a:pPr>
              <a:spcBef>
                <a:spcPct val="0"/>
              </a:spcBef>
              <a:defRPr/>
            </a:pPr>
            <a:r>
              <a:rPr lang="he-IL" sz="2000" b="1" i="1"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תיוג – הצמדת שם לתמונה באתר</a:t>
            </a:r>
          </a:p>
          <a:p>
            <a:pPr>
              <a:spcBef>
                <a:spcPct val="0"/>
              </a:spcBef>
              <a:defRPr/>
            </a:pPr>
            <a:r>
              <a:rPr lang="he-IL" sz="2000" b="1" i="1"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פרופיל – המקום באתר שבו ישנם הפרטים, התמונות, התכנים שמעלה כל משתמש.</a:t>
            </a:r>
          </a:p>
          <a:p>
            <a:pPr>
              <a:spcBef>
                <a:spcPct val="0"/>
              </a:spcBef>
              <a:defRPr/>
            </a:pPr>
            <a:r>
              <a:rPr lang="he-IL" sz="2000" b="1" i="1"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קיר - </a:t>
            </a:r>
            <a:r>
              <a:rPr lang="en-US" sz="2000" b="1" i="1"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Wall</a:t>
            </a:r>
            <a:r>
              <a:rPr lang="he-IL" sz="2000" b="1" i="1"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  אזור בדף המשתמש שבו ניתן לכתוב כדי שכל החברים המורשים או כל חברי הרשת יוכלו לראות ולהגיב </a:t>
            </a:r>
          </a:p>
          <a:p>
            <a:pPr>
              <a:spcBef>
                <a:spcPct val="0"/>
              </a:spcBef>
              <a:buFont typeface="Arial" pitchFamily="34" charset="0"/>
              <a:buNone/>
              <a:defRPr/>
            </a:pPr>
            <a:endParaRPr lang="he-IL" sz="2000" b="1" i="1"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spcBef>
                <a:spcPct val="0"/>
              </a:spcBef>
              <a:defRPr/>
            </a:pPr>
            <a:r>
              <a:rPr lang="he-IL" sz="2000" b="1" i="1"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חזרה לתוכן העניינים במצגת באמצעות צלמית </a:t>
            </a:r>
          </a:p>
          <a:p>
            <a:pPr>
              <a:spcBef>
                <a:spcPct val="0"/>
              </a:spcBef>
              <a:defRPr/>
            </a:pPr>
            <a:endParaRPr lang="he-IL" sz="2000" b="1" i="1"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spcBef>
                <a:spcPct val="0"/>
              </a:spcBef>
              <a:buFont typeface="Arial" pitchFamily="34" charset="0"/>
              <a:buNone/>
              <a:defRPr/>
            </a:pPr>
            <a:endParaRPr lang="he-IL" sz="2000" b="1" i="1" dirty="0" smtClean="0">
              <a:ln>
                <a:solidFill>
                  <a:schemeClr val="tx1">
                    <a:lumMod val="85000"/>
                    <a:lumOff val="1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כותרת 2"/>
          <p:cNvSpPr>
            <a:spLocks noGrp="1"/>
          </p:cNvSpPr>
          <p:nvPr>
            <p:ph type="title"/>
          </p:nvPr>
        </p:nvSpPr>
        <p:spPr>
          <a:xfrm>
            <a:off x="428596" y="188640"/>
            <a:ext cx="8229600" cy="695000"/>
          </a:xfrm>
        </p:spPr>
        <p:txBody>
          <a:bodyPr/>
          <a:lstStyle/>
          <a:p>
            <a:pPr algn="r">
              <a:defRPr/>
            </a:pPr>
            <a:r>
              <a:rPr lang="he-IL" smtClean="0">
                <a:solidFill>
                  <a:schemeClr val="bg1"/>
                </a:solidFill>
              </a:rPr>
              <a:t>מילון מונחים קצר</a:t>
            </a:r>
            <a:endParaRPr lang="he-IL" dirty="0">
              <a:solidFill>
                <a:schemeClr val="bg1"/>
              </a:solidFill>
            </a:endParaRPr>
          </a:p>
        </p:txBody>
      </p:sp>
      <p:sp>
        <p:nvSpPr>
          <p:cNvPr id="4" name="לחצן פעולה: בית 3">
            <a:hlinkClick r:id="rId3" action="ppaction://hlinksldjump" highlightClick="1"/>
          </p:cNvPr>
          <p:cNvSpPr/>
          <p:nvPr/>
        </p:nvSpPr>
        <p:spPr>
          <a:xfrm>
            <a:off x="2928938" y="4929188"/>
            <a:ext cx="428625" cy="4333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2771800" y="4365104"/>
            <a:ext cx="1150615" cy="1774442"/>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115616" y="2780928"/>
            <a:ext cx="7288114" cy="1360053"/>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043608" y="764704"/>
            <a:ext cx="3240360" cy="1214384"/>
          </a:xfrm>
          <a:prstGeom prst="rect">
            <a:avLst/>
          </a:prstGeom>
          <a:noFill/>
          <a:ln w="9525">
            <a:noFill/>
            <a:miter lim="800000"/>
            <a:headEnd/>
            <a:tailEnd/>
          </a:ln>
        </p:spPr>
      </p:pic>
      <p:sp>
        <p:nvSpPr>
          <p:cNvPr id="5" name="Rectangle 4"/>
          <p:cNvSpPr/>
          <p:nvPr/>
        </p:nvSpPr>
        <p:spPr>
          <a:xfrm>
            <a:off x="1043609" y="44624"/>
            <a:ext cx="7704856" cy="646331"/>
          </a:xfrm>
          <a:prstGeom prst="rect">
            <a:avLst/>
          </a:prstGeom>
          <a:noFill/>
        </p:spPr>
        <p:txBody>
          <a:bodyPr>
            <a:spAutoFit/>
          </a:bodyPr>
          <a:lstStyle/>
          <a:p>
            <a:pPr algn="ctr" rtl="1">
              <a:defRPr/>
            </a:pPr>
            <a:r>
              <a:rPr lang="he-IL" sz="3600" b="1" dirty="0">
                <a:solidFill>
                  <a:schemeClr val="bg1"/>
                </a:solidFill>
                <a:latin typeface="Arial" charset="0"/>
                <a:cs typeface="Arial" charset="0"/>
              </a:rPr>
              <a:t>איך מציעים חברות לאחרים? </a:t>
            </a:r>
          </a:p>
        </p:txBody>
      </p:sp>
      <p:sp>
        <p:nvSpPr>
          <p:cNvPr id="20" name="Rounded Rectangle 19"/>
          <p:cNvSpPr/>
          <p:nvPr/>
        </p:nvSpPr>
        <p:spPr>
          <a:xfrm>
            <a:off x="4211960" y="4293096"/>
            <a:ext cx="3673475" cy="18002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בתפריט שיפתח תוכלו לבחור לאילו רשימות לצרף את החבר, או לבטל את בקשת </a:t>
            </a:r>
            <a:r>
              <a:rPr lang="he-IL" b="1" dirty="0" smtClean="0">
                <a:solidFill>
                  <a:schemeClr val="bg1"/>
                </a:solidFill>
              </a:rPr>
              <a:t>החברות. </a:t>
            </a:r>
            <a:endParaRPr lang="he-IL" b="1" dirty="0" smtClean="0">
              <a:solidFill>
                <a:schemeClr val="bg1"/>
              </a:solidFill>
            </a:endParaRPr>
          </a:p>
          <a:p>
            <a:pPr algn="ctr" rtl="1">
              <a:defRPr/>
            </a:pPr>
            <a:r>
              <a:rPr lang="he-IL" b="1" dirty="0" smtClean="0">
                <a:solidFill>
                  <a:schemeClr val="bg1"/>
                </a:solidFill>
              </a:rPr>
              <a:t>זכרו כי החברות מותנית באישורו של האדם השני. </a:t>
            </a:r>
            <a:endParaRPr lang="he-IL" b="1" dirty="0">
              <a:solidFill>
                <a:schemeClr val="bg1"/>
              </a:solidFill>
            </a:endParaRPr>
          </a:p>
        </p:txBody>
      </p:sp>
      <p:sp>
        <p:nvSpPr>
          <p:cNvPr id="7" name="Rounded Rectangle 6"/>
          <p:cNvSpPr/>
          <p:nvPr/>
        </p:nvSpPr>
        <p:spPr>
          <a:xfrm>
            <a:off x="4427984" y="836712"/>
            <a:ext cx="3960440" cy="100811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כנסו לפרופיל של אדם שאינו חבר שלכם </a:t>
            </a:r>
            <a:r>
              <a:rPr lang="he-IL" b="1" dirty="0" smtClean="0">
                <a:solidFill>
                  <a:schemeClr val="bg1"/>
                </a:solidFill>
              </a:rPr>
              <a:t>על </a:t>
            </a:r>
            <a:r>
              <a:rPr lang="he-IL" b="1" dirty="0" smtClean="0">
                <a:solidFill>
                  <a:schemeClr val="bg1"/>
                </a:solidFill>
              </a:rPr>
              <a:t>ידי לחיצה על </a:t>
            </a:r>
            <a:r>
              <a:rPr lang="he-IL" b="1" dirty="0" smtClean="0">
                <a:solidFill>
                  <a:schemeClr val="bg1"/>
                </a:solidFill>
              </a:rPr>
              <a:t>שמו או תמונתו, </a:t>
            </a:r>
            <a:r>
              <a:rPr lang="he-IL" b="1" dirty="0" smtClean="0">
                <a:solidFill>
                  <a:schemeClr val="bg1"/>
                </a:solidFill>
              </a:rPr>
              <a:t>או </a:t>
            </a:r>
            <a:r>
              <a:rPr lang="he-IL" b="1" dirty="0" smtClean="0">
                <a:solidFill>
                  <a:schemeClr val="bg1"/>
                </a:solidFill>
              </a:rPr>
              <a:t>על ידי הקלדת </a:t>
            </a:r>
            <a:r>
              <a:rPr lang="he-IL" b="1" dirty="0" smtClean="0">
                <a:solidFill>
                  <a:schemeClr val="bg1"/>
                </a:solidFill>
              </a:rPr>
              <a:t>שמו בתיבת החיפוש.</a:t>
            </a:r>
            <a:endParaRPr lang="he-IL" b="1" dirty="0">
              <a:solidFill>
                <a:schemeClr val="bg1"/>
              </a:solidFill>
            </a:endParaRPr>
          </a:p>
        </p:txBody>
      </p:sp>
      <p:sp>
        <p:nvSpPr>
          <p:cNvPr id="16" name="Rounded Rectangle 15"/>
          <p:cNvSpPr/>
          <p:nvPr/>
        </p:nvSpPr>
        <p:spPr>
          <a:xfrm>
            <a:off x="971600" y="2132856"/>
            <a:ext cx="7597601" cy="504056"/>
          </a:xfrm>
          <a:prstGeom prst="roundRect">
            <a:avLst/>
          </a:prstGeom>
          <a:ln>
            <a:solidFill>
              <a:schemeClr val="accent1"/>
            </a:solidFill>
          </a:ln>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על לחצן </a:t>
            </a:r>
            <a:r>
              <a:rPr lang="he-IL" b="1" dirty="0" smtClean="0">
                <a:solidFill>
                  <a:schemeClr val="accent2">
                    <a:lumMod val="75000"/>
                  </a:schemeClr>
                </a:solidFill>
              </a:rPr>
              <a:t>הוסף כחבר </a:t>
            </a:r>
            <a:r>
              <a:rPr lang="he-IL" b="1" dirty="0" smtClean="0">
                <a:solidFill>
                  <a:schemeClr val="bg1"/>
                </a:solidFill>
              </a:rPr>
              <a:t>כדי לשלוח לו הצעת </a:t>
            </a:r>
            <a:r>
              <a:rPr lang="he-IL" b="1" dirty="0" smtClean="0">
                <a:solidFill>
                  <a:schemeClr val="bg1"/>
                </a:solidFill>
              </a:rPr>
              <a:t>חברות.</a:t>
            </a:r>
            <a:endParaRPr lang="he-IL" b="1" dirty="0">
              <a:solidFill>
                <a:schemeClr val="bg1"/>
              </a:solidFill>
            </a:endParaRPr>
          </a:p>
        </p:txBody>
      </p:sp>
      <p:sp>
        <p:nvSpPr>
          <p:cNvPr id="29" name="Rounded Rectangle 28"/>
          <p:cNvSpPr/>
          <p:nvPr/>
        </p:nvSpPr>
        <p:spPr>
          <a:xfrm>
            <a:off x="1043608" y="1052736"/>
            <a:ext cx="2159744" cy="431800"/>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a:solidFill>
                  <a:srgbClr val="0070C0"/>
                </a:solidFill>
              </a:rPr>
              <a:t>1</a:t>
            </a:r>
          </a:p>
        </p:txBody>
      </p:sp>
      <p:sp>
        <p:nvSpPr>
          <p:cNvPr id="30" name="Rounded Rectangle 29"/>
          <p:cNvSpPr/>
          <p:nvPr/>
        </p:nvSpPr>
        <p:spPr>
          <a:xfrm>
            <a:off x="2051720" y="2852936"/>
            <a:ext cx="720080" cy="288032"/>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a:solidFill>
                  <a:srgbClr val="0070C0"/>
                </a:solidFill>
              </a:rPr>
              <a:t>2</a:t>
            </a:r>
          </a:p>
        </p:txBody>
      </p:sp>
      <p:sp>
        <p:nvSpPr>
          <p:cNvPr id="31" name="Rounded Rectangle 30"/>
          <p:cNvSpPr/>
          <p:nvPr/>
        </p:nvSpPr>
        <p:spPr>
          <a:xfrm>
            <a:off x="2915816" y="4653136"/>
            <a:ext cx="1008112" cy="1224136"/>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endParaRPr lang="he-IL" b="1" dirty="0" smtClean="0">
              <a:solidFill>
                <a:srgbClr val="0070C0"/>
              </a:solidFill>
            </a:endParaRPr>
          </a:p>
          <a:p>
            <a:pPr algn="ctr" rtl="1">
              <a:defRPr/>
            </a:pPr>
            <a:endParaRPr lang="he-IL" b="1" dirty="0" smtClean="0">
              <a:solidFill>
                <a:srgbClr val="0070C0"/>
              </a:solidFill>
            </a:endParaRPr>
          </a:p>
          <a:p>
            <a:pPr algn="ctr" rtl="1">
              <a:defRPr/>
            </a:pPr>
            <a:endParaRPr lang="he-IL" b="1" dirty="0" smtClean="0">
              <a:solidFill>
                <a:srgbClr val="0070C0"/>
              </a:solidFill>
            </a:endParaRPr>
          </a:p>
          <a:p>
            <a:pPr algn="ctr" rtl="1">
              <a:defRPr/>
            </a:pPr>
            <a:r>
              <a:rPr lang="he-IL" b="1" dirty="0" smtClean="0">
                <a:solidFill>
                  <a:srgbClr val="0070C0"/>
                </a:solidFill>
              </a:rPr>
              <a:t>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6672" y="188640"/>
            <a:ext cx="4201792"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טיפים להצעות חברות</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24579" name="TextBox 2"/>
          <p:cNvSpPr txBox="1">
            <a:spLocks noChangeArrowheads="1"/>
          </p:cNvSpPr>
          <p:nvPr/>
        </p:nvSpPr>
        <p:spPr bwMode="auto">
          <a:xfrm>
            <a:off x="684213" y="1196975"/>
            <a:ext cx="7848600" cy="380104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marL="252000" indent="-252000" algn="r" rtl="1">
              <a:spcBef>
                <a:spcPts val="600"/>
              </a:spcBef>
              <a:buFont typeface="Arial" pitchFamily="34" charset="0"/>
              <a:buChar char="•"/>
              <a:defRPr/>
            </a:pPr>
            <a:r>
              <a:rPr lang="he-IL" sz="2400" dirty="0"/>
              <a:t>המטרה של פייסבוק היא לחבר בין חברים עם קשרים </a:t>
            </a:r>
            <a:r>
              <a:rPr lang="he-IL" sz="2400" dirty="0" smtClean="0"/>
              <a:t>אמיתיים.</a:t>
            </a:r>
            <a:endParaRPr lang="he-IL" sz="2400" dirty="0"/>
          </a:p>
          <a:p>
            <a:pPr marL="252000" indent="-252000" algn="r" rtl="1">
              <a:spcBef>
                <a:spcPts val="600"/>
              </a:spcBef>
              <a:buFont typeface="Arial" pitchFamily="34" charset="0"/>
              <a:buChar char="•"/>
              <a:defRPr/>
            </a:pPr>
            <a:r>
              <a:rPr lang="he-IL" sz="2400" dirty="0" smtClean="0"/>
              <a:t>אל תשלחו בקשות חברות לאנשים שאינכם מכרים. </a:t>
            </a:r>
          </a:p>
          <a:p>
            <a:pPr marL="252000" indent="-252000" algn="r" rtl="1">
              <a:spcBef>
                <a:spcPts val="600"/>
              </a:spcBef>
              <a:buFont typeface="Arial" pitchFamily="34" charset="0"/>
              <a:buChar char="•"/>
              <a:defRPr/>
            </a:pPr>
            <a:r>
              <a:rPr lang="he-IL" sz="2400" dirty="0" smtClean="0"/>
              <a:t>חשוב </a:t>
            </a:r>
            <a:r>
              <a:rPr lang="he-IL" sz="2400" dirty="0"/>
              <a:t>להימנע משליחה עודפת של הצעות (לחכות מינימום מספר דקות בין כל הצעה</a:t>
            </a:r>
            <a:r>
              <a:rPr lang="he-IL" sz="2400" dirty="0" smtClean="0"/>
              <a:t>)</a:t>
            </a:r>
          </a:p>
          <a:p>
            <a:pPr marL="252000" indent="-252000" algn="r" rtl="1">
              <a:spcBef>
                <a:spcPts val="600"/>
              </a:spcBef>
              <a:buFont typeface="Arial" pitchFamily="34" charset="0"/>
              <a:buChar char="•"/>
              <a:defRPr/>
            </a:pPr>
            <a:r>
              <a:rPr lang="he-IL" sz="2400" dirty="0" smtClean="0"/>
              <a:t>אם </a:t>
            </a:r>
            <a:r>
              <a:rPr lang="he-IL" sz="2400" dirty="0"/>
              <a:t>פייסבוק לא מאשר לך לשלוח הצעת חברות (זה קורה), שלחו לאותו אדם הודעה </a:t>
            </a:r>
            <a:r>
              <a:rPr lang="he-IL" sz="2400" dirty="0" smtClean="0"/>
              <a:t>אישית.</a:t>
            </a:r>
            <a:endParaRPr lang="he-IL" sz="2400" dirty="0"/>
          </a:p>
          <a:p>
            <a:pPr marL="252000" indent="-252000" algn="r" rtl="1">
              <a:spcBef>
                <a:spcPts val="600"/>
              </a:spcBef>
              <a:buFont typeface="Arial" pitchFamily="34" charset="0"/>
              <a:buChar char="•"/>
              <a:defRPr/>
            </a:pPr>
            <a:r>
              <a:rPr lang="he-IL" sz="2400" dirty="0"/>
              <a:t>זכרו תמיד לשייך את החבר ברשימת </a:t>
            </a:r>
            <a:r>
              <a:rPr lang="he-IL" sz="2400" dirty="0" smtClean="0"/>
              <a:t>חברים.</a:t>
            </a:r>
            <a:endParaRPr lang="he-IL" sz="2400" dirty="0"/>
          </a:p>
          <a:p>
            <a:pPr marL="252000" indent="-252000" algn="r" rtl="1">
              <a:spcBef>
                <a:spcPts val="600"/>
              </a:spcBef>
              <a:buFont typeface="Arial" pitchFamily="34" charset="0"/>
              <a:buChar char="•"/>
              <a:defRPr/>
            </a:pPr>
            <a:r>
              <a:rPr lang="he-IL" sz="2400" dirty="0"/>
              <a:t>שלחו הודעה אישית למי שמציעים חברות, ולמי שאישרתם חברות (נעים מאוד וכיו"ב </a:t>
            </a:r>
            <a:r>
              <a:rPr lang="he-IL" sz="2400" dirty="0" smtClean="0"/>
              <a:t>...)</a:t>
            </a:r>
            <a:endParaRPr lang="he-IL"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59632" y="2996952"/>
            <a:ext cx="6391125" cy="2880320"/>
          </a:xfrm>
          <a:prstGeom prst="rect">
            <a:avLst/>
          </a:prstGeom>
          <a:noFill/>
          <a:ln w="9525">
            <a:noFill/>
            <a:miter lim="800000"/>
            <a:headEnd/>
            <a:tailEnd/>
          </a:ln>
        </p:spPr>
      </p:pic>
      <p:sp>
        <p:nvSpPr>
          <p:cNvPr id="2" name="Rectangle 1"/>
          <p:cNvSpPr/>
          <p:nvPr/>
        </p:nvSpPr>
        <p:spPr>
          <a:xfrm>
            <a:off x="5739435" y="190381"/>
            <a:ext cx="2937022"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רשימות חברים</a:t>
            </a:r>
            <a:endParaRPr lang="en-US"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endParaRPr>
          </a:p>
        </p:txBody>
      </p:sp>
      <p:sp>
        <p:nvSpPr>
          <p:cNvPr id="38915" name="TextBox 2"/>
          <p:cNvSpPr txBox="1">
            <a:spLocks noChangeArrowheads="1"/>
          </p:cNvSpPr>
          <p:nvPr/>
        </p:nvSpPr>
        <p:spPr bwMode="auto">
          <a:xfrm>
            <a:off x="79375" y="803275"/>
            <a:ext cx="8953500" cy="1938992"/>
          </a:xfrm>
          <a:prstGeom prst="rect">
            <a:avLst/>
          </a:prstGeom>
          <a:noFill/>
          <a:ln w="9525">
            <a:noFill/>
            <a:miter lim="800000"/>
            <a:headEnd/>
            <a:tailEnd/>
          </a:ln>
        </p:spPr>
        <p:txBody>
          <a:bodyPr>
            <a:spAutoFit/>
          </a:bodyPr>
          <a:lstStyle/>
          <a:p>
            <a:pPr marL="250825" indent="-250825" algn="r" rtl="1">
              <a:spcBef>
                <a:spcPts val="600"/>
              </a:spcBef>
              <a:buFont typeface="Arial" pitchFamily="34" charset="0"/>
              <a:buChar char="•"/>
            </a:pPr>
            <a:r>
              <a:rPr lang="he-IL" sz="2400" dirty="0" smtClean="0"/>
              <a:t>כדי ליצור רשימות ולערוך רשימות חדשות, כנסו לדף הבית, ולחצו רשימות בעמודה </a:t>
            </a:r>
            <a:r>
              <a:rPr lang="he-IL" sz="2400" dirty="0" smtClean="0"/>
              <a:t>הימנית (1). </a:t>
            </a:r>
            <a:r>
              <a:rPr lang="he-IL" sz="2400" dirty="0" smtClean="0"/>
              <a:t>במסך הרשימות ניתן ליצור </a:t>
            </a:r>
            <a:r>
              <a:rPr lang="he-IL" sz="2400" dirty="0" smtClean="0"/>
              <a:t>(2) ולערוך (3) רשימות</a:t>
            </a:r>
            <a:r>
              <a:rPr lang="he-IL" sz="2400" dirty="0" smtClean="0"/>
              <a:t>, ולמיין את החברים שלנו לפי רשימות. הדבר מאפשר לכם גמישות רבה בבחירת האנשים שיחשפו לתכנים השונים שלכם. תוכלו למצוא מידע </a:t>
            </a:r>
            <a:r>
              <a:rPr lang="he-IL" sz="2400" dirty="0" smtClean="0"/>
              <a:t>מפורט </a:t>
            </a:r>
            <a:r>
              <a:rPr lang="he-IL" sz="2400" dirty="0" smtClean="0"/>
              <a:t>על רשימות ואופן השימוש בהן בחוברת הלימוד.</a:t>
            </a:r>
            <a:endParaRPr lang="he-IL" sz="2400" dirty="0"/>
          </a:p>
        </p:txBody>
      </p:sp>
      <p:sp>
        <p:nvSpPr>
          <p:cNvPr id="12" name="Rounded Rectangle 29"/>
          <p:cNvSpPr/>
          <p:nvPr/>
        </p:nvSpPr>
        <p:spPr>
          <a:xfrm>
            <a:off x="2987824" y="3284984"/>
            <a:ext cx="720080" cy="288032"/>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a:solidFill>
                  <a:srgbClr val="0070C0"/>
                </a:solidFill>
              </a:rPr>
              <a:t>2</a:t>
            </a:r>
          </a:p>
        </p:txBody>
      </p:sp>
      <p:sp>
        <p:nvSpPr>
          <p:cNvPr id="13" name="Rounded Rectangle 29"/>
          <p:cNvSpPr/>
          <p:nvPr/>
        </p:nvSpPr>
        <p:spPr>
          <a:xfrm>
            <a:off x="7236296" y="4365104"/>
            <a:ext cx="360040" cy="216024"/>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smtClean="0">
                <a:solidFill>
                  <a:srgbClr val="0070C0"/>
                </a:solidFill>
              </a:rPr>
              <a:t>1</a:t>
            </a:r>
            <a:endParaRPr lang="he-IL" b="1" dirty="0">
              <a:solidFill>
                <a:srgbClr val="0070C0"/>
              </a:solidFill>
            </a:endParaRPr>
          </a:p>
        </p:txBody>
      </p:sp>
      <p:sp>
        <p:nvSpPr>
          <p:cNvPr id="7" name="Rounded Rectangle 29"/>
          <p:cNvSpPr/>
          <p:nvPr/>
        </p:nvSpPr>
        <p:spPr>
          <a:xfrm>
            <a:off x="6084168" y="3645024"/>
            <a:ext cx="288032" cy="216024"/>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smtClean="0">
                <a:solidFill>
                  <a:srgbClr val="0070C0"/>
                </a:solidFill>
              </a:rPr>
              <a:t>3</a:t>
            </a:r>
            <a:endParaRPr lang="he-IL" b="1"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436096" y="1124744"/>
            <a:ext cx="3471814" cy="1152128"/>
          </a:xfrm>
          <a:prstGeom prst="rect">
            <a:avLst/>
          </a:prstGeom>
          <a:noFill/>
          <a:ln w="9525">
            <a:noFill/>
            <a:miter lim="800000"/>
            <a:headEnd/>
            <a:tailEnd/>
          </a:ln>
        </p:spPr>
      </p:pic>
      <p:sp>
        <p:nvSpPr>
          <p:cNvPr id="4" name="Rectangle 3"/>
          <p:cNvSpPr/>
          <p:nvPr/>
        </p:nvSpPr>
        <p:spPr>
          <a:xfrm>
            <a:off x="2153516" y="190381"/>
            <a:ext cx="6670417"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התנהלות, מחיקה והסתרת עדכונים</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250825" y="909638"/>
            <a:ext cx="4752975" cy="215932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כאשר אנו צופים בעדכונים ב</a:t>
            </a:r>
            <a:r>
              <a:rPr lang="he-IL" b="1" dirty="0">
                <a:solidFill>
                  <a:srgbClr val="0070C0"/>
                </a:solidFill>
              </a:rPr>
              <a:t>קיר</a:t>
            </a:r>
            <a:r>
              <a:rPr lang="he-IL" b="1" dirty="0">
                <a:solidFill>
                  <a:schemeClr val="bg1"/>
                </a:solidFill>
              </a:rPr>
              <a:t> שלנו או ב</a:t>
            </a:r>
            <a:r>
              <a:rPr lang="he-IL" b="1" dirty="0">
                <a:solidFill>
                  <a:srgbClr val="0070C0"/>
                </a:solidFill>
              </a:rPr>
              <a:t>חדשות</a:t>
            </a:r>
            <a:r>
              <a:rPr lang="he-IL" b="1" dirty="0">
                <a:solidFill>
                  <a:schemeClr val="bg1"/>
                </a:solidFill>
              </a:rPr>
              <a:t>, תמיד ניתן להסיר ולטפל בצורות שונות בפרסומים. כאשר עוברים עם הסמן של העכבר על הפרסום, </a:t>
            </a:r>
            <a:r>
              <a:rPr lang="he-IL" b="1" dirty="0" smtClean="0">
                <a:solidFill>
                  <a:schemeClr val="bg1"/>
                </a:solidFill>
              </a:rPr>
              <a:t>יופיע תפריט בפינה השמאלית עליונה. סוג התפריט </a:t>
            </a:r>
            <a:r>
              <a:rPr lang="he-IL" b="1" dirty="0" smtClean="0">
                <a:solidFill>
                  <a:schemeClr val="bg1"/>
                </a:solidFill>
              </a:rPr>
              <a:t>תלוי </a:t>
            </a:r>
            <a:r>
              <a:rPr lang="he-IL" b="1" dirty="0" smtClean="0">
                <a:solidFill>
                  <a:schemeClr val="bg1"/>
                </a:solidFill>
              </a:rPr>
              <a:t>בסוג הפרסום, ומכיל אפשרויות בהתאם, אך כולם כוללים אפשרות מחיקה או הסתרה. </a:t>
            </a:r>
            <a:endParaRPr lang="he-IL" b="1" dirty="0">
              <a:solidFill>
                <a:schemeClr val="bg1"/>
              </a:solidFill>
            </a:endParaRPr>
          </a:p>
        </p:txBody>
      </p:sp>
      <p:cxnSp>
        <p:nvCxnSpPr>
          <p:cNvPr id="8" name="Straight Arrow Connector 7"/>
          <p:cNvCxnSpPr/>
          <p:nvPr/>
        </p:nvCxnSpPr>
        <p:spPr>
          <a:xfrm flipV="1">
            <a:off x="4932363" y="1412776"/>
            <a:ext cx="575741" cy="4985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ounded Rectangle 9"/>
          <p:cNvSpPr/>
          <p:nvPr/>
        </p:nvSpPr>
        <p:spPr>
          <a:xfrm>
            <a:off x="4788024" y="3284984"/>
            <a:ext cx="4212084" cy="43269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הנה דוגמאות לכמה סוגי תפריטים:</a:t>
            </a:r>
            <a:endParaRPr lang="he-IL" b="1" dirty="0">
              <a:solidFill>
                <a:schemeClr val="bg1"/>
              </a:solidFill>
            </a:endParaRPr>
          </a:p>
        </p:txBody>
      </p:sp>
      <p:pic>
        <p:nvPicPr>
          <p:cNvPr id="5123" name="Picture 3"/>
          <p:cNvPicPr>
            <a:picLocks noChangeAspect="1" noChangeArrowheads="1"/>
          </p:cNvPicPr>
          <p:nvPr/>
        </p:nvPicPr>
        <p:blipFill>
          <a:blip r:embed="rId3" cstate="print"/>
          <a:srcRect/>
          <a:stretch>
            <a:fillRect/>
          </a:stretch>
        </p:blipFill>
        <p:spPr bwMode="auto">
          <a:xfrm>
            <a:off x="827584" y="3789040"/>
            <a:ext cx="1362075" cy="222885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555776" y="3789040"/>
            <a:ext cx="895350" cy="49530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6228184" y="4005064"/>
            <a:ext cx="2495550" cy="1857375"/>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3419872" y="4437112"/>
            <a:ext cx="250507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926" y="190381"/>
            <a:ext cx="8531503" cy="584775"/>
          </a:xfrm>
          <a:prstGeom prst="rect">
            <a:avLst/>
          </a:prstGeom>
          <a:noFill/>
        </p:spPr>
        <p:txBody>
          <a:bodyPr wrap="none">
            <a:spAutoFit/>
          </a:bodyPr>
          <a:lstStyle/>
          <a:p>
            <a:pPr algn="r" rtl="1">
              <a:defRPr/>
            </a:pPr>
            <a:r>
              <a:rPr lang="he-IL" sz="3200" b="1" dirty="0">
                <a:solidFill>
                  <a:srgbClr val="0070C0"/>
                </a:solidFill>
                <a:latin typeface="Arial" charset="0"/>
                <a:cs typeface="Arial" charset="0"/>
              </a:rPr>
              <a:t>הסרת חברות</a:t>
            </a:r>
            <a:r>
              <a:rPr lang="he-IL" sz="3200" b="1" dirty="0">
                <a:solidFill>
                  <a:schemeClr val="bg1"/>
                </a:solidFill>
                <a:latin typeface="Arial" charset="0"/>
                <a:cs typeface="Arial" charset="0"/>
              </a:rPr>
              <a:t>, </a:t>
            </a:r>
            <a:r>
              <a:rPr lang="he-IL" sz="3200" b="1" dirty="0">
                <a:solidFill>
                  <a:srgbClr val="0070C0"/>
                </a:solidFill>
                <a:latin typeface="Arial" charset="0"/>
                <a:cs typeface="Arial" charset="0"/>
              </a:rPr>
              <a:t>חסימה</a:t>
            </a:r>
            <a:r>
              <a:rPr lang="he-IL" sz="3200" b="1" dirty="0">
                <a:solidFill>
                  <a:schemeClr val="bg1"/>
                </a:solidFill>
                <a:latin typeface="Arial" charset="0"/>
                <a:cs typeface="Arial" charset="0"/>
              </a:rPr>
              <a:t>, </a:t>
            </a:r>
            <a:r>
              <a:rPr lang="he-IL" sz="3200" b="1" dirty="0" smtClean="0">
                <a:solidFill>
                  <a:srgbClr val="0070C0"/>
                </a:solidFill>
                <a:latin typeface="Arial" charset="0"/>
                <a:cs typeface="Arial" charset="0"/>
              </a:rPr>
              <a:t>דווח</a:t>
            </a:r>
            <a:r>
              <a:rPr lang="he-IL" sz="3200" b="1" dirty="0" smtClean="0">
                <a:solidFill>
                  <a:schemeClr val="bg1"/>
                </a:solidFill>
                <a:latin typeface="Arial" charset="0"/>
                <a:cs typeface="Arial" charset="0"/>
              </a:rPr>
              <a:t> </a:t>
            </a:r>
            <a:r>
              <a:rPr lang="he-IL" sz="3200" b="1" dirty="0">
                <a:solidFill>
                  <a:schemeClr val="bg1"/>
                </a:solidFill>
                <a:latin typeface="Arial" charset="0"/>
                <a:cs typeface="Arial" charset="0"/>
              </a:rPr>
              <a:t>על פרופיל בעייתי ועוד</a:t>
            </a:r>
            <a:endParaRPr lang="en-US" sz="32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755576" y="908720"/>
            <a:ext cx="7777112" cy="72008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r" rtl="1">
              <a:defRPr/>
            </a:pPr>
            <a:r>
              <a:rPr lang="he-IL" b="1" dirty="0" smtClean="0">
                <a:solidFill>
                  <a:schemeClr val="bg1"/>
                </a:solidFill>
              </a:rPr>
              <a:t>כנסו לדף הפרופיל של החבר שאת הקשר עימו אתם מעוניינים לסיים ובחרו </a:t>
            </a:r>
            <a:r>
              <a:rPr lang="en-US" b="1" dirty="0" smtClean="0">
                <a:solidFill>
                  <a:schemeClr val="bg1"/>
                </a:solidFill>
              </a:rPr>
              <a:t>Report/Block</a:t>
            </a:r>
            <a:r>
              <a:rPr lang="he-IL" b="1" dirty="0" smtClean="0">
                <a:solidFill>
                  <a:schemeClr val="bg1"/>
                </a:solidFill>
              </a:rPr>
              <a:t> מתפריט האפשרויות. </a:t>
            </a:r>
            <a:endParaRPr lang="he-IL" b="1"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755576" y="1772816"/>
            <a:ext cx="7543800" cy="1428750"/>
          </a:xfrm>
          <a:prstGeom prst="rect">
            <a:avLst/>
          </a:prstGeom>
          <a:noFill/>
          <a:ln w="9525">
            <a:noFill/>
            <a:miter lim="800000"/>
            <a:headEnd/>
            <a:tailEnd/>
          </a:ln>
        </p:spPr>
      </p:pic>
      <p:sp>
        <p:nvSpPr>
          <p:cNvPr id="9" name="Rounded Rectangle 29"/>
          <p:cNvSpPr/>
          <p:nvPr/>
        </p:nvSpPr>
        <p:spPr>
          <a:xfrm>
            <a:off x="827584" y="2780928"/>
            <a:ext cx="1080120" cy="288032"/>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a:solidFill>
                  <a:srgbClr val="0070C0"/>
                </a:solidFill>
              </a:rPr>
              <a:t>2</a:t>
            </a:r>
          </a:p>
        </p:txBody>
      </p:sp>
      <p:sp>
        <p:nvSpPr>
          <p:cNvPr id="10" name="Rounded Rectangle 29"/>
          <p:cNvSpPr/>
          <p:nvPr/>
        </p:nvSpPr>
        <p:spPr>
          <a:xfrm>
            <a:off x="827584" y="1844824"/>
            <a:ext cx="504056" cy="288032"/>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smtClean="0">
                <a:solidFill>
                  <a:srgbClr val="0070C0"/>
                </a:solidFill>
              </a:rPr>
              <a:t> 1</a:t>
            </a:r>
            <a:endParaRPr lang="he-IL" b="1" dirty="0">
              <a:solidFill>
                <a:srgbClr val="0070C0"/>
              </a:solidFill>
            </a:endParaRPr>
          </a:p>
        </p:txBody>
      </p:sp>
      <p:pic>
        <p:nvPicPr>
          <p:cNvPr id="6147" name="Picture 3"/>
          <p:cNvPicPr>
            <a:picLocks noChangeAspect="1" noChangeArrowheads="1"/>
          </p:cNvPicPr>
          <p:nvPr/>
        </p:nvPicPr>
        <p:blipFill>
          <a:blip r:embed="rId3" cstate="print"/>
          <a:srcRect/>
          <a:stretch>
            <a:fillRect/>
          </a:stretch>
        </p:blipFill>
        <p:spPr bwMode="auto">
          <a:xfrm>
            <a:off x="755575" y="3573016"/>
            <a:ext cx="3265541" cy="2376264"/>
          </a:xfrm>
          <a:prstGeom prst="rect">
            <a:avLst/>
          </a:prstGeom>
          <a:noFill/>
          <a:ln w="9525">
            <a:noFill/>
            <a:miter lim="800000"/>
            <a:headEnd/>
            <a:tailEnd/>
          </a:ln>
        </p:spPr>
      </p:pic>
      <p:sp>
        <p:nvSpPr>
          <p:cNvPr id="11" name="Rounded Rectangle 5"/>
          <p:cNvSpPr/>
          <p:nvPr/>
        </p:nvSpPr>
        <p:spPr>
          <a:xfrm>
            <a:off x="4139952" y="3284984"/>
            <a:ext cx="4824536" cy="288032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r" rtl="1">
              <a:defRPr/>
            </a:pPr>
            <a:r>
              <a:rPr lang="he-IL" b="1" dirty="0" smtClean="0">
                <a:solidFill>
                  <a:schemeClr val="bg1"/>
                </a:solidFill>
              </a:rPr>
              <a:t>בחלון שיפתח בחרו באפשרות הרצויה ולחצו המשך. </a:t>
            </a:r>
          </a:p>
          <a:p>
            <a:pPr algn="r" rtl="1">
              <a:defRPr/>
            </a:pPr>
            <a:endParaRPr lang="he-IL" b="1" dirty="0" smtClean="0">
              <a:solidFill>
                <a:schemeClr val="bg1"/>
              </a:solidFill>
            </a:endParaRPr>
          </a:p>
          <a:p>
            <a:pPr algn="r" rtl="1">
              <a:defRPr/>
            </a:pPr>
            <a:r>
              <a:rPr lang="he-IL" b="1" dirty="0" smtClean="0">
                <a:solidFill>
                  <a:schemeClr val="bg1"/>
                </a:solidFill>
              </a:rPr>
              <a:t>ביטול מינוי – הפסקת עדכונים מהחבר. </a:t>
            </a:r>
          </a:p>
          <a:p>
            <a:pPr algn="r" rtl="1">
              <a:defRPr/>
            </a:pPr>
            <a:r>
              <a:rPr lang="he-IL" b="1" dirty="0" smtClean="0">
                <a:solidFill>
                  <a:schemeClr val="bg1"/>
                </a:solidFill>
              </a:rPr>
              <a:t>ביטול חברות – הסרת המשתמש מרשימת </a:t>
            </a:r>
            <a:r>
              <a:rPr lang="he-IL" b="1" dirty="0" smtClean="0">
                <a:solidFill>
                  <a:schemeClr val="bg1"/>
                </a:solidFill>
              </a:rPr>
              <a:t>החברים.</a:t>
            </a:r>
            <a:endParaRPr lang="he-IL" b="1" dirty="0" smtClean="0">
              <a:solidFill>
                <a:schemeClr val="bg1"/>
              </a:solidFill>
            </a:endParaRPr>
          </a:p>
          <a:p>
            <a:pPr algn="r" rtl="1">
              <a:defRPr/>
            </a:pPr>
            <a:r>
              <a:rPr lang="he-IL" b="1" dirty="0" smtClean="0">
                <a:solidFill>
                  <a:schemeClr val="bg1"/>
                </a:solidFill>
              </a:rPr>
              <a:t>חסימה – מניעת כל קשר עם המשתמש, מיועד למקרים חריגים של הצקה או הטרדה. </a:t>
            </a:r>
            <a:endParaRPr lang="he-IL" b="1" dirty="0" smtClean="0">
              <a:solidFill>
                <a:schemeClr val="bg1"/>
              </a:solidFill>
            </a:endParaRPr>
          </a:p>
          <a:p>
            <a:pPr algn="r" rtl="1">
              <a:defRPr/>
            </a:pPr>
            <a:r>
              <a:rPr lang="he-IL" b="1" dirty="0" smtClean="0">
                <a:solidFill>
                  <a:schemeClr val="bg1"/>
                </a:solidFill>
              </a:rPr>
              <a:t>באפשרותכם גם לדווח על פרופיל במקרה של חריגה מכללי השימוש </a:t>
            </a:r>
            <a:r>
              <a:rPr lang="he-IL" b="1" dirty="0" err="1" smtClean="0">
                <a:solidFill>
                  <a:schemeClr val="bg1"/>
                </a:solidFill>
              </a:rPr>
              <a:t>בפייסבוק</a:t>
            </a:r>
            <a:r>
              <a:rPr lang="he-IL" b="1" dirty="0" smtClean="0">
                <a:solidFill>
                  <a:schemeClr val="bg1"/>
                </a:solidFill>
              </a:rPr>
              <a:t>. </a:t>
            </a:r>
            <a:endParaRPr lang="he-IL"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89979" y="188640"/>
            <a:ext cx="3387467" cy="1200329"/>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תמונות בפייסבוק</a:t>
            </a:r>
          </a:p>
          <a:p>
            <a:pPr algn="ctr" rtl="1">
              <a:defRPr/>
            </a:pP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250825" y="1628775"/>
            <a:ext cx="8642350" cy="2678113"/>
          </a:xfrm>
          <a:prstGeom prst="rect">
            <a:avLst/>
          </a:prstGeom>
        </p:spPr>
        <p:style>
          <a:lnRef idx="1">
            <a:schemeClr val="accent6"/>
          </a:lnRef>
          <a:fillRef idx="2">
            <a:schemeClr val="accent6"/>
          </a:fillRef>
          <a:effectRef idx="1">
            <a:schemeClr val="accent6"/>
          </a:effectRef>
          <a:fontRef idx="minor">
            <a:schemeClr val="dk1"/>
          </a:fontRef>
        </p:style>
        <p:txBody>
          <a:bodyPr rtlCol="1">
            <a:spAutoFit/>
          </a:bodyPr>
          <a:lstStyle/>
          <a:p>
            <a:pPr algn="ctr" rtl="1">
              <a:defRPr/>
            </a:pPr>
            <a:r>
              <a:rPr lang="he-IL" sz="2800" dirty="0"/>
              <a:t>פייסבוק הוא מאגר התמונות הגדול בעולם.</a:t>
            </a:r>
          </a:p>
          <a:p>
            <a:pPr algn="ctr" rtl="1">
              <a:defRPr/>
            </a:pPr>
            <a:endParaRPr lang="he-IL" sz="2800" dirty="0"/>
          </a:p>
          <a:p>
            <a:pPr algn="ctr" rtl="1">
              <a:defRPr/>
            </a:pPr>
            <a:r>
              <a:rPr lang="he-IL" sz="2800" dirty="0"/>
              <a:t>בשקף הבא נלמד אתכם כיצד להשתמש במתחם התמונות </a:t>
            </a:r>
            <a:r>
              <a:rPr lang="en-US" sz="2800" dirty="0"/>
              <a:t/>
            </a:r>
            <a:br>
              <a:rPr lang="en-US" sz="2800" dirty="0"/>
            </a:br>
            <a:r>
              <a:rPr lang="he-IL" sz="2800" dirty="0"/>
              <a:t>של פייסבוק.</a:t>
            </a:r>
          </a:p>
          <a:p>
            <a:pPr algn="ctr" rtl="1">
              <a:defRPr/>
            </a:pPr>
            <a:endParaRPr lang="he-IL" sz="2800" dirty="0"/>
          </a:p>
          <a:p>
            <a:pPr algn="ctr" rtl="1">
              <a:defRPr/>
            </a:pPr>
            <a:r>
              <a:rPr lang="he-IL" sz="2800" dirty="0"/>
              <a:t>מומלץ להכין מראש מספר תמונות לצורך תרגול ושימוש.</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403648" y="2101634"/>
            <a:ext cx="6264696" cy="2200629"/>
          </a:xfrm>
          <a:prstGeom prst="rect">
            <a:avLst/>
          </a:prstGeom>
          <a:noFill/>
          <a:ln w="9525">
            <a:noFill/>
            <a:miter lim="800000"/>
            <a:headEnd/>
            <a:tailEnd/>
          </a:ln>
        </p:spPr>
      </p:pic>
      <p:sp>
        <p:nvSpPr>
          <p:cNvPr id="2" name="Rectangle 1"/>
          <p:cNvSpPr/>
          <p:nvPr/>
        </p:nvSpPr>
        <p:spPr>
          <a:xfrm>
            <a:off x="5389979" y="188640"/>
            <a:ext cx="3387467"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תמונות בפייסבוק</a:t>
            </a:r>
          </a:p>
        </p:txBody>
      </p:sp>
      <p:sp>
        <p:nvSpPr>
          <p:cNvPr id="43011" name="TextBox 2"/>
          <p:cNvSpPr txBox="1">
            <a:spLocks noChangeArrowheads="1"/>
          </p:cNvSpPr>
          <p:nvPr/>
        </p:nvSpPr>
        <p:spPr bwMode="auto">
          <a:xfrm>
            <a:off x="179388" y="1282700"/>
            <a:ext cx="8640762" cy="830263"/>
          </a:xfrm>
          <a:prstGeom prst="rect">
            <a:avLst/>
          </a:prstGeom>
          <a:noFill/>
          <a:ln w="9525">
            <a:noFill/>
            <a:miter lim="800000"/>
            <a:headEnd/>
            <a:tailEnd/>
          </a:ln>
        </p:spPr>
        <p:txBody>
          <a:bodyPr>
            <a:spAutoFit/>
          </a:bodyPr>
          <a:lstStyle/>
          <a:p>
            <a:pPr algn="ctr" rtl="1"/>
            <a:r>
              <a:rPr lang="he-IL" sz="2400" b="1" dirty="0"/>
              <a:t>פייסבוק הינו אתר אחסון ה"תמונות" הגדול בעולם.</a:t>
            </a:r>
          </a:p>
          <a:p>
            <a:pPr algn="ctr" rtl="1"/>
            <a:r>
              <a:rPr lang="he-IL" sz="2400" b="1" dirty="0"/>
              <a:t>להלן הסבר מפורט לשימוש במערכת התמונות של פייסבוק.</a:t>
            </a:r>
          </a:p>
        </p:txBody>
      </p:sp>
      <p:cxnSp>
        <p:nvCxnSpPr>
          <p:cNvPr id="7" name="Straight Arrow Connector 6"/>
          <p:cNvCxnSpPr/>
          <p:nvPr/>
        </p:nvCxnSpPr>
        <p:spPr>
          <a:xfrm flipH="1" flipV="1">
            <a:off x="4572000" y="3356992"/>
            <a:ext cx="431800" cy="122453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Rounded Rectangle 4"/>
          <p:cNvSpPr/>
          <p:nvPr/>
        </p:nvSpPr>
        <p:spPr>
          <a:xfrm>
            <a:off x="179388" y="4365625"/>
            <a:ext cx="8785225" cy="122396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היום ב</a:t>
            </a:r>
            <a:r>
              <a:rPr lang="he-IL" b="1" dirty="0">
                <a:solidFill>
                  <a:srgbClr val="0070C0"/>
                </a:solidFill>
              </a:rPr>
              <a:t>פרופיל</a:t>
            </a:r>
            <a:r>
              <a:rPr lang="he-IL" b="1" dirty="0">
                <a:solidFill>
                  <a:schemeClr val="bg1"/>
                </a:solidFill>
              </a:rPr>
              <a:t> שלנו מופיעות באופן קבוע התמונות האחרונות שפרסמנו או שתייגו אותנו בהם.</a:t>
            </a:r>
          </a:p>
          <a:p>
            <a:pPr algn="ctr" rtl="1">
              <a:defRPr/>
            </a:pPr>
            <a:endParaRPr lang="he-IL" b="1" dirty="0">
              <a:solidFill>
                <a:schemeClr val="bg1"/>
              </a:solidFill>
            </a:endParaRPr>
          </a:p>
          <a:p>
            <a:pPr algn="ctr" rtl="1">
              <a:defRPr/>
            </a:pPr>
            <a:r>
              <a:rPr lang="he-IL" b="1" dirty="0">
                <a:solidFill>
                  <a:schemeClr val="bg1"/>
                </a:solidFill>
              </a:rPr>
              <a:t>להסרת תמונה מהפרופיל – עומדים עליה עם הסמן ולוחצים על ה- </a:t>
            </a:r>
            <a:r>
              <a:rPr lang="en-US" b="1" dirty="0">
                <a:solidFill>
                  <a:schemeClr val="bg1"/>
                </a:solidFill>
              </a:rPr>
              <a:t>X</a:t>
            </a:r>
            <a:r>
              <a:rPr lang="he-IL" b="1" dirty="0">
                <a:solidFill>
                  <a:schemeClr val="bg1"/>
                </a:solidFill>
              </a:rPr>
              <a:t> שיופיע על התמונה.</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520700" y="981075"/>
            <a:ext cx="4645025" cy="4824413"/>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389979" y="190381"/>
            <a:ext cx="3387467" cy="646331"/>
          </a:xfrm>
          <a:prstGeom prst="rect">
            <a:avLst/>
          </a:prstGeom>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תמונות בפייסבוק</a:t>
            </a:r>
          </a:p>
        </p:txBody>
      </p:sp>
      <p:sp>
        <p:nvSpPr>
          <p:cNvPr id="4" name="Rounded Rectangle 3"/>
          <p:cNvSpPr/>
          <p:nvPr/>
        </p:nvSpPr>
        <p:spPr>
          <a:xfrm>
            <a:off x="5364163" y="936625"/>
            <a:ext cx="3095625" cy="52292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r" rtl="1">
              <a:defRPr/>
            </a:pPr>
            <a:r>
              <a:rPr lang="he-IL" b="1" dirty="0" smtClean="0">
                <a:solidFill>
                  <a:schemeClr val="bg1"/>
                </a:solidFill>
              </a:rPr>
              <a:t>באזור התמונות </a:t>
            </a:r>
            <a:r>
              <a:rPr lang="he-IL" b="1" dirty="0">
                <a:solidFill>
                  <a:schemeClr val="bg1"/>
                </a:solidFill>
              </a:rPr>
              <a:t>(בפרופיל שלנו) יופיעו תמיד אלבומים קבועים ואלבומים אשר יצרנו באופן ידני או אוטומטי:</a:t>
            </a:r>
          </a:p>
          <a:p>
            <a:pPr marL="180000" indent="-180000" algn="r" rtl="1">
              <a:buClr>
                <a:schemeClr val="bg1"/>
              </a:buClr>
              <a:buFont typeface="Arial" pitchFamily="34" charset="0"/>
              <a:buChar char="•"/>
              <a:defRPr/>
            </a:pPr>
            <a:r>
              <a:rPr lang="he-IL" b="1" dirty="0">
                <a:solidFill>
                  <a:srgbClr val="0070C0"/>
                </a:solidFill>
              </a:rPr>
              <a:t>תמונות פרופיל </a:t>
            </a:r>
            <a:r>
              <a:rPr lang="he-IL" b="1" dirty="0">
                <a:solidFill>
                  <a:schemeClr val="bg1"/>
                </a:solidFill>
              </a:rPr>
              <a:t>– אלבום תמונות הפרופיל שלנו.</a:t>
            </a:r>
          </a:p>
          <a:p>
            <a:pPr marL="180000" indent="-180000" algn="r" rtl="1">
              <a:buClr>
                <a:schemeClr val="bg1"/>
              </a:buClr>
              <a:buFont typeface="Arial" pitchFamily="34" charset="0"/>
              <a:buChar char="•"/>
              <a:defRPr/>
            </a:pPr>
            <a:r>
              <a:rPr lang="he-IL" b="1" dirty="0">
                <a:solidFill>
                  <a:srgbClr val="0070C0"/>
                </a:solidFill>
              </a:rPr>
              <a:t>תמונות קיר </a:t>
            </a:r>
            <a:r>
              <a:rPr lang="he-IL" b="1" dirty="0">
                <a:solidFill>
                  <a:schemeClr val="bg1"/>
                </a:solidFill>
              </a:rPr>
              <a:t>– תמונות שהעלינו לקיר שלנו בלי שיוך לאלבום.</a:t>
            </a:r>
          </a:p>
          <a:p>
            <a:pPr marL="180000" indent="-180000" algn="r" rtl="1">
              <a:buClr>
                <a:schemeClr val="bg1"/>
              </a:buClr>
              <a:buFont typeface="Arial" pitchFamily="34" charset="0"/>
              <a:buChar char="•"/>
              <a:defRPr/>
            </a:pPr>
            <a:r>
              <a:rPr lang="he-IL" b="1" dirty="0">
                <a:solidFill>
                  <a:srgbClr val="0070C0"/>
                </a:solidFill>
              </a:rPr>
              <a:t>העלאות מטלפון נייד </a:t>
            </a:r>
            <a:r>
              <a:rPr lang="he-IL" b="1" dirty="0">
                <a:solidFill>
                  <a:schemeClr val="bg1"/>
                </a:solidFill>
              </a:rPr>
              <a:t>– תמונות שהעלינו מטלפון נייד.</a:t>
            </a:r>
          </a:p>
          <a:p>
            <a:pPr marL="180000" indent="-180000" algn="r" rtl="1">
              <a:buFont typeface="Arial" pitchFamily="34" charset="0"/>
              <a:buChar char="•"/>
              <a:defRPr/>
            </a:pPr>
            <a:r>
              <a:rPr lang="he-IL" b="1" dirty="0">
                <a:solidFill>
                  <a:schemeClr val="bg1"/>
                </a:solidFill>
              </a:rPr>
              <a:t>שאר האלבומים והתמונות שאנחנו יוצרים. תמונות בהם אנו מתויגים מופיעות גם, ולצורך הסרתם יש צורך בהסרת התיוג.</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539552" y="1412776"/>
            <a:ext cx="5971037" cy="4176464"/>
          </a:xfrm>
          <a:prstGeom prst="rect">
            <a:avLst/>
          </a:prstGeom>
          <a:noFill/>
          <a:ln w="9525">
            <a:noFill/>
            <a:miter lim="800000"/>
            <a:headEnd/>
            <a:tailEnd/>
          </a:ln>
        </p:spPr>
      </p:pic>
      <p:sp>
        <p:nvSpPr>
          <p:cNvPr id="3" name="Rectangle 2"/>
          <p:cNvSpPr/>
          <p:nvPr/>
        </p:nvSpPr>
        <p:spPr>
          <a:xfrm>
            <a:off x="6075263" y="188640"/>
            <a:ext cx="2658100" cy="646331"/>
          </a:xfrm>
          <a:prstGeom prst="rect">
            <a:avLst/>
          </a:prstGeom>
        </p:spPr>
        <p:txBody>
          <a:bodyPr>
            <a:spAutoFit/>
          </a:bodyPr>
          <a:lstStyle/>
          <a:p>
            <a:pPr algn="ct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עריכת תמונה</a:t>
            </a:r>
          </a:p>
        </p:txBody>
      </p:sp>
      <p:sp>
        <p:nvSpPr>
          <p:cNvPr id="6" name="Rounded Rectangle 5"/>
          <p:cNvSpPr/>
          <p:nvPr/>
        </p:nvSpPr>
        <p:spPr>
          <a:xfrm>
            <a:off x="6876256" y="2276872"/>
            <a:ext cx="2090737" cy="201642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שיתוף התמונה עם חבריכם על הקיר שלכם. שימושי במיוחד לתמונות שלא אתם העלתם.</a:t>
            </a:r>
            <a:endParaRPr lang="he-IL" b="1" dirty="0">
              <a:solidFill>
                <a:schemeClr val="bg1"/>
              </a:solidFill>
            </a:endParaRPr>
          </a:p>
        </p:txBody>
      </p:sp>
      <p:cxnSp>
        <p:nvCxnSpPr>
          <p:cNvPr id="8" name="Straight Arrow Connector 7"/>
          <p:cNvCxnSpPr/>
          <p:nvPr/>
        </p:nvCxnSpPr>
        <p:spPr>
          <a:xfrm flipH="1">
            <a:off x="4932040" y="2348880"/>
            <a:ext cx="2088232" cy="13681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ounded Rectangle 10"/>
          <p:cNvSpPr/>
          <p:nvPr/>
        </p:nvSpPr>
        <p:spPr>
          <a:xfrm>
            <a:off x="611560" y="1628800"/>
            <a:ext cx="2160240" cy="93610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תיוג התמונה – ראו פירוט בשקף הבא</a:t>
            </a:r>
            <a:endParaRPr lang="he-IL" b="1" dirty="0">
              <a:solidFill>
                <a:schemeClr val="bg1"/>
              </a:solidFill>
            </a:endParaRPr>
          </a:p>
        </p:txBody>
      </p:sp>
      <p:sp>
        <p:nvSpPr>
          <p:cNvPr id="12" name="Rounded Rectangle 11"/>
          <p:cNvSpPr/>
          <p:nvPr/>
        </p:nvSpPr>
        <p:spPr>
          <a:xfrm>
            <a:off x="6732240" y="4509120"/>
            <a:ext cx="2089150"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הוספת תגובה</a:t>
            </a:r>
            <a:endParaRPr lang="he-IL" b="1" dirty="0">
              <a:solidFill>
                <a:schemeClr val="bg1"/>
              </a:solidFill>
            </a:endParaRPr>
          </a:p>
        </p:txBody>
      </p:sp>
      <p:cxnSp>
        <p:nvCxnSpPr>
          <p:cNvPr id="13" name="Straight Arrow Connector 12"/>
          <p:cNvCxnSpPr/>
          <p:nvPr/>
        </p:nvCxnSpPr>
        <p:spPr>
          <a:xfrm>
            <a:off x="2267744" y="3284984"/>
            <a:ext cx="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5069" name="TextBox 8"/>
          <p:cNvSpPr txBox="1">
            <a:spLocks noChangeArrowheads="1"/>
          </p:cNvSpPr>
          <p:nvPr/>
        </p:nvSpPr>
        <p:spPr bwMode="auto">
          <a:xfrm>
            <a:off x="179512" y="836712"/>
            <a:ext cx="8713787" cy="400110"/>
          </a:xfrm>
          <a:prstGeom prst="rect">
            <a:avLst/>
          </a:prstGeom>
          <a:noFill/>
          <a:ln w="9525">
            <a:noFill/>
            <a:miter lim="800000"/>
            <a:headEnd/>
            <a:tailEnd/>
          </a:ln>
        </p:spPr>
        <p:txBody>
          <a:bodyPr>
            <a:spAutoFit/>
          </a:bodyPr>
          <a:lstStyle/>
          <a:p>
            <a:pPr marL="250825" indent="-250825" algn="r" rtl="1"/>
            <a:r>
              <a:rPr lang="he-IL" sz="2000" dirty="0"/>
              <a:t>כאשר </a:t>
            </a:r>
            <a:r>
              <a:rPr lang="he-IL" sz="2000" dirty="0" smtClean="0"/>
              <a:t>לוחצים על </a:t>
            </a:r>
            <a:r>
              <a:rPr lang="he-IL" sz="2000" dirty="0"/>
              <a:t>תמונה מופיעות מספר אופציות </a:t>
            </a:r>
            <a:r>
              <a:rPr lang="he-IL" sz="2000" dirty="0" smtClean="0"/>
              <a:t>לעריכתה. </a:t>
            </a:r>
            <a:r>
              <a:rPr lang="he-IL" sz="2000" dirty="0" smtClean="0"/>
              <a:t>הנה כמה מהחשובות </a:t>
            </a:r>
            <a:r>
              <a:rPr lang="he-IL" sz="2000" dirty="0" smtClean="0"/>
              <a:t>שבהן:</a:t>
            </a:r>
            <a:endParaRPr lang="he-IL" sz="2000" dirty="0"/>
          </a:p>
        </p:txBody>
      </p:sp>
      <p:cxnSp>
        <p:nvCxnSpPr>
          <p:cNvPr id="16" name="Straight Arrow Connector 12"/>
          <p:cNvCxnSpPr/>
          <p:nvPr/>
        </p:nvCxnSpPr>
        <p:spPr>
          <a:xfrm flipH="1">
            <a:off x="1115616" y="2564904"/>
            <a:ext cx="144016"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Rounded Rectangle 11"/>
          <p:cNvSpPr/>
          <p:nvPr/>
        </p:nvSpPr>
        <p:spPr>
          <a:xfrm>
            <a:off x="0" y="4149080"/>
            <a:ext cx="1115616" cy="1152128"/>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קביעת מידת חשיפה</a:t>
            </a:r>
            <a:endParaRPr lang="he-IL" b="1" dirty="0">
              <a:solidFill>
                <a:schemeClr val="bg1"/>
              </a:solidFill>
            </a:endParaRPr>
          </a:p>
        </p:txBody>
      </p:sp>
      <p:sp>
        <p:nvSpPr>
          <p:cNvPr id="23" name="Rounded Rectangle 11"/>
          <p:cNvSpPr/>
          <p:nvPr/>
        </p:nvSpPr>
        <p:spPr>
          <a:xfrm>
            <a:off x="1619672" y="2780928"/>
            <a:ext cx="2089150"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הוספה/הסרה של תמונה מהפרופיל</a:t>
            </a:r>
            <a:endParaRPr lang="he-IL" b="1" dirty="0">
              <a:solidFill>
                <a:schemeClr val="bg1"/>
              </a:solidFill>
            </a:endParaRPr>
          </a:p>
        </p:txBody>
      </p:sp>
      <p:sp>
        <p:nvSpPr>
          <p:cNvPr id="25" name="Rounded Rectangle 11"/>
          <p:cNvSpPr/>
          <p:nvPr/>
        </p:nvSpPr>
        <p:spPr>
          <a:xfrm>
            <a:off x="3275856" y="4509120"/>
            <a:ext cx="2664296"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שמירת התמונה במחשב</a:t>
            </a:r>
            <a:endParaRPr lang="he-IL" b="1" dirty="0">
              <a:solidFill>
                <a:schemeClr val="bg1"/>
              </a:solidFill>
            </a:endParaRPr>
          </a:p>
        </p:txBody>
      </p:sp>
      <p:sp>
        <p:nvSpPr>
          <p:cNvPr id="29" name="Rounded Rectangle 11"/>
          <p:cNvSpPr/>
          <p:nvPr/>
        </p:nvSpPr>
        <p:spPr>
          <a:xfrm>
            <a:off x="3851920" y="2348880"/>
            <a:ext cx="2089150" cy="57683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הוספת תיאור ומחיקת תגיות</a:t>
            </a:r>
            <a:endParaRPr lang="he-IL" b="1" dirty="0">
              <a:solidFill>
                <a:schemeClr val="bg1"/>
              </a:solidFill>
            </a:endParaRPr>
          </a:p>
        </p:txBody>
      </p:sp>
      <p:sp>
        <p:nvSpPr>
          <p:cNvPr id="31" name="Rounded Rectangle 11"/>
          <p:cNvSpPr/>
          <p:nvPr/>
        </p:nvSpPr>
        <p:spPr>
          <a:xfrm>
            <a:off x="3275856" y="5085184"/>
            <a:ext cx="2880320"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מחיקת התמונה מחשבונכם</a:t>
            </a:r>
            <a:endParaRPr lang="he-IL" b="1" dirty="0">
              <a:solidFill>
                <a:schemeClr val="bg1"/>
              </a:solidFill>
            </a:endParaRPr>
          </a:p>
        </p:txBody>
      </p:sp>
      <p:cxnSp>
        <p:nvCxnSpPr>
          <p:cNvPr id="32" name="Straight Arrow Connector 12"/>
          <p:cNvCxnSpPr>
            <a:stCxn id="25" idx="1"/>
          </p:cNvCxnSpPr>
          <p:nvPr/>
        </p:nvCxnSpPr>
        <p:spPr>
          <a:xfrm flipH="1">
            <a:off x="2843808" y="4761533"/>
            <a:ext cx="432048" cy="356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12"/>
          <p:cNvCxnSpPr>
            <a:stCxn id="31" idx="1"/>
          </p:cNvCxnSpPr>
          <p:nvPr/>
        </p:nvCxnSpPr>
        <p:spPr>
          <a:xfrm flipH="1" flipV="1">
            <a:off x="2915816" y="5085184"/>
            <a:ext cx="360040" cy="2524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12"/>
          <p:cNvCxnSpPr>
            <a:stCxn id="12" idx="1"/>
          </p:cNvCxnSpPr>
          <p:nvPr/>
        </p:nvCxnSpPr>
        <p:spPr>
          <a:xfrm flipH="1" flipV="1">
            <a:off x="5436096" y="4149080"/>
            <a:ext cx="1296144" cy="61245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12"/>
          <p:cNvCxnSpPr/>
          <p:nvPr/>
        </p:nvCxnSpPr>
        <p:spPr>
          <a:xfrm flipH="1">
            <a:off x="4499992" y="2996952"/>
            <a:ext cx="360040"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7" name="Straight Arrow Connector 12"/>
          <p:cNvCxnSpPr/>
          <p:nvPr/>
        </p:nvCxnSpPr>
        <p:spPr>
          <a:xfrm flipV="1">
            <a:off x="1115616" y="4221088"/>
            <a:ext cx="576064"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835696" y="1988840"/>
            <a:ext cx="5544616" cy="4168020"/>
          </a:xfrm>
          <a:prstGeom prst="rect">
            <a:avLst/>
          </a:prstGeom>
          <a:noFill/>
          <a:ln w="9525">
            <a:noFill/>
            <a:miter lim="800000"/>
            <a:headEnd/>
            <a:tailEnd/>
          </a:ln>
        </p:spPr>
      </p:pic>
      <p:sp>
        <p:nvSpPr>
          <p:cNvPr id="3" name="Rectangle 2"/>
          <p:cNvSpPr/>
          <p:nvPr/>
        </p:nvSpPr>
        <p:spPr>
          <a:xfrm>
            <a:off x="6463190" y="190381"/>
            <a:ext cx="2276585" cy="646331"/>
          </a:xfrm>
          <a:prstGeom prst="rect">
            <a:avLst/>
          </a:prstGeom>
        </p:spPr>
        <p:txBody>
          <a:bodyPr wrap="none">
            <a:spAutoFit/>
          </a:bodyPr>
          <a:lstStyle/>
          <a:p>
            <a:pPr algn="ct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תיוג תמונה</a:t>
            </a:r>
          </a:p>
        </p:txBody>
      </p:sp>
      <p:sp>
        <p:nvSpPr>
          <p:cNvPr id="6" name="Rounded Rectangle 5"/>
          <p:cNvSpPr/>
          <p:nvPr/>
        </p:nvSpPr>
        <p:spPr>
          <a:xfrm>
            <a:off x="6875463" y="2349500"/>
            <a:ext cx="2090737" cy="86347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על הפנים של האדם שאתם רוצים לתייג</a:t>
            </a:r>
            <a:endParaRPr lang="he-IL" b="1" dirty="0">
              <a:solidFill>
                <a:schemeClr val="bg1"/>
              </a:solidFill>
            </a:endParaRPr>
          </a:p>
        </p:txBody>
      </p:sp>
      <p:cxnSp>
        <p:nvCxnSpPr>
          <p:cNvPr id="8" name="Straight Arrow Connector 7"/>
          <p:cNvCxnSpPr>
            <a:stCxn id="6" idx="1"/>
          </p:cNvCxnSpPr>
          <p:nvPr/>
        </p:nvCxnSpPr>
        <p:spPr>
          <a:xfrm flipH="1">
            <a:off x="5004048" y="2781238"/>
            <a:ext cx="1871415" cy="5039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6086" name="TextBox 8"/>
          <p:cNvSpPr txBox="1">
            <a:spLocks noChangeArrowheads="1"/>
          </p:cNvSpPr>
          <p:nvPr/>
        </p:nvSpPr>
        <p:spPr bwMode="auto">
          <a:xfrm>
            <a:off x="179388" y="881063"/>
            <a:ext cx="8713787" cy="1015663"/>
          </a:xfrm>
          <a:prstGeom prst="rect">
            <a:avLst/>
          </a:prstGeom>
          <a:noFill/>
          <a:ln w="9525">
            <a:noFill/>
            <a:miter lim="800000"/>
            <a:headEnd/>
            <a:tailEnd/>
          </a:ln>
        </p:spPr>
        <p:txBody>
          <a:bodyPr>
            <a:spAutoFit/>
          </a:bodyPr>
          <a:lstStyle/>
          <a:p>
            <a:pPr marL="250825" indent="-250825" algn="r" rtl="1">
              <a:buFont typeface="Arial" pitchFamily="34" charset="0"/>
              <a:buChar char="•"/>
            </a:pPr>
            <a:r>
              <a:rPr lang="he-IL" sz="2000" dirty="0"/>
              <a:t>קיימת אפשרות מאוד פופולארית </a:t>
            </a:r>
            <a:r>
              <a:rPr lang="he-IL" sz="2000" dirty="0" err="1"/>
              <a:t>בפייסבוק</a:t>
            </a:r>
            <a:r>
              <a:rPr lang="he-IL" sz="2000" dirty="0"/>
              <a:t> והיא "לתייג" ולסמן את המופיעים בתמונה. </a:t>
            </a:r>
          </a:p>
          <a:p>
            <a:pPr marL="250825" indent="-250825" algn="r" rtl="1">
              <a:buFont typeface="Arial" pitchFamily="34" charset="0"/>
              <a:buChar char="•"/>
            </a:pPr>
            <a:r>
              <a:rPr lang="he-IL" sz="2000" dirty="0"/>
              <a:t>כאשר אנו "מתייגים" מישהו, התמונה מופיעה על הקיר של המתויג ובאלבום שלו</a:t>
            </a:r>
            <a:r>
              <a:rPr lang="he-IL" sz="2000" dirty="0" smtClean="0"/>
              <a:t>.</a:t>
            </a:r>
          </a:p>
          <a:p>
            <a:pPr marL="250825" indent="-250825" algn="r" rtl="1">
              <a:buFont typeface="Arial" pitchFamily="34" charset="0"/>
              <a:buChar char="•"/>
            </a:pPr>
            <a:r>
              <a:rPr lang="he-IL" sz="2000" dirty="0" smtClean="0"/>
              <a:t>לאחר שתבחרו </a:t>
            </a:r>
            <a:r>
              <a:rPr lang="he-IL" sz="2000" dirty="0" smtClean="0">
                <a:solidFill>
                  <a:schemeClr val="accent2">
                    <a:lumMod val="75000"/>
                  </a:schemeClr>
                </a:solidFill>
              </a:rPr>
              <a:t>תייג/י את התמונה </a:t>
            </a:r>
            <a:r>
              <a:rPr lang="he-IL" sz="2000" dirty="0" smtClean="0"/>
              <a:t>(ראו שקף קודם) יוצג בפניכם המסך הבא. </a:t>
            </a:r>
            <a:endParaRPr lang="he-IL" sz="2000" dirty="0">
              <a:solidFill>
                <a:schemeClr val="accent2">
                  <a:lumMod val="75000"/>
                </a:schemeClr>
              </a:solidFill>
            </a:endParaRPr>
          </a:p>
        </p:txBody>
      </p:sp>
      <p:sp>
        <p:nvSpPr>
          <p:cNvPr id="12" name="Rounded Rectangle 11"/>
          <p:cNvSpPr/>
          <p:nvPr/>
        </p:nvSpPr>
        <p:spPr>
          <a:xfrm>
            <a:off x="6228184" y="3861048"/>
            <a:ext cx="3240359" cy="129614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הקלידו את האותיות הראשונות של שמו, ובחרו את האדם המתאים מהרשימה. </a:t>
            </a:r>
            <a:endParaRPr lang="he-IL" b="1" dirty="0">
              <a:solidFill>
                <a:schemeClr val="bg1"/>
              </a:solidFill>
            </a:endParaRPr>
          </a:p>
        </p:txBody>
      </p:sp>
      <p:cxnSp>
        <p:nvCxnSpPr>
          <p:cNvPr id="14" name="Straight Arrow Connector 13"/>
          <p:cNvCxnSpPr>
            <a:stCxn id="12" idx="1"/>
            <a:endCxn id="11" idx="3"/>
          </p:cNvCxnSpPr>
          <p:nvPr/>
        </p:nvCxnSpPr>
        <p:spPr>
          <a:xfrm flipH="1">
            <a:off x="5436097" y="4509120"/>
            <a:ext cx="792087"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ounded Rectangle 9"/>
          <p:cNvSpPr/>
          <p:nvPr/>
        </p:nvSpPr>
        <p:spPr>
          <a:xfrm>
            <a:off x="3995936" y="3212976"/>
            <a:ext cx="1008112" cy="864096"/>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a:solidFill>
                  <a:srgbClr val="0070C0"/>
                </a:solidFill>
              </a:rPr>
              <a:t>1</a:t>
            </a:r>
          </a:p>
        </p:txBody>
      </p:sp>
      <p:sp>
        <p:nvSpPr>
          <p:cNvPr id="11" name="Rounded Rectangle 10"/>
          <p:cNvSpPr/>
          <p:nvPr/>
        </p:nvSpPr>
        <p:spPr>
          <a:xfrm>
            <a:off x="3563889" y="4509120"/>
            <a:ext cx="1872208" cy="576064"/>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a:solidFill>
                  <a:srgbClr val="0070C0"/>
                </a:solidFill>
              </a:rPr>
              <a:t>3</a:t>
            </a:r>
          </a:p>
        </p:txBody>
      </p:sp>
      <p:sp>
        <p:nvSpPr>
          <p:cNvPr id="13" name="Rounded Rectangle 12"/>
          <p:cNvSpPr/>
          <p:nvPr/>
        </p:nvSpPr>
        <p:spPr>
          <a:xfrm>
            <a:off x="3563888" y="4005064"/>
            <a:ext cx="1800200" cy="360040"/>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a:solidFill>
                  <a:srgbClr val="0070C0"/>
                </a:solidFill>
              </a:rPr>
              <a:t>2</a:t>
            </a:r>
          </a:p>
        </p:txBody>
      </p:sp>
      <p:sp>
        <p:nvSpPr>
          <p:cNvPr id="15" name="Rounded Rectangle 14"/>
          <p:cNvSpPr/>
          <p:nvPr/>
        </p:nvSpPr>
        <p:spPr>
          <a:xfrm>
            <a:off x="3635896" y="5877272"/>
            <a:ext cx="503238" cy="288925"/>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a:solidFill>
                  <a:srgbClr val="0070C0"/>
                </a:solidFill>
              </a:rPr>
              <a:t>4</a:t>
            </a:r>
          </a:p>
        </p:txBody>
      </p:sp>
      <p:cxnSp>
        <p:nvCxnSpPr>
          <p:cNvPr id="17" name="Straight Arrow Connector 16"/>
          <p:cNvCxnSpPr>
            <a:stCxn id="12" idx="1"/>
          </p:cNvCxnSpPr>
          <p:nvPr/>
        </p:nvCxnSpPr>
        <p:spPr>
          <a:xfrm flipH="1" flipV="1">
            <a:off x="5436096" y="4221088"/>
            <a:ext cx="792088"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Rounded Rectangle 11"/>
          <p:cNvSpPr/>
          <p:nvPr/>
        </p:nvSpPr>
        <p:spPr>
          <a:xfrm>
            <a:off x="179512" y="3284984"/>
            <a:ext cx="2160240" cy="180020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חזרו על שלבים 1 עד 3 לכל אדם נוסף שברצונכם לתייג, ולסיום לחצו </a:t>
            </a:r>
            <a:r>
              <a:rPr lang="he-IL" b="1" dirty="0" smtClean="0">
                <a:solidFill>
                  <a:schemeClr val="accent2">
                    <a:lumMod val="75000"/>
                  </a:schemeClr>
                </a:solidFill>
              </a:rPr>
              <a:t>סיים תיוג</a:t>
            </a:r>
            <a:r>
              <a:rPr lang="he-IL" b="1" dirty="0" smtClean="0">
                <a:solidFill>
                  <a:schemeClr val="bg1"/>
                </a:solidFill>
              </a:rPr>
              <a:t>.</a:t>
            </a:r>
            <a:endParaRPr lang="he-IL" b="1" dirty="0">
              <a:solidFill>
                <a:schemeClr val="bg1"/>
              </a:solidFill>
            </a:endParaRPr>
          </a:p>
        </p:txBody>
      </p:sp>
      <p:cxnSp>
        <p:nvCxnSpPr>
          <p:cNvPr id="23" name="Straight Arrow Connector 7"/>
          <p:cNvCxnSpPr>
            <a:endCxn id="15" idx="1"/>
          </p:cNvCxnSpPr>
          <p:nvPr/>
        </p:nvCxnSpPr>
        <p:spPr>
          <a:xfrm>
            <a:off x="2267744" y="5013177"/>
            <a:ext cx="1368152" cy="10085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46088" y="1268413"/>
            <a:ext cx="8229600" cy="4525962"/>
          </a:xfrm>
        </p:spPr>
        <p:style>
          <a:lnRef idx="1">
            <a:schemeClr val="accent6"/>
          </a:lnRef>
          <a:fillRef idx="2">
            <a:schemeClr val="accent6"/>
          </a:fillRef>
          <a:effectRef idx="1">
            <a:schemeClr val="accent6"/>
          </a:effectRef>
          <a:fontRef idx="minor">
            <a:schemeClr val="dk1"/>
          </a:fontRef>
        </p:style>
        <p:txBody>
          <a:bodyPr/>
          <a:lstStyle/>
          <a:p>
            <a:pPr>
              <a:defRPr/>
            </a:pPr>
            <a:r>
              <a:rPr lang="he-IL" sz="1400" dirty="0" smtClean="0">
                <a:solidFill>
                  <a:srgbClr val="000000"/>
                </a:solidFill>
              </a:rPr>
              <a:t>קרא בעיון את הכללים הכתובים באתר בהקשר לתכנים לא ראויים, וכיצד ממליצים מנהלי האתר לנהוג במקרה של הפצת תכנים כאלה, שמועות או הטרדה.</a:t>
            </a:r>
          </a:p>
          <a:p>
            <a:pPr>
              <a:defRPr/>
            </a:pPr>
            <a:r>
              <a:rPr lang="he-IL" sz="1400" dirty="0" smtClean="0">
                <a:solidFill>
                  <a:srgbClr val="000000"/>
                </a:solidFill>
              </a:rPr>
              <a:t>לכל רשת חברתית יש מאפייני פרטיות שניתן לשנות כמו למשל: מי יכול לראות את ה"פרופיל" שלך, מי יכול לראות את מה שאתה כותב על הלוח- </a:t>
            </a:r>
            <a:r>
              <a:rPr lang="en-US" sz="1400" dirty="0" smtClean="0">
                <a:solidFill>
                  <a:srgbClr val="000000"/>
                </a:solidFill>
                <a:cs typeface="Arial" pitchFamily="34" charset="0"/>
              </a:rPr>
              <a:t>WALL</a:t>
            </a:r>
            <a:r>
              <a:rPr lang="he-IL" sz="1400" dirty="0" smtClean="0">
                <a:solidFill>
                  <a:srgbClr val="000000"/>
                </a:solidFill>
              </a:rPr>
              <a:t>.</a:t>
            </a:r>
            <a:r>
              <a:rPr lang="en-US" sz="1400" dirty="0" smtClean="0">
                <a:solidFill>
                  <a:srgbClr val="000000"/>
                </a:solidFill>
                <a:cs typeface="Arial" pitchFamily="34" charset="0"/>
              </a:rPr>
              <a:t> </a:t>
            </a:r>
            <a:r>
              <a:rPr lang="he-IL" sz="1400" dirty="0" smtClean="0">
                <a:solidFill>
                  <a:srgbClr val="000000"/>
                </a:solidFill>
              </a:rPr>
              <a:t>הכר את ההגדרות האלה.</a:t>
            </a:r>
          </a:p>
          <a:p>
            <a:pPr>
              <a:defRPr/>
            </a:pPr>
            <a:r>
              <a:rPr lang="he-IL" sz="1400" dirty="0" smtClean="0">
                <a:solidFill>
                  <a:srgbClr val="000000"/>
                </a:solidFill>
              </a:rPr>
              <a:t>היכנס לאתר וצפה בפרטים שאותם נוהגים המשתתפים לפרסם על עצמם, ומה נדרש על מנת להירשם. </a:t>
            </a:r>
          </a:p>
          <a:p>
            <a:pPr>
              <a:defRPr/>
            </a:pPr>
            <a:r>
              <a:rPr lang="he-IL" sz="1400" dirty="0" smtClean="0">
                <a:solidFill>
                  <a:srgbClr val="000000"/>
                </a:solidFill>
              </a:rPr>
              <a:t>השקע מחשבה בתמונות שהוא מתכוון להעלות לאתר: חשוב שאלה לא יהיו תמונות במצבים חושפניים, מביכים וכל מצב אחר שיכול להיראות היום "חמוד" אך בעתיד בעייתי. זכור שתמונות ברשת נשארות לתמיד, ויכולות להגיע לכל מחשב בעולם.</a:t>
            </a:r>
          </a:p>
          <a:p>
            <a:pPr>
              <a:defRPr/>
            </a:pPr>
            <a:r>
              <a:rPr lang="he-IL" sz="1400" dirty="0" smtClean="0">
                <a:solidFill>
                  <a:srgbClr val="000000"/>
                </a:solidFill>
              </a:rPr>
              <a:t>אחד המנהגים הנפוצים ברשת חברתית הוא "תיוג" חברים בתמונות. אם תוייגת בתמונה כלשהי, יש לך אפשרות להסיר את התיוג, או לבקש להסירו. לא תמיד כדאי להיות מזוהה בתמונות.</a:t>
            </a:r>
          </a:p>
          <a:p>
            <a:pPr>
              <a:defRPr/>
            </a:pPr>
            <a:r>
              <a:rPr lang="he-IL" sz="1400" dirty="0" smtClean="0">
                <a:solidFill>
                  <a:srgbClr val="000000"/>
                </a:solidFill>
              </a:rPr>
              <a:t>חשוב לעודד ילדים לספר על חוויות של מפגשים ברשת החברתית, האם מדובר בילדים דומים להם, שונים, מתעניינים באותם התחומים, מוכרים או לא מוכרים. שיחה על חוויות הגלישה תספק לכם ולילד במה לשיתוף גם בחוויות שאינן נעימות.</a:t>
            </a:r>
          </a:p>
          <a:p>
            <a:pPr>
              <a:defRPr/>
            </a:pPr>
            <a:r>
              <a:rPr lang="he-IL" sz="1400" dirty="0" smtClean="0">
                <a:solidFill>
                  <a:srgbClr val="000000"/>
                </a:solidFill>
              </a:rPr>
              <a:t>פגיעה והטרדה באמצעות האינטרנט היא אסורה, מזיקה ולא חוקית. אסור לאיש לפגוע בך, ובאותה מידה אסור לך לפגוע באחרים. מהי פגיעה? הפצת שמועה זדונית או שקרית, התעלמות, החרמה, איומים הסתה ואלימות מילולית, העלאת תמונות או סרטונים שבהם אדם מופיע ללא אישורו, תיוג שלו וכמובן העלאת תכנים אלה כשאדם מופיע בהם במצבים מביכים.</a:t>
            </a:r>
          </a:p>
          <a:p>
            <a:pPr>
              <a:defRPr/>
            </a:pPr>
            <a:r>
              <a:rPr lang="he-IL" sz="1400" dirty="0" smtClean="0">
                <a:solidFill>
                  <a:srgbClr val="000000"/>
                </a:solidFill>
              </a:rPr>
              <a:t>למידע נוסף, היכנס לאתר "יותר חכמים מהאינטרנט" בכתובת </a:t>
            </a:r>
            <a:r>
              <a:rPr lang="en-US" sz="1400" dirty="0" smtClean="0">
                <a:solidFill>
                  <a:srgbClr val="000000"/>
                </a:solidFill>
                <a:cs typeface="Arial" pitchFamily="34" charset="0"/>
                <a:hlinkClick r:id="rId2"/>
              </a:rPr>
              <a:t>www.safe.org.il</a:t>
            </a:r>
            <a:endParaRPr lang="en-US" sz="1400" dirty="0" smtClean="0">
              <a:solidFill>
                <a:srgbClr val="000000"/>
              </a:solidFill>
              <a:cs typeface="Arial" pitchFamily="34" charset="0"/>
            </a:endParaRPr>
          </a:p>
          <a:p>
            <a:pPr>
              <a:defRPr/>
            </a:pPr>
            <a:r>
              <a:rPr lang="he-IL" sz="1400" dirty="0" smtClean="0">
                <a:solidFill>
                  <a:srgbClr val="000000"/>
                </a:solidFill>
              </a:rPr>
              <a:t>אם נפגעת, פנה לטלפון 03-9700911 או לאתר </a:t>
            </a:r>
            <a:r>
              <a:rPr lang="en-US" sz="1400" dirty="0" smtClean="0">
                <a:solidFill>
                  <a:srgbClr val="000000"/>
                </a:solidFill>
                <a:cs typeface="Arial" pitchFamily="34" charset="0"/>
                <a:hlinkClick r:id="rId3"/>
              </a:rPr>
              <a:t>www.safe.org.il/help</a:t>
            </a:r>
            <a:r>
              <a:rPr lang="en-US" sz="1400" dirty="0" smtClean="0">
                <a:solidFill>
                  <a:srgbClr val="000000"/>
                </a:solidFill>
                <a:cs typeface="Arial" pitchFamily="34" charset="0"/>
              </a:rPr>
              <a:t> </a:t>
            </a:r>
            <a:endParaRPr lang="he-IL" sz="1400" dirty="0" smtClean="0">
              <a:solidFill>
                <a:srgbClr val="000000"/>
              </a:solidFill>
            </a:endParaRPr>
          </a:p>
        </p:txBody>
      </p:sp>
      <p:sp>
        <p:nvSpPr>
          <p:cNvPr id="3" name="כותרת 2"/>
          <p:cNvSpPr>
            <a:spLocks noGrp="1"/>
          </p:cNvSpPr>
          <p:nvPr>
            <p:ph type="title"/>
          </p:nvPr>
        </p:nvSpPr>
        <p:spPr>
          <a:xfrm>
            <a:off x="428596" y="188640"/>
            <a:ext cx="8229600" cy="695000"/>
          </a:xfrm>
        </p:spPr>
        <p:txBody>
          <a:bodyPr/>
          <a:lstStyle/>
          <a:p>
            <a:pPr algn="r">
              <a:defRPr/>
            </a:pPr>
            <a:r>
              <a:rPr lang="he-IL" dirty="0" smtClean="0">
                <a:solidFill>
                  <a:schemeClr val="bg1"/>
                </a:solidFill>
              </a:rPr>
              <a:t>כללים לגלישה בטוחה ברשתות חברתיות</a:t>
            </a:r>
            <a:endParaRPr lang="he-IL"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403648" y="1628800"/>
            <a:ext cx="6134277" cy="4308374"/>
          </a:xfrm>
          <a:prstGeom prst="rect">
            <a:avLst/>
          </a:prstGeom>
          <a:noFill/>
          <a:ln w="9525">
            <a:noFill/>
            <a:miter lim="800000"/>
            <a:headEnd/>
            <a:tailEnd/>
          </a:ln>
        </p:spPr>
      </p:pic>
      <p:sp>
        <p:nvSpPr>
          <p:cNvPr id="3" name="Rectangle 2"/>
          <p:cNvSpPr/>
          <p:nvPr/>
        </p:nvSpPr>
        <p:spPr>
          <a:xfrm>
            <a:off x="4779235" y="190381"/>
            <a:ext cx="3998210" cy="646331"/>
          </a:xfrm>
          <a:prstGeom prst="rect">
            <a:avLst/>
          </a:prstGeom>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יצירת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אלבום</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תמונות</a:t>
            </a:r>
          </a:p>
        </p:txBody>
      </p:sp>
      <p:sp>
        <p:nvSpPr>
          <p:cNvPr id="11" name="Rounded Rectangle 10"/>
          <p:cNvSpPr/>
          <p:nvPr/>
        </p:nvSpPr>
        <p:spPr>
          <a:xfrm>
            <a:off x="7524328" y="2348880"/>
            <a:ext cx="1619672" cy="100811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בדף </a:t>
            </a:r>
            <a:r>
              <a:rPr lang="he-IL" b="1" dirty="0" smtClean="0">
                <a:solidFill>
                  <a:schemeClr val="bg1"/>
                </a:solidFill>
              </a:rPr>
              <a:t>הפרופיל, לחצו </a:t>
            </a:r>
            <a:r>
              <a:rPr lang="he-IL" b="1" dirty="0" smtClean="0">
                <a:solidFill>
                  <a:schemeClr val="accent2">
                    <a:lumMod val="75000"/>
                  </a:schemeClr>
                </a:solidFill>
              </a:rPr>
              <a:t>תמונות</a:t>
            </a:r>
            <a:endParaRPr lang="he-IL" b="1" dirty="0">
              <a:solidFill>
                <a:schemeClr val="accent2">
                  <a:lumMod val="75000"/>
                </a:schemeClr>
              </a:solidFill>
            </a:endParaRPr>
          </a:p>
        </p:txBody>
      </p:sp>
      <p:sp>
        <p:nvSpPr>
          <p:cNvPr id="13" name="Rounded Rectangle 12"/>
          <p:cNvSpPr/>
          <p:nvPr/>
        </p:nvSpPr>
        <p:spPr>
          <a:xfrm>
            <a:off x="755576" y="908720"/>
            <a:ext cx="3386138"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a:t>
            </a:r>
            <a:r>
              <a:rPr lang="he-IL" b="1" dirty="0">
                <a:solidFill>
                  <a:schemeClr val="bg1"/>
                </a:solidFill>
              </a:rPr>
              <a:t>על </a:t>
            </a:r>
            <a:r>
              <a:rPr lang="he-IL" b="1" dirty="0" smtClean="0">
                <a:solidFill>
                  <a:schemeClr val="accent2">
                    <a:lumMod val="75000"/>
                  </a:schemeClr>
                </a:solidFill>
              </a:rPr>
              <a:t>העלה תמונות</a:t>
            </a:r>
            <a:r>
              <a:rPr lang="he-IL" b="1" dirty="0" smtClean="0">
                <a:solidFill>
                  <a:schemeClr val="bg1"/>
                </a:solidFill>
              </a:rPr>
              <a:t>. </a:t>
            </a:r>
            <a:endParaRPr lang="he-IL" b="1" dirty="0">
              <a:solidFill>
                <a:schemeClr val="bg1"/>
              </a:solidFill>
            </a:endParaRPr>
          </a:p>
        </p:txBody>
      </p:sp>
      <p:cxnSp>
        <p:nvCxnSpPr>
          <p:cNvPr id="16" name="Straight Arrow Connector 15"/>
          <p:cNvCxnSpPr>
            <a:stCxn id="9" idx="0"/>
          </p:cNvCxnSpPr>
          <p:nvPr/>
        </p:nvCxnSpPr>
        <p:spPr>
          <a:xfrm flipH="1" flipV="1">
            <a:off x="3491880" y="4581128"/>
            <a:ext cx="557808"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le 10"/>
          <p:cNvSpPr/>
          <p:nvPr/>
        </p:nvSpPr>
        <p:spPr>
          <a:xfrm>
            <a:off x="179512" y="5229200"/>
            <a:ext cx="7740352" cy="93610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בחלון </a:t>
            </a:r>
            <a:r>
              <a:rPr lang="he-IL" b="1" dirty="0" smtClean="0">
                <a:solidFill>
                  <a:schemeClr val="bg1"/>
                </a:solidFill>
              </a:rPr>
              <a:t>שיפתח, בחרו את התמונות שברצונכם להעלות ולחצו פתח/</a:t>
            </a:r>
            <a:r>
              <a:rPr lang="en-US" b="1" dirty="0" smtClean="0">
                <a:solidFill>
                  <a:schemeClr val="bg1"/>
                </a:solidFill>
              </a:rPr>
              <a:t>Open</a:t>
            </a:r>
            <a:r>
              <a:rPr lang="he-IL" b="1" dirty="0" smtClean="0">
                <a:solidFill>
                  <a:schemeClr val="bg1"/>
                </a:solidFill>
              </a:rPr>
              <a:t>. החזיקו את מקש </a:t>
            </a:r>
            <a:r>
              <a:rPr lang="en-US" b="1" dirty="0" smtClean="0">
                <a:solidFill>
                  <a:schemeClr val="bg1"/>
                </a:solidFill>
              </a:rPr>
              <a:t>Shift</a:t>
            </a:r>
            <a:r>
              <a:rPr lang="he-IL" b="1" dirty="0" smtClean="0">
                <a:solidFill>
                  <a:schemeClr val="bg1"/>
                </a:solidFill>
              </a:rPr>
              <a:t> או </a:t>
            </a:r>
            <a:r>
              <a:rPr lang="en-US" b="1" dirty="0" smtClean="0">
                <a:solidFill>
                  <a:schemeClr val="bg1"/>
                </a:solidFill>
              </a:rPr>
              <a:t>Ctrl</a:t>
            </a:r>
            <a:r>
              <a:rPr lang="he-IL" b="1" dirty="0" smtClean="0">
                <a:solidFill>
                  <a:schemeClr val="bg1"/>
                </a:solidFill>
              </a:rPr>
              <a:t> כדי לבחור יותר מתמונה אחת.</a:t>
            </a:r>
            <a:endParaRPr lang="he-IL" b="1" dirty="0">
              <a:solidFill>
                <a:schemeClr val="accent2">
                  <a:lumMod val="75000"/>
                </a:schemeClr>
              </a:solidFill>
            </a:endParaRPr>
          </a:p>
        </p:txBody>
      </p:sp>
      <p:sp>
        <p:nvSpPr>
          <p:cNvPr id="15" name="Rounded Rectangle 9"/>
          <p:cNvSpPr/>
          <p:nvPr/>
        </p:nvSpPr>
        <p:spPr>
          <a:xfrm>
            <a:off x="2483768" y="2636912"/>
            <a:ext cx="2880320" cy="1944216"/>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smtClean="0">
                <a:solidFill>
                  <a:srgbClr val="0070C0"/>
                </a:solidFill>
              </a:rPr>
              <a:t>3</a:t>
            </a:r>
            <a:endParaRPr lang="he-IL" b="1" dirty="0">
              <a:solidFill>
                <a:srgbClr val="0070C0"/>
              </a:solidFill>
            </a:endParaRPr>
          </a:p>
        </p:txBody>
      </p:sp>
      <p:sp>
        <p:nvSpPr>
          <p:cNvPr id="17" name="Rounded Rectangle 9"/>
          <p:cNvSpPr/>
          <p:nvPr/>
        </p:nvSpPr>
        <p:spPr>
          <a:xfrm>
            <a:off x="2051720" y="1700808"/>
            <a:ext cx="792088" cy="216024"/>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a:solidFill>
                  <a:srgbClr val="0070C0"/>
                </a:solidFill>
              </a:rPr>
              <a:t>2</a:t>
            </a:r>
          </a:p>
        </p:txBody>
      </p:sp>
      <p:sp>
        <p:nvSpPr>
          <p:cNvPr id="18" name="Rounded Rectangle 9"/>
          <p:cNvSpPr/>
          <p:nvPr/>
        </p:nvSpPr>
        <p:spPr>
          <a:xfrm>
            <a:off x="6300192" y="3645024"/>
            <a:ext cx="1296144" cy="216024"/>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a:solidFill>
                  <a:srgbClr val="0070C0"/>
                </a:solidFill>
              </a:rPr>
              <a:t>1</a:t>
            </a:r>
          </a:p>
        </p:txBody>
      </p:sp>
      <p:sp>
        <p:nvSpPr>
          <p:cNvPr id="19" name="Rounded Rectangle 9"/>
          <p:cNvSpPr/>
          <p:nvPr/>
        </p:nvSpPr>
        <p:spPr>
          <a:xfrm>
            <a:off x="4067944" y="4725144"/>
            <a:ext cx="648072" cy="216024"/>
          </a:xfrm>
          <a:prstGeom prst="roundRect">
            <a:avLst/>
          </a:prstGeom>
          <a:solidFill>
            <a:schemeClr val="accent2">
              <a:lumMod val="40000"/>
              <a:lumOff val="60000"/>
              <a:alpha val="40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dirty="0">
              <a:solidFill>
                <a:srgbClr val="0070C0"/>
              </a:solidFill>
            </a:endParaRPr>
          </a:p>
          <a:p>
            <a:pPr algn="ctr" rtl="1">
              <a:defRPr/>
            </a:pPr>
            <a:r>
              <a:rPr lang="he-IL" b="1" dirty="0" smtClean="0">
                <a:solidFill>
                  <a:srgbClr val="0070C0"/>
                </a:solidFill>
              </a:rPr>
              <a:t> 4</a:t>
            </a:r>
            <a:endParaRPr lang="he-IL" b="1" dirty="0">
              <a:solidFill>
                <a:srgbClr val="0070C0"/>
              </a:solidFill>
            </a:endParaRPr>
          </a:p>
        </p:txBody>
      </p:sp>
      <p:cxnSp>
        <p:nvCxnSpPr>
          <p:cNvPr id="21" name="Straight Arrow Connector 15"/>
          <p:cNvCxnSpPr>
            <a:stCxn id="13" idx="2"/>
            <a:endCxn id="17" idx="0"/>
          </p:cNvCxnSpPr>
          <p:nvPr/>
        </p:nvCxnSpPr>
        <p:spPr>
          <a:xfrm flipH="1">
            <a:off x="2447764" y="1413545"/>
            <a:ext cx="881" cy="2872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15"/>
          <p:cNvCxnSpPr>
            <a:stCxn id="11" idx="2"/>
          </p:cNvCxnSpPr>
          <p:nvPr/>
        </p:nvCxnSpPr>
        <p:spPr>
          <a:xfrm flipH="1">
            <a:off x="7596338" y="3356992"/>
            <a:ext cx="737826"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683568" y="1628800"/>
            <a:ext cx="7652781" cy="4176464"/>
          </a:xfrm>
          <a:prstGeom prst="rect">
            <a:avLst/>
          </a:prstGeom>
          <a:noFill/>
          <a:ln w="9525">
            <a:noFill/>
            <a:miter lim="800000"/>
            <a:headEnd/>
            <a:tailEnd/>
          </a:ln>
        </p:spPr>
      </p:pic>
      <p:sp>
        <p:nvSpPr>
          <p:cNvPr id="3" name="Rectangle 2"/>
          <p:cNvSpPr/>
          <p:nvPr/>
        </p:nvSpPr>
        <p:spPr>
          <a:xfrm>
            <a:off x="3203848" y="188640"/>
            <a:ext cx="5707012" cy="646331"/>
          </a:xfrm>
          <a:prstGeom prst="rect">
            <a:avLst/>
          </a:prstGeom>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יצירת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אלבום</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3600" b="1" cap="all" dirty="0" smtClean="0">
                <a:ln w="9000" cmpd="sng">
                  <a:solidFill>
                    <a:schemeClr val="accent1"/>
                  </a:solidFill>
                  <a:prstDash val="solid"/>
                </a:ln>
                <a:solidFill>
                  <a:srgbClr val="0070C0"/>
                </a:solidFill>
                <a:effectLst>
                  <a:outerShdw blurRad="38100" dist="38100" dir="2700000" algn="tl">
                    <a:srgbClr val="000000">
                      <a:alpha val="43137"/>
                    </a:srgbClr>
                  </a:outerShdw>
                </a:effectLst>
              </a:rPr>
              <a:t>תמונות</a:t>
            </a: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 (המשך)</a:t>
            </a:r>
            <a:endPar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endParaRPr>
          </a:p>
        </p:txBody>
      </p:sp>
      <p:sp>
        <p:nvSpPr>
          <p:cNvPr id="11" name="Rounded Rectangle 10"/>
          <p:cNvSpPr/>
          <p:nvPr/>
        </p:nvSpPr>
        <p:spPr>
          <a:xfrm>
            <a:off x="1907704" y="908720"/>
            <a:ext cx="5328592" cy="36026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במסך שיופיע תוכלו </a:t>
            </a:r>
            <a:r>
              <a:rPr lang="he-IL" b="1" dirty="0" smtClean="0">
                <a:solidFill>
                  <a:schemeClr val="bg1"/>
                </a:solidFill>
              </a:rPr>
              <a:t>לערוך את האלבום שלכם</a:t>
            </a:r>
            <a:endParaRPr lang="he-IL" b="1" dirty="0">
              <a:solidFill>
                <a:schemeClr val="bg1"/>
              </a:solidFill>
            </a:endParaRPr>
          </a:p>
        </p:txBody>
      </p:sp>
      <p:cxnSp>
        <p:nvCxnSpPr>
          <p:cNvPr id="16" name="Straight Arrow Connector 15"/>
          <p:cNvCxnSpPr>
            <a:stCxn id="10" idx="0"/>
          </p:cNvCxnSpPr>
          <p:nvPr/>
        </p:nvCxnSpPr>
        <p:spPr>
          <a:xfrm flipH="1" flipV="1">
            <a:off x="5220073" y="4221089"/>
            <a:ext cx="800471" cy="72007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7019851" y="1916833"/>
            <a:ext cx="432469" cy="7200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le 10"/>
          <p:cNvSpPr/>
          <p:nvPr/>
        </p:nvSpPr>
        <p:spPr>
          <a:xfrm>
            <a:off x="3491880" y="1484784"/>
            <a:ext cx="1368152" cy="100811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ציינו היכן צולמו התמונות</a:t>
            </a:r>
            <a:endParaRPr lang="he-IL" b="1" dirty="0">
              <a:solidFill>
                <a:schemeClr val="bg1"/>
              </a:solidFill>
            </a:endParaRPr>
          </a:p>
        </p:txBody>
      </p:sp>
      <p:sp>
        <p:nvSpPr>
          <p:cNvPr id="10" name="Rounded Rectangle 10"/>
          <p:cNvSpPr/>
          <p:nvPr/>
        </p:nvSpPr>
        <p:spPr>
          <a:xfrm>
            <a:off x="4139952" y="4941168"/>
            <a:ext cx="3761184" cy="36026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הוסיפו תיאורים לתמונות (לא חובה)</a:t>
            </a:r>
            <a:endParaRPr lang="he-IL" b="1" dirty="0">
              <a:solidFill>
                <a:schemeClr val="bg1"/>
              </a:solidFill>
            </a:endParaRPr>
          </a:p>
        </p:txBody>
      </p:sp>
      <p:sp>
        <p:nvSpPr>
          <p:cNvPr id="13" name="Rounded Rectangle 10"/>
          <p:cNvSpPr/>
          <p:nvPr/>
        </p:nvSpPr>
        <p:spPr>
          <a:xfrm>
            <a:off x="5148064" y="1772816"/>
            <a:ext cx="1836712" cy="36026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בחרו שם לאלבום</a:t>
            </a:r>
            <a:endParaRPr lang="he-IL" b="1" dirty="0">
              <a:solidFill>
                <a:schemeClr val="bg1"/>
              </a:solidFill>
            </a:endParaRPr>
          </a:p>
        </p:txBody>
      </p:sp>
      <p:cxnSp>
        <p:nvCxnSpPr>
          <p:cNvPr id="15" name="Straight Arrow Connector 15"/>
          <p:cNvCxnSpPr>
            <a:stCxn id="10" idx="0"/>
          </p:cNvCxnSpPr>
          <p:nvPr/>
        </p:nvCxnSpPr>
        <p:spPr>
          <a:xfrm flipV="1">
            <a:off x="6020544" y="4149081"/>
            <a:ext cx="1287761" cy="7920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5"/>
          <p:cNvCxnSpPr/>
          <p:nvPr/>
        </p:nvCxnSpPr>
        <p:spPr>
          <a:xfrm flipH="1">
            <a:off x="2123728" y="5301854"/>
            <a:ext cx="360562" cy="2153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5"/>
          <p:cNvCxnSpPr>
            <a:stCxn id="9" idx="1"/>
          </p:cNvCxnSpPr>
          <p:nvPr/>
        </p:nvCxnSpPr>
        <p:spPr>
          <a:xfrm flipH="1" flipV="1">
            <a:off x="3131842" y="1916834"/>
            <a:ext cx="360038" cy="720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Rounded Rectangle 10"/>
          <p:cNvSpPr/>
          <p:nvPr/>
        </p:nvSpPr>
        <p:spPr>
          <a:xfrm>
            <a:off x="611560" y="5877272"/>
            <a:ext cx="3168352" cy="36004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ולסיום לחצו </a:t>
            </a:r>
            <a:r>
              <a:rPr lang="he-IL" b="1" dirty="0" smtClean="0">
                <a:solidFill>
                  <a:schemeClr val="accent2">
                    <a:lumMod val="75000"/>
                  </a:schemeClr>
                </a:solidFill>
              </a:rPr>
              <a:t>פרסם תמונות</a:t>
            </a:r>
            <a:endParaRPr lang="he-IL" b="1" dirty="0">
              <a:solidFill>
                <a:schemeClr val="accent2">
                  <a:lumMod val="75000"/>
                </a:schemeClr>
              </a:solidFill>
            </a:endParaRPr>
          </a:p>
        </p:txBody>
      </p:sp>
      <p:sp>
        <p:nvSpPr>
          <p:cNvPr id="23" name="Rounded Rectangle 10"/>
          <p:cNvSpPr/>
          <p:nvPr/>
        </p:nvSpPr>
        <p:spPr>
          <a:xfrm>
            <a:off x="2411760" y="4293096"/>
            <a:ext cx="1368152" cy="999728"/>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קבעו מי יוכל לראות את האלבום</a:t>
            </a:r>
            <a:endParaRPr lang="he-IL" b="1" dirty="0">
              <a:solidFill>
                <a:schemeClr val="bg1"/>
              </a:solidFill>
            </a:endParaRPr>
          </a:p>
        </p:txBody>
      </p:sp>
      <p:cxnSp>
        <p:nvCxnSpPr>
          <p:cNvPr id="25" name="Straight Arrow Connector 15"/>
          <p:cNvCxnSpPr/>
          <p:nvPr/>
        </p:nvCxnSpPr>
        <p:spPr>
          <a:xfrm flipH="1" flipV="1">
            <a:off x="1043608" y="5733256"/>
            <a:ext cx="72530"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190381"/>
            <a:ext cx="7200800" cy="646331"/>
          </a:xfrm>
          <a:prstGeom prst="rect">
            <a:avLst/>
          </a:prstGeom>
        </p:spPr>
        <p:txBody>
          <a:bodyPr>
            <a:spAutoFit/>
          </a:bodyPr>
          <a:lstStyle/>
          <a:p>
            <a:pPr algn="r" rtl="1">
              <a:defRPr/>
            </a:pP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עריכת </a:t>
            </a:r>
            <a:r>
              <a:rPr lang="he-IL" sz="3600" b="1" cap="all" dirty="0" smtClean="0">
                <a:ln w="9000" cmpd="sng">
                  <a:solidFill>
                    <a:schemeClr val="accent1"/>
                  </a:solidFill>
                  <a:prstDash val="solid"/>
                </a:ln>
                <a:solidFill>
                  <a:srgbClr val="0070C0"/>
                </a:solidFill>
                <a:effectLst>
                  <a:outerShdw blurRad="38100" dist="38100" dir="2700000" algn="tl">
                    <a:srgbClr val="000000">
                      <a:alpha val="43137"/>
                    </a:srgbClr>
                  </a:outerShdw>
                </a:effectLst>
              </a:rPr>
              <a:t>אלבום</a:t>
            </a: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3600" b="1" cap="all" dirty="0" smtClean="0">
                <a:ln w="9000" cmpd="sng">
                  <a:solidFill>
                    <a:schemeClr val="accent1"/>
                  </a:solidFill>
                  <a:prstDash val="solid"/>
                </a:ln>
                <a:solidFill>
                  <a:srgbClr val="0070C0"/>
                </a:solidFill>
                <a:effectLst>
                  <a:outerShdw blurRad="38100" dist="38100" dir="2700000" algn="tl">
                    <a:srgbClr val="000000">
                      <a:alpha val="43137"/>
                    </a:srgbClr>
                  </a:outerShdw>
                </a:effectLst>
              </a:rPr>
              <a:t>תמונות</a:t>
            </a:r>
            <a:endPar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endParaRPr>
          </a:p>
        </p:txBody>
      </p:sp>
      <p:sp>
        <p:nvSpPr>
          <p:cNvPr id="19" name="Rounded Rectangle 10"/>
          <p:cNvSpPr/>
          <p:nvPr/>
        </p:nvSpPr>
        <p:spPr>
          <a:xfrm>
            <a:off x="251520" y="1412776"/>
            <a:ext cx="4896544" cy="64807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a:t>
            </a:r>
            <a:r>
              <a:rPr lang="he-IL" b="1" dirty="0" smtClean="0">
                <a:solidFill>
                  <a:schemeClr val="accent2">
                    <a:lumMod val="75000"/>
                  </a:schemeClr>
                </a:solidFill>
              </a:rPr>
              <a:t>הוסף תמונות </a:t>
            </a:r>
            <a:r>
              <a:rPr lang="he-IL" b="1" dirty="0" smtClean="0">
                <a:solidFill>
                  <a:schemeClr val="bg1"/>
                </a:solidFill>
              </a:rPr>
              <a:t>כדי להוסיף תמונות לאלבום. התהליך זהה ליצירת אלבום חדש. </a:t>
            </a:r>
            <a:endParaRPr lang="he-IL" b="1" dirty="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683568" y="2204864"/>
            <a:ext cx="7817082" cy="2985691"/>
          </a:xfrm>
          <a:prstGeom prst="rect">
            <a:avLst/>
          </a:prstGeom>
          <a:noFill/>
          <a:ln w="9525">
            <a:noFill/>
            <a:miter lim="800000"/>
            <a:headEnd/>
            <a:tailEnd/>
          </a:ln>
        </p:spPr>
      </p:pic>
      <p:sp>
        <p:nvSpPr>
          <p:cNvPr id="21" name="Rounded Rectangle 10"/>
          <p:cNvSpPr/>
          <p:nvPr/>
        </p:nvSpPr>
        <p:spPr>
          <a:xfrm>
            <a:off x="5292080" y="1412776"/>
            <a:ext cx="3664024" cy="64807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a:t>
            </a:r>
            <a:r>
              <a:rPr lang="he-IL" b="1" dirty="0" smtClean="0">
                <a:solidFill>
                  <a:schemeClr val="accent2">
                    <a:lumMod val="75000"/>
                  </a:schemeClr>
                </a:solidFill>
              </a:rPr>
              <a:t>עריכת אלבום </a:t>
            </a:r>
            <a:r>
              <a:rPr lang="he-IL" b="1" dirty="0" smtClean="0">
                <a:solidFill>
                  <a:schemeClr val="bg1"/>
                </a:solidFill>
              </a:rPr>
              <a:t>כדי לשנות את פרטי האלבום (כמפורט בשקף הבא)</a:t>
            </a:r>
            <a:endParaRPr lang="he-IL" b="1" dirty="0">
              <a:solidFill>
                <a:schemeClr val="bg1"/>
              </a:solidFill>
            </a:endParaRPr>
          </a:p>
        </p:txBody>
      </p:sp>
      <p:sp>
        <p:nvSpPr>
          <p:cNvPr id="23" name="Rounded Rectangle 10"/>
          <p:cNvSpPr/>
          <p:nvPr/>
        </p:nvSpPr>
        <p:spPr>
          <a:xfrm>
            <a:off x="5148064" y="4941168"/>
            <a:ext cx="2808312" cy="36026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שיתוף האלבום עם חברים</a:t>
            </a:r>
            <a:endParaRPr lang="he-IL" b="1" dirty="0">
              <a:solidFill>
                <a:schemeClr val="bg1"/>
              </a:solidFill>
            </a:endParaRPr>
          </a:p>
        </p:txBody>
      </p:sp>
      <p:sp>
        <p:nvSpPr>
          <p:cNvPr id="25" name="Rounded Rectangle 10"/>
          <p:cNvSpPr/>
          <p:nvPr/>
        </p:nvSpPr>
        <p:spPr>
          <a:xfrm>
            <a:off x="539552" y="3140968"/>
            <a:ext cx="2088232" cy="2232248"/>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a:t>
            </a:r>
            <a:r>
              <a:rPr lang="he-IL" b="1" dirty="0" smtClean="0">
                <a:solidFill>
                  <a:schemeClr val="accent2">
                    <a:lumMod val="75000"/>
                  </a:schemeClr>
                </a:solidFill>
              </a:rPr>
              <a:t>תייג תמונות </a:t>
            </a:r>
            <a:r>
              <a:rPr lang="he-IL" b="1" dirty="0" smtClean="0">
                <a:solidFill>
                  <a:schemeClr val="bg1"/>
                </a:solidFill>
              </a:rPr>
              <a:t>כדי לתייג חברים במהירות בכל התמונות באלבום. למידע מפורט עיינו בחוברת </a:t>
            </a:r>
            <a:r>
              <a:rPr lang="he-IL" b="1" dirty="0" smtClean="0">
                <a:solidFill>
                  <a:schemeClr val="bg1"/>
                </a:solidFill>
              </a:rPr>
              <a:t>הלימוד.</a:t>
            </a:r>
            <a:endParaRPr lang="he-IL" b="1" dirty="0">
              <a:solidFill>
                <a:schemeClr val="bg1"/>
              </a:solidFill>
            </a:endParaRPr>
          </a:p>
        </p:txBody>
      </p:sp>
      <p:cxnSp>
        <p:nvCxnSpPr>
          <p:cNvPr id="26" name="Straight Arrow Connector 15"/>
          <p:cNvCxnSpPr/>
          <p:nvPr/>
        </p:nvCxnSpPr>
        <p:spPr>
          <a:xfrm flipV="1">
            <a:off x="1043608" y="2852936"/>
            <a:ext cx="1"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15"/>
          <p:cNvCxnSpPr>
            <a:stCxn id="19" idx="2"/>
          </p:cNvCxnSpPr>
          <p:nvPr/>
        </p:nvCxnSpPr>
        <p:spPr>
          <a:xfrm flipH="1">
            <a:off x="1979712" y="2060848"/>
            <a:ext cx="72008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15"/>
          <p:cNvCxnSpPr>
            <a:stCxn id="23" idx="0"/>
          </p:cNvCxnSpPr>
          <p:nvPr/>
        </p:nvCxnSpPr>
        <p:spPr>
          <a:xfrm flipV="1">
            <a:off x="6552220" y="4365104"/>
            <a:ext cx="1116124"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15"/>
          <p:cNvCxnSpPr>
            <a:stCxn id="21" idx="2"/>
          </p:cNvCxnSpPr>
          <p:nvPr/>
        </p:nvCxnSpPr>
        <p:spPr>
          <a:xfrm flipH="1">
            <a:off x="5724128" y="2060848"/>
            <a:ext cx="1399964"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Rounded Rectangle 10"/>
          <p:cNvSpPr/>
          <p:nvPr/>
        </p:nvSpPr>
        <p:spPr>
          <a:xfrm>
            <a:off x="1187624" y="836712"/>
            <a:ext cx="6832376" cy="42366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בחרו באלבום שברצונכם לערוך ממסך התמונות כדי להגיע למסך שלהלן</a:t>
            </a:r>
            <a:endParaRPr lang="he-IL" b="1"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190381"/>
            <a:ext cx="8071625" cy="646331"/>
          </a:xfrm>
          <a:prstGeom prst="rect">
            <a:avLst/>
          </a:prstGeom>
        </p:spPr>
        <p:txBody>
          <a:bodyPr>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יצירת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אלבום</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תמונות</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עריכת האלבום</a:t>
            </a:r>
          </a:p>
        </p:txBody>
      </p:sp>
      <p:pic>
        <p:nvPicPr>
          <p:cNvPr id="13314" name="Picture 2"/>
          <p:cNvPicPr>
            <a:picLocks noChangeAspect="1" noChangeArrowheads="1"/>
          </p:cNvPicPr>
          <p:nvPr/>
        </p:nvPicPr>
        <p:blipFill>
          <a:blip r:embed="rId2" cstate="print"/>
          <a:srcRect/>
          <a:stretch>
            <a:fillRect/>
          </a:stretch>
        </p:blipFill>
        <p:spPr bwMode="auto">
          <a:xfrm>
            <a:off x="2555776" y="2132856"/>
            <a:ext cx="4248150" cy="2362200"/>
          </a:xfrm>
          <a:prstGeom prst="rect">
            <a:avLst/>
          </a:prstGeom>
          <a:noFill/>
          <a:ln w="9525">
            <a:noFill/>
            <a:miter lim="800000"/>
            <a:headEnd/>
            <a:tailEnd/>
          </a:ln>
        </p:spPr>
      </p:pic>
      <p:sp>
        <p:nvSpPr>
          <p:cNvPr id="14" name="Rounded Rectangle 10"/>
          <p:cNvSpPr/>
          <p:nvPr/>
        </p:nvSpPr>
        <p:spPr>
          <a:xfrm>
            <a:off x="7308304" y="2276872"/>
            <a:ext cx="1656184" cy="194421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ערכו את הפרטים שברצונכם לשנות. </a:t>
            </a:r>
            <a:endParaRPr lang="he-IL" b="1" dirty="0">
              <a:solidFill>
                <a:schemeClr val="bg1"/>
              </a:solidFill>
            </a:endParaRPr>
          </a:p>
        </p:txBody>
      </p:sp>
      <p:sp>
        <p:nvSpPr>
          <p:cNvPr id="15" name="Rounded Rectangle 10"/>
          <p:cNvSpPr/>
          <p:nvPr/>
        </p:nvSpPr>
        <p:spPr>
          <a:xfrm>
            <a:off x="1340024" y="989112"/>
            <a:ext cx="6832376" cy="42366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אם בחרתם </a:t>
            </a:r>
            <a:r>
              <a:rPr lang="he-IL" b="1" dirty="0" smtClean="0">
                <a:solidFill>
                  <a:schemeClr val="accent2">
                    <a:lumMod val="75000"/>
                  </a:schemeClr>
                </a:solidFill>
              </a:rPr>
              <a:t>עריכת אלבום</a:t>
            </a:r>
            <a:r>
              <a:rPr lang="he-IL" b="1" dirty="0" smtClean="0">
                <a:solidFill>
                  <a:schemeClr val="bg1"/>
                </a:solidFill>
              </a:rPr>
              <a:t>, יופיע בפניכם החלון </a:t>
            </a:r>
            <a:r>
              <a:rPr lang="he-IL" b="1" dirty="0" smtClean="0">
                <a:solidFill>
                  <a:schemeClr val="bg1"/>
                </a:solidFill>
              </a:rPr>
              <a:t>הבא:</a:t>
            </a:r>
            <a:endParaRPr lang="he-IL" b="1" dirty="0">
              <a:solidFill>
                <a:schemeClr val="bg1"/>
              </a:solidFill>
            </a:endParaRPr>
          </a:p>
        </p:txBody>
      </p:sp>
      <p:sp>
        <p:nvSpPr>
          <p:cNvPr id="16" name="Rounded Rectangle 10"/>
          <p:cNvSpPr/>
          <p:nvPr/>
        </p:nvSpPr>
        <p:spPr>
          <a:xfrm>
            <a:off x="1475656" y="4941168"/>
            <a:ext cx="2088232" cy="42366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לסיום לחצו </a:t>
            </a:r>
            <a:r>
              <a:rPr lang="he-IL" b="1" dirty="0" smtClean="0">
                <a:solidFill>
                  <a:schemeClr val="accent2">
                    <a:lumMod val="75000"/>
                  </a:schemeClr>
                </a:solidFill>
              </a:rPr>
              <a:t>שמירה</a:t>
            </a:r>
            <a:endParaRPr lang="he-IL" b="1" dirty="0">
              <a:solidFill>
                <a:schemeClr val="accent2">
                  <a:lumMod val="75000"/>
                </a:schemeClr>
              </a:solidFill>
            </a:endParaRPr>
          </a:p>
        </p:txBody>
      </p:sp>
      <p:cxnSp>
        <p:nvCxnSpPr>
          <p:cNvPr id="19" name="Straight Arrow Connector 15"/>
          <p:cNvCxnSpPr/>
          <p:nvPr/>
        </p:nvCxnSpPr>
        <p:spPr>
          <a:xfrm flipV="1">
            <a:off x="3131840" y="4437112"/>
            <a:ext cx="216024"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5"/>
          <p:cNvCxnSpPr>
            <a:stCxn id="14" idx="1"/>
          </p:cNvCxnSpPr>
          <p:nvPr/>
        </p:nvCxnSpPr>
        <p:spPr>
          <a:xfrm flipH="1" flipV="1">
            <a:off x="6156176" y="2636912"/>
            <a:ext cx="1152128" cy="6120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15"/>
          <p:cNvCxnSpPr>
            <a:stCxn id="14" idx="1"/>
          </p:cNvCxnSpPr>
          <p:nvPr/>
        </p:nvCxnSpPr>
        <p:spPr>
          <a:xfrm flipH="1" flipV="1">
            <a:off x="5940152" y="2924944"/>
            <a:ext cx="1368152" cy="3240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15"/>
          <p:cNvCxnSpPr>
            <a:stCxn id="14" idx="1"/>
          </p:cNvCxnSpPr>
          <p:nvPr/>
        </p:nvCxnSpPr>
        <p:spPr>
          <a:xfrm flipH="1" flipV="1">
            <a:off x="5940152" y="3212976"/>
            <a:ext cx="1368152" cy="360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15"/>
          <p:cNvCxnSpPr>
            <a:stCxn id="14" idx="1"/>
          </p:cNvCxnSpPr>
          <p:nvPr/>
        </p:nvCxnSpPr>
        <p:spPr>
          <a:xfrm flipH="1">
            <a:off x="5940152" y="3248980"/>
            <a:ext cx="1368152" cy="6120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9921" y="188640"/>
            <a:ext cx="3108543" cy="646331"/>
          </a:xfrm>
          <a:prstGeom prst="rect">
            <a:avLst/>
          </a:prstGeom>
          <a:noFill/>
        </p:spPr>
        <p:txBody>
          <a:bodyPr>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אוהבים לכתוב?</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395288" y="1628775"/>
            <a:ext cx="8208962" cy="1570038"/>
          </a:xfrm>
          <a:prstGeom prst="rect">
            <a:avLst/>
          </a:prstGeom>
        </p:spPr>
        <p:style>
          <a:lnRef idx="1">
            <a:schemeClr val="accent6"/>
          </a:lnRef>
          <a:fillRef idx="2">
            <a:schemeClr val="accent6"/>
          </a:fillRef>
          <a:effectRef idx="1">
            <a:schemeClr val="accent6"/>
          </a:effectRef>
          <a:fontRef idx="minor">
            <a:schemeClr val="dk1"/>
          </a:fontRef>
        </p:style>
        <p:txBody>
          <a:bodyPr rtlCol="1">
            <a:spAutoFit/>
          </a:bodyPr>
          <a:lstStyle/>
          <a:p>
            <a:pPr algn="ctr" rtl="1">
              <a:defRPr/>
            </a:pPr>
            <a:r>
              <a:rPr lang="he-IL" sz="2400" dirty="0" smtClean="0"/>
              <a:t>בשקפים הבאים נראה </a:t>
            </a:r>
            <a:r>
              <a:rPr lang="he-IL" sz="2400" dirty="0"/>
              <a:t>כיצד להשתמש בממשק ה</a:t>
            </a:r>
            <a:r>
              <a:rPr lang="he-IL" sz="2400" b="1" dirty="0">
                <a:solidFill>
                  <a:srgbClr val="0070C0"/>
                </a:solidFill>
              </a:rPr>
              <a:t>פתקים</a:t>
            </a:r>
            <a:r>
              <a:rPr lang="he-IL" sz="2400" dirty="0"/>
              <a:t> של פייסבוק.</a:t>
            </a:r>
          </a:p>
          <a:p>
            <a:pPr algn="ctr" rtl="1">
              <a:defRPr/>
            </a:pPr>
            <a:endParaRPr lang="he-IL" sz="2400" dirty="0"/>
          </a:p>
          <a:p>
            <a:pPr algn="ctr" rtl="1">
              <a:defRPr/>
            </a:pPr>
            <a:r>
              <a:rPr lang="he-IL" sz="2400" dirty="0"/>
              <a:t>הממשק נועד לכתיבה ולפרסום מאמרים.</a:t>
            </a:r>
          </a:p>
          <a:p>
            <a:pPr algn="ctr" rtl="1">
              <a:defRPr/>
            </a:pPr>
            <a:endParaRPr lang="he-IL"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115616" y="1988840"/>
            <a:ext cx="5059758" cy="3931426"/>
          </a:xfrm>
          <a:prstGeom prst="rect">
            <a:avLst/>
          </a:prstGeom>
          <a:noFill/>
          <a:ln w="9525">
            <a:noFill/>
            <a:miter lim="800000"/>
            <a:headEnd/>
            <a:tailEnd/>
          </a:ln>
        </p:spPr>
      </p:pic>
      <p:sp>
        <p:nvSpPr>
          <p:cNvPr id="4" name="Rectangle 3"/>
          <p:cNvSpPr/>
          <p:nvPr/>
        </p:nvSpPr>
        <p:spPr>
          <a:xfrm>
            <a:off x="3563888" y="188640"/>
            <a:ext cx="4963218"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פתקים</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 </a:t>
            </a: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יצירת פתק חדש</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53251" name="TextBox 4"/>
          <p:cNvSpPr txBox="1">
            <a:spLocks noChangeArrowheads="1"/>
          </p:cNvSpPr>
          <p:nvPr/>
        </p:nvSpPr>
        <p:spPr bwMode="auto">
          <a:xfrm>
            <a:off x="1115616" y="836712"/>
            <a:ext cx="7416800" cy="830997"/>
          </a:xfrm>
          <a:prstGeom prst="rect">
            <a:avLst/>
          </a:prstGeom>
          <a:noFill/>
          <a:ln w="9525">
            <a:noFill/>
            <a:miter lim="800000"/>
            <a:headEnd/>
            <a:tailEnd/>
          </a:ln>
        </p:spPr>
        <p:txBody>
          <a:bodyPr>
            <a:spAutoFit/>
          </a:bodyPr>
          <a:lstStyle/>
          <a:p>
            <a:pPr algn="r" rtl="1"/>
            <a:r>
              <a:rPr lang="he-IL" sz="2400" dirty="0"/>
              <a:t>פתקים היא הדרך לכתיבת מאמרים </a:t>
            </a:r>
            <a:r>
              <a:rPr lang="he-IL" sz="2400" dirty="0" err="1"/>
              <a:t>בפייסבוק</a:t>
            </a:r>
            <a:r>
              <a:rPr lang="he-IL" sz="2400" dirty="0" smtClean="0"/>
              <a:t>. נדגים כיצד לכתוב פתק חדש. </a:t>
            </a:r>
            <a:r>
              <a:rPr lang="he-IL" sz="2400" dirty="0" smtClean="0"/>
              <a:t>תוכלו למצוא פירוט נוסף בחוברת הלימוד.</a:t>
            </a:r>
            <a:endParaRPr lang="he-IL" sz="2400" dirty="0"/>
          </a:p>
        </p:txBody>
      </p:sp>
      <p:sp>
        <p:nvSpPr>
          <p:cNvPr id="7" name="Rounded Rectangle 6"/>
          <p:cNvSpPr/>
          <p:nvPr/>
        </p:nvSpPr>
        <p:spPr bwMode="auto">
          <a:xfrm>
            <a:off x="179512" y="3645024"/>
            <a:ext cx="2110928" cy="100811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כאן כדי ליצור פתק חדש.</a:t>
            </a:r>
          </a:p>
          <a:p>
            <a:pPr algn="ctr" rtl="1">
              <a:defRPr/>
            </a:pPr>
            <a:r>
              <a:rPr lang="he-IL" b="1" dirty="0" smtClean="0">
                <a:solidFill>
                  <a:schemeClr val="bg1"/>
                </a:solidFill>
              </a:rPr>
              <a:t>(פירוט בשקף הבא)</a:t>
            </a:r>
            <a:endParaRPr lang="he-IL" b="1" dirty="0">
              <a:solidFill>
                <a:schemeClr val="bg1"/>
              </a:solidFill>
            </a:endParaRPr>
          </a:p>
        </p:txBody>
      </p:sp>
      <p:cxnSp>
        <p:nvCxnSpPr>
          <p:cNvPr id="8" name="Straight Arrow Connector 7"/>
          <p:cNvCxnSpPr>
            <a:stCxn id="7" idx="0"/>
          </p:cNvCxnSpPr>
          <p:nvPr/>
        </p:nvCxnSpPr>
        <p:spPr bwMode="auto">
          <a:xfrm flipV="1">
            <a:off x="1234976" y="2276872"/>
            <a:ext cx="24656" cy="13681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ounded Rectangle 10"/>
          <p:cNvSpPr/>
          <p:nvPr/>
        </p:nvSpPr>
        <p:spPr bwMode="auto">
          <a:xfrm>
            <a:off x="6751836" y="2708920"/>
            <a:ext cx="2392164" cy="2232918"/>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במסך הבית לחצו </a:t>
            </a:r>
            <a:r>
              <a:rPr lang="he-IL" b="1" dirty="0" smtClean="0">
                <a:solidFill>
                  <a:schemeClr val="accent2">
                    <a:lumMod val="75000"/>
                  </a:schemeClr>
                </a:solidFill>
              </a:rPr>
              <a:t>פתקים</a:t>
            </a:r>
            <a:r>
              <a:rPr lang="he-IL" b="1" dirty="0" smtClean="0">
                <a:solidFill>
                  <a:schemeClr val="bg1"/>
                </a:solidFill>
              </a:rPr>
              <a:t>. </a:t>
            </a:r>
            <a:r>
              <a:rPr lang="en-US" b="1" dirty="0" smtClean="0">
                <a:solidFill>
                  <a:schemeClr val="bg1"/>
                </a:solidFill>
              </a:rPr>
              <a:t/>
            </a:r>
            <a:br>
              <a:rPr lang="en-US" b="1" dirty="0" smtClean="0">
                <a:solidFill>
                  <a:schemeClr val="bg1"/>
                </a:solidFill>
              </a:rPr>
            </a:br>
            <a:r>
              <a:rPr lang="he-IL" b="1" dirty="0" smtClean="0">
                <a:solidFill>
                  <a:schemeClr val="bg1"/>
                </a:solidFill>
              </a:rPr>
              <a:t>(אם אינכם רואים אפשרות זו, לחצו </a:t>
            </a:r>
            <a:r>
              <a:rPr lang="he-IL" b="1" dirty="0" smtClean="0">
                <a:solidFill>
                  <a:schemeClr val="accent2">
                    <a:lumMod val="75000"/>
                  </a:schemeClr>
                </a:solidFill>
              </a:rPr>
              <a:t>יישומים</a:t>
            </a:r>
            <a:r>
              <a:rPr lang="he-IL" b="1" dirty="0" smtClean="0">
                <a:solidFill>
                  <a:schemeClr val="bg1"/>
                </a:solidFill>
              </a:rPr>
              <a:t> ואחר כך בחרו </a:t>
            </a:r>
            <a:r>
              <a:rPr lang="he-IL" b="1" dirty="0" smtClean="0">
                <a:solidFill>
                  <a:schemeClr val="accent2">
                    <a:lumMod val="75000"/>
                  </a:schemeClr>
                </a:solidFill>
              </a:rPr>
              <a:t>פתקים</a:t>
            </a:r>
            <a:r>
              <a:rPr lang="he-IL" b="1" dirty="0" smtClean="0">
                <a:solidFill>
                  <a:schemeClr val="bg1"/>
                </a:solidFill>
              </a:rPr>
              <a:t>)</a:t>
            </a:r>
            <a:endParaRPr lang="he-IL" b="1" dirty="0">
              <a:solidFill>
                <a:schemeClr val="bg1"/>
              </a:solidFill>
            </a:endParaRPr>
          </a:p>
        </p:txBody>
      </p:sp>
      <p:cxnSp>
        <p:nvCxnSpPr>
          <p:cNvPr id="12" name="Straight Arrow Connector 11"/>
          <p:cNvCxnSpPr>
            <a:stCxn id="11" idx="1"/>
          </p:cNvCxnSpPr>
          <p:nvPr/>
        </p:nvCxnSpPr>
        <p:spPr bwMode="auto">
          <a:xfrm flipH="1">
            <a:off x="6012160" y="3825379"/>
            <a:ext cx="739676" cy="11157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Rounded Rectangle 12"/>
          <p:cNvSpPr/>
          <p:nvPr/>
        </p:nvSpPr>
        <p:spPr bwMode="auto">
          <a:xfrm>
            <a:off x="4716016" y="4941168"/>
            <a:ext cx="1331466" cy="288032"/>
          </a:xfrm>
          <a:prstGeom prst="roundRect">
            <a:avLst/>
          </a:prstGeom>
          <a:solidFill>
            <a:schemeClr val="accent2">
              <a:lumMod val="40000"/>
              <a:lumOff val="60000"/>
              <a:alpha val="3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smtClean="0">
              <a:solidFill>
                <a:schemeClr val="tx1"/>
              </a:solidFill>
            </a:endParaRPr>
          </a:p>
          <a:p>
            <a:pPr algn="ctr" rtl="1">
              <a:defRPr/>
            </a:pPr>
            <a:r>
              <a:rPr lang="he-IL" dirty="0" smtClean="0">
                <a:solidFill>
                  <a:schemeClr val="tx1"/>
                </a:solidFill>
              </a:rPr>
              <a:t>1</a:t>
            </a:r>
            <a:endParaRPr lang="he-IL" dirty="0">
              <a:solidFill>
                <a:schemeClr val="tx1"/>
              </a:solidFill>
            </a:endParaRPr>
          </a:p>
        </p:txBody>
      </p:sp>
      <p:sp>
        <p:nvSpPr>
          <p:cNvPr id="17" name="Rounded Rectangle 12"/>
          <p:cNvSpPr/>
          <p:nvPr/>
        </p:nvSpPr>
        <p:spPr bwMode="auto">
          <a:xfrm>
            <a:off x="1115616" y="1988840"/>
            <a:ext cx="720080" cy="288032"/>
          </a:xfrm>
          <a:prstGeom prst="roundRect">
            <a:avLst/>
          </a:prstGeom>
          <a:solidFill>
            <a:schemeClr val="accent2">
              <a:lumMod val="40000"/>
              <a:lumOff val="60000"/>
              <a:alpha val="3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smtClean="0">
              <a:solidFill>
                <a:schemeClr val="tx1"/>
              </a:solidFill>
            </a:endParaRPr>
          </a:p>
          <a:p>
            <a:pPr algn="ctr" rtl="1">
              <a:defRPr/>
            </a:pPr>
            <a:r>
              <a:rPr lang="he-IL" dirty="0" smtClean="0">
                <a:solidFill>
                  <a:schemeClr val="tx1"/>
                </a:solidFill>
              </a:rPr>
              <a:t>2</a:t>
            </a:r>
            <a:endParaRPr lang="he-IL"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051720" y="1124744"/>
            <a:ext cx="5432850" cy="4576960"/>
          </a:xfrm>
          <a:prstGeom prst="rect">
            <a:avLst/>
          </a:prstGeom>
          <a:noFill/>
          <a:ln w="9525">
            <a:noFill/>
            <a:miter lim="800000"/>
            <a:headEnd/>
            <a:tailEnd/>
          </a:ln>
        </p:spPr>
      </p:pic>
      <p:sp>
        <p:nvSpPr>
          <p:cNvPr id="4" name="Rectangle 3"/>
          <p:cNvSpPr/>
          <p:nvPr/>
        </p:nvSpPr>
        <p:spPr>
          <a:xfrm>
            <a:off x="4159675" y="188640"/>
            <a:ext cx="4644220"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פתקים</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 בלוג בפייסבוק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cxnSp>
        <p:nvCxnSpPr>
          <p:cNvPr id="8" name="Straight Arrow Connector 7"/>
          <p:cNvCxnSpPr/>
          <p:nvPr/>
        </p:nvCxnSpPr>
        <p:spPr>
          <a:xfrm flipV="1">
            <a:off x="1835150" y="1412776"/>
            <a:ext cx="720626" cy="2874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19" idx="3"/>
          </p:cNvCxnSpPr>
          <p:nvPr/>
        </p:nvCxnSpPr>
        <p:spPr>
          <a:xfrm>
            <a:off x="5220072" y="3681029"/>
            <a:ext cx="1152128" cy="9001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1476375" y="2636838"/>
            <a:ext cx="1799481" cy="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Rounded Rectangle 18"/>
          <p:cNvSpPr/>
          <p:nvPr/>
        </p:nvSpPr>
        <p:spPr>
          <a:xfrm>
            <a:off x="3275856" y="2996953"/>
            <a:ext cx="1944216" cy="136815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הוספת תמונות</a:t>
            </a:r>
          </a:p>
          <a:p>
            <a:pPr algn="ctr" rtl="1">
              <a:defRPr/>
            </a:pPr>
            <a:r>
              <a:rPr lang="he-IL" b="1" dirty="0">
                <a:solidFill>
                  <a:schemeClr val="bg1"/>
                </a:solidFill>
              </a:rPr>
              <a:t>(מומלץ)</a:t>
            </a:r>
          </a:p>
        </p:txBody>
      </p:sp>
      <p:sp>
        <p:nvSpPr>
          <p:cNvPr id="21" name="Rounded Rectangle 20"/>
          <p:cNvSpPr/>
          <p:nvPr/>
        </p:nvSpPr>
        <p:spPr>
          <a:xfrm>
            <a:off x="7740352" y="3933056"/>
            <a:ext cx="1224161" cy="86409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קביעת פרטיות</a:t>
            </a:r>
          </a:p>
        </p:txBody>
      </p:sp>
      <p:cxnSp>
        <p:nvCxnSpPr>
          <p:cNvPr id="22" name="Straight Arrow Connector 21"/>
          <p:cNvCxnSpPr>
            <a:stCxn id="21" idx="1"/>
          </p:cNvCxnSpPr>
          <p:nvPr/>
        </p:nvCxnSpPr>
        <p:spPr>
          <a:xfrm flipH="1">
            <a:off x="7452320" y="4365104"/>
            <a:ext cx="288032"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4282" name="Picture 3"/>
          <p:cNvPicPr>
            <a:picLocks noChangeAspect="1" noChangeArrowheads="1"/>
          </p:cNvPicPr>
          <p:nvPr/>
        </p:nvPicPr>
        <p:blipFill>
          <a:blip r:embed="rId3" cstate="print"/>
          <a:srcRect/>
          <a:stretch>
            <a:fillRect/>
          </a:stretch>
        </p:blipFill>
        <p:spPr bwMode="auto">
          <a:xfrm>
            <a:off x="3490913" y="5661025"/>
            <a:ext cx="2990850" cy="476250"/>
          </a:xfrm>
          <a:prstGeom prst="rect">
            <a:avLst/>
          </a:prstGeom>
          <a:noFill/>
          <a:ln w="9525">
            <a:noFill/>
            <a:miter lim="800000"/>
            <a:headEnd/>
            <a:tailEnd/>
          </a:ln>
        </p:spPr>
      </p:pic>
      <p:sp>
        <p:nvSpPr>
          <p:cNvPr id="7" name="Rounded Rectangle 6"/>
          <p:cNvSpPr/>
          <p:nvPr/>
        </p:nvSpPr>
        <p:spPr>
          <a:xfrm>
            <a:off x="179388" y="1412875"/>
            <a:ext cx="1908175"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שם / כותרת</a:t>
            </a:r>
          </a:p>
        </p:txBody>
      </p:sp>
      <p:sp>
        <p:nvSpPr>
          <p:cNvPr id="11" name="Rounded Rectangle 10"/>
          <p:cNvSpPr/>
          <p:nvPr/>
        </p:nvSpPr>
        <p:spPr>
          <a:xfrm>
            <a:off x="179388" y="2276475"/>
            <a:ext cx="1908175" cy="7207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a:solidFill>
                  <a:schemeClr val="bg1"/>
                </a:solidFill>
              </a:rPr>
              <a:t>כתיבת התוכן</a:t>
            </a:r>
          </a:p>
        </p:txBody>
      </p:sp>
      <p:sp>
        <p:nvSpPr>
          <p:cNvPr id="2" name="Rounded Rectangle 6"/>
          <p:cNvSpPr/>
          <p:nvPr/>
        </p:nvSpPr>
        <p:spPr>
          <a:xfrm>
            <a:off x="7524328" y="1628800"/>
            <a:ext cx="1224136" cy="648841"/>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עיצוב טקסט</a:t>
            </a:r>
            <a:endParaRPr lang="he-IL" b="1" dirty="0">
              <a:solidFill>
                <a:schemeClr val="bg1"/>
              </a:solidFill>
            </a:endParaRPr>
          </a:p>
        </p:txBody>
      </p:sp>
      <p:cxnSp>
        <p:nvCxnSpPr>
          <p:cNvPr id="3" name="Straight Arrow Connector 7"/>
          <p:cNvCxnSpPr>
            <a:cxnSpLocks noChangeShapeType="1"/>
            <a:stCxn id="2" idx="1"/>
          </p:cNvCxnSpPr>
          <p:nvPr/>
        </p:nvCxnSpPr>
        <p:spPr bwMode="auto">
          <a:xfrm flipH="1" flipV="1">
            <a:off x="7020272" y="1844825"/>
            <a:ext cx="504056" cy="108396"/>
          </a:xfrm>
          <a:prstGeom prst="straightConnector1">
            <a:avLst/>
          </a:prstGeom>
          <a:noFill/>
          <a:ln w="38100" algn="ctr">
            <a:solidFill>
              <a:schemeClr val="accent2"/>
            </a:solidFill>
            <a:round/>
            <a:headEnd/>
            <a:tailEnd type="arrow" w="med" len="med"/>
          </a:ln>
          <a:effectLst>
            <a:outerShdw dist="23000" dir="5400000" rotWithShape="0">
              <a:srgbClr val="000000">
                <a:alpha val="34999"/>
              </a:srgbClr>
            </a:outerShdw>
          </a:effectLst>
        </p:spPr>
      </p:cxnSp>
      <p:sp>
        <p:nvSpPr>
          <p:cNvPr id="16" name="Rounded Rectangle 20"/>
          <p:cNvSpPr/>
          <p:nvPr/>
        </p:nvSpPr>
        <p:spPr>
          <a:xfrm>
            <a:off x="179512" y="4365104"/>
            <a:ext cx="2952328" cy="122413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פרסום כדי לשתף את הפתק, או שמירת טיוטה כדי להמשיך לעבוד עליו במועד מאוחר יותר.</a:t>
            </a:r>
            <a:endParaRPr lang="he-IL" b="1" dirty="0">
              <a:solidFill>
                <a:schemeClr val="bg1"/>
              </a:solidFill>
            </a:endParaRPr>
          </a:p>
        </p:txBody>
      </p:sp>
      <p:cxnSp>
        <p:nvCxnSpPr>
          <p:cNvPr id="20" name="Straight Arrow Connector 11"/>
          <p:cNvCxnSpPr/>
          <p:nvPr/>
        </p:nvCxnSpPr>
        <p:spPr>
          <a:xfrm>
            <a:off x="3131840" y="5013176"/>
            <a:ext cx="2808312"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11"/>
          <p:cNvCxnSpPr/>
          <p:nvPr/>
        </p:nvCxnSpPr>
        <p:spPr>
          <a:xfrm>
            <a:off x="3131840" y="5013176"/>
            <a:ext cx="1152128"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043608" y="1268760"/>
            <a:ext cx="6795088" cy="4248472"/>
          </a:xfrm>
          <a:prstGeom prst="rect">
            <a:avLst/>
          </a:prstGeom>
          <a:noFill/>
          <a:ln w="9525">
            <a:noFill/>
            <a:miter lim="800000"/>
            <a:headEnd/>
            <a:tailEnd/>
          </a:ln>
        </p:spPr>
      </p:pic>
      <p:sp>
        <p:nvSpPr>
          <p:cNvPr id="14" name="Rectangle 13"/>
          <p:cNvSpPr/>
          <p:nvPr/>
        </p:nvSpPr>
        <p:spPr>
          <a:xfrm>
            <a:off x="5731291" y="190381"/>
            <a:ext cx="3017173"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הכרת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דף הבית</a:t>
            </a:r>
            <a:endParaRPr lang="en-US"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endParaRPr>
          </a:p>
        </p:txBody>
      </p:sp>
      <p:cxnSp>
        <p:nvCxnSpPr>
          <p:cNvPr id="12" name="Straight Arrow Connector 11"/>
          <p:cNvCxnSpPr/>
          <p:nvPr/>
        </p:nvCxnSpPr>
        <p:spPr>
          <a:xfrm flipH="1">
            <a:off x="1475656" y="692150"/>
            <a:ext cx="720" cy="576610"/>
          </a:xfrm>
          <a:prstGeom prst="straightConnector1">
            <a:avLst/>
          </a:prstGeom>
          <a:ln w="444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827088" y="260350"/>
            <a:ext cx="4032250" cy="504825"/>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לדף הבית מגיעים בלחיצה על דף הבית בתפריט מכל מקום</a:t>
            </a:r>
          </a:p>
        </p:txBody>
      </p:sp>
      <p:sp>
        <p:nvSpPr>
          <p:cNvPr id="13" name="Rounded Rectangle 12"/>
          <p:cNvSpPr/>
          <p:nvPr/>
        </p:nvSpPr>
        <p:spPr bwMode="auto">
          <a:xfrm>
            <a:off x="1187624" y="1988840"/>
            <a:ext cx="1584176" cy="1152128"/>
          </a:xfrm>
          <a:prstGeom prst="roundRect">
            <a:avLst/>
          </a:prstGeom>
          <a:solidFill>
            <a:schemeClr val="accent2">
              <a:lumMod val="40000"/>
              <a:lumOff val="60000"/>
              <a:alpha val="3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sp>
        <p:nvSpPr>
          <p:cNvPr id="15" name="Rounded Rectangle 12"/>
          <p:cNvSpPr/>
          <p:nvPr/>
        </p:nvSpPr>
        <p:spPr bwMode="auto">
          <a:xfrm>
            <a:off x="2843808" y="2132856"/>
            <a:ext cx="3528392" cy="3312368"/>
          </a:xfrm>
          <a:prstGeom prst="roundRect">
            <a:avLst/>
          </a:prstGeom>
          <a:solidFill>
            <a:schemeClr val="accent2">
              <a:lumMod val="40000"/>
              <a:lumOff val="60000"/>
              <a:alpha val="3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sp>
        <p:nvSpPr>
          <p:cNvPr id="16" name="Rounded Rectangle 12"/>
          <p:cNvSpPr/>
          <p:nvPr/>
        </p:nvSpPr>
        <p:spPr bwMode="auto">
          <a:xfrm>
            <a:off x="6444208" y="1556792"/>
            <a:ext cx="1368152" cy="3888432"/>
          </a:xfrm>
          <a:prstGeom prst="roundRect">
            <a:avLst/>
          </a:prstGeom>
          <a:solidFill>
            <a:schemeClr val="accent2">
              <a:lumMod val="40000"/>
              <a:lumOff val="60000"/>
              <a:alpha val="3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sp>
        <p:nvSpPr>
          <p:cNvPr id="17" name="Rounded Rectangle 6"/>
          <p:cNvSpPr/>
          <p:nvPr/>
        </p:nvSpPr>
        <p:spPr>
          <a:xfrm>
            <a:off x="7956376" y="2996952"/>
            <a:ext cx="1008112" cy="180020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שורת ניווט</a:t>
            </a:r>
          </a:p>
          <a:p>
            <a:pPr algn="ctr" rtl="1">
              <a:defRPr/>
            </a:pPr>
            <a:r>
              <a:rPr lang="he-IL" b="1" dirty="0" smtClean="0">
                <a:solidFill>
                  <a:schemeClr val="bg1"/>
                </a:solidFill>
              </a:rPr>
              <a:t>(פירוט בשקף הבא)</a:t>
            </a:r>
            <a:endParaRPr lang="he-IL" b="1" dirty="0">
              <a:solidFill>
                <a:schemeClr val="bg1"/>
              </a:solidFill>
            </a:endParaRPr>
          </a:p>
        </p:txBody>
      </p:sp>
      <p:sp>
        <p:nvSpPr>
          <p:cNvPr id="19" name="Rounded Rectangle 6"/>
          <p:cNvSpPr/>
          <p:nvPr/>
        </p:nvSpPr>
        <p:spPr>
          <a:xfrm>
            <a:off x="1475656" y="5661248"/>
            <a:ext cx="6408712" cy="57606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עדכונים – כאן תוכלו לראות מה חדש עם החברים שלך – סטטוסים, תמונות, חברויות חדשות וכל פעולה אחרת שניתן לעשות </a:t>
            </a:r>
            <a:r>
              <a:rPr lang="he-IL" b="1" dirty="0" err="1" smtClean="0">
                <a:solidFill>
                  <a:schemeClr val="bg1"/>
                </a:solidFill>
              </a:rPr>
              <a:t>בפייסבוק</a:t>
            </a:r>
            <a:r>
              <a:rPr lang="he-IL" b="1" dirty="0" smtClean="0">
                <a:solidFill>
                  <a:schemeClr val="bg1"/>
                </a:solidFill>
              </a:rPr>
              <a:t>.</a:t>
            </a:r>
            <a:endParaRPr lang="he-IL" b="1" dirty="0">
              <a:solidFill>
                <a:schemeClr val="bg1"/>
              </a:solidFill>
            </a:endParaRPr>
          </a:p>
        </p:txBody>
      </p:sp>
      <p:sp>
        <p:nvSpPr>
          <p:cNvPr id="20" name="Rounded Rectangle 6"/>
          <p:cNvSpPr/>
          <p:nvPr/>
        </p:nvSpPr>
        <p:spPr>
          <a:xfrm>
            <a:off x="1259632" y="3573016"/>
            <a:ext cx="1403648" cy="136815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הצעות לחברויות חדשות</a:t>
            </a:r>
            <a:endParaRPr lang="he-IL" b="1" dirty="0">
              <a:solidFill>
                <a:schemeClr val="bg1"/>
              </a:solidFill>
            </a:endParaRPr>
          </a:p>
        </p:txBody>
      </p:sp>
      <p:sp>
        <p:nvSpPr>
          <p:cNvPr id="27" name="Rounded Rectangle 12"/>
          <p:cNvSpPr/>
          <p:nvPr/>
        </p:nvSpPr>
        <p:spPr bwMode="auto">
          <a:xfrm>
            <a:off x="1259632" y="1268760"/>
            <a:ext cx="504056" cy="216024"/>
          </a:xfrm>
          <a:prstGeom prst="roundRect">
            <a:avLst/>
          </a:prstGeom>
          <a:solidFill>
            <a:schemeClr val="accent2">
              <a:lumMod val="40000"/>
              <a:lumOff val="60000"/>
              <a:alpha val="3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cxnSp>
        <p:nvCxnSpPr>
          <p:cNvPr id="29" name="Straight Arrow Connector 11"/>
          <p:cNvCxnSpPr>
            <a:stCxn id="20" idx="0"/>
            <a:endCxn id="13" idx="2"/>
          </p:cNvCxnSpPr>
          <p:nvPr/>
        </p:nvCxnSpPr>
        <p:spPr>
          <a:xfrm flipV="1">
            <a:off x="1961456" y="3140968"/>
            <a:ext cx="18256" cy="432048"/>
          </a:xfrm>
          <a:prstGeom prst="straightConnector1">
            <a:avLst/>
          </a:prstGeom>
          <a:ln w="444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11"/>
          <p:cNvCxnSpPr>
            <a:stCxn id="19" idx="0"/>
            <a:endCxn id="15" idx="2"/>
          </p:cNvCxnSpPr>
          <p:nvPr/>
        </p:nvCxnSpPr>
        <p:spPr>
          <a:xfrm flipH="1" flipV="1">
            <a:off x="4608004" y="5445224"/>
            <a:ext cx="72008" cy="216024"/>
          </a:xfrm>
          <a:prstGeom prst="straightConnector1">
            <a:avLst/>
          </a:prstGeom>
          <a:ln w="444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11"/>
          <p:cNvCxnSpPr>
            <a:stCxn id="17" idx="0"/>
          </p:cNvCxnSpPr>
          <p:nvPr/>
        </p:nvCxnSpPr>
        <p:spPr>
          <a:xfrm flipH="1" flipV="1">
            <a:off x="7812360" y="2492896"/>
            <a:ext cx="648072" cy="504056"/>
          </a:xfrm>
          <a:prstGeom prst="straightConnector1">
            <a:avLst/>
          </a:prstGeom>
          <a:ln w="444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683568" y="764704"/>
            <a:ext cx="1706991" cy="5390009"/>
          </a:xfrm>
          <a:prstGeom prst="rect">
            <a:avLst/>
          </a:prstGeom>
          <a:noFill/>
          <a:ln w="9525">
            <a:noFill/>
            <a:miter lim="800000"/>
            <a:headEnd/>
            <a:tailEnd/>
          </a:ln>
        </p:spPr>
      </p:pic>
      <p:sp>
        <p:nvSpPr>
          <p:cNvPr id="14" name="Rectangle 13"/>
          <p:cNvSpPr/>
          <p:nvPr/>
        </p:nvSpPr>
        <p:spPr>
          <a:xfrm>
            <a:off x="3275856" y="260648"/>
            <a:ext cx="5692585"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הכרת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דף </a:t>
            </a:r>
            <a:r>
              <a:rPr lang="he-IL" sz="3600" b="1" cap="all" dirty="0" smtClean="0">
                <a:ln w="9000" cmpd="sng">
                  <a:solidFill>
                    <a:schemeClr val="accent1"/>
                  </a:solidFill>
                  <a:prstDash val="solid"/>
                </a:ln>
                <a:solidFill>
                  <a:srgbClr val="0070C0"/>
                </a:solidFill>
                <a:effectLst>
                  <a:outerShdw blurRad="38100" dist="38100" dir="2700000" algn="tl">
                    <a:srgbClr val="000000">
                      <a:alpha val="43137"/>
                    </a:srgbClr>
                  </a:outerShdw>
                </a:effectLst>
              </a:rPr>
              <a:t>הבית </a:t>
            </a: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 שורת הניווט</a:t>
            </a:r>
            <a:endParaRPr lang="en-US"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endParaRPr>
          </a:p>
        </p:txBody>
      </p:sp>
      <p:cxnSp>
        <p:nvCxnSpPr>
          <p:cNvPr id="30" name="Straight Arrow Connector 29"/>
          <p:cNvCxnSpPr>
            <a:stCxn id="56341" idx="1"/>
          </p:cNvCxnSpPr>
          <p:nvPr/>
        </p:nvCxnSpPr>
        <p:spPr bwMode="auto">
          <a:xfrm flipH="1" flipV="1">
            <a:off x="2411760" y="3356992"/>
            <a:ext cx="504056" cy="2505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6329" name="TextBox 11"/>
          <p:cNvSpPr txBox="1">
            <a:spLocks noChangeArrowheads="1"/>
          </p:cNvSpPr>
          <p:nvPr/>
        </p:nvSpPr>
        <p:spPr bwMode="auto">
          <a:xfrm>
            <a:off x="2942804" y="1988839"/>
            <a:ext cx="5350822" cy="338138"/>
          </a:xfrm>
          <a:prstGeom prst="rect">
            <a:avLst/>
          </a:prstGeom>
          <a:solidFill>
            <a:srgbClr val="575F6D"/>
          </a:solidFill>
          <a:ln w="9525" cmpd="dbl">
            <a:solidFill>
              <a:schemeClr val="bg1"/>
            </a:solidFill>
            <a:miter lim="800000"/>
            <a:headEnd/>
            <a:tailEnd/>
          </a:ln>
        </p:spPr>
        <p:txBody>
          <a:bodyPr anchor="ctr" anchorCtr="1">
            <a:spAutoFit/>
          </a:bodyPr>
          <a:lstStyle/>
          <a:p>
            <a:pPr algn="r" rtl="1"/>
            <a:r>
              <a:rPr lang="he-IL" sz="1600" b="1">
                <a:solidFill>
                  <a:schemeClr val="bg1"/>
                </a:solidFill>
              </a:rPr>
              <a:t>אירועים: אירועים של חברים, ימי הולדת, אירועים קודמים</a:t>
            </a:r>
          </a:p>
        </p:txBody>
      </p:sp>
      <p:sp>
        <p:nvSpPr>
          <p:cNvPr id="56330" name="TextBox 12"/>
          <p:cNvSpPr txBox="1">
            <a:spLocks noChangeArrowheads="1"/>
          </p:cNvSpPr>
          <p:nvPr/>
        </p:nvSpPr>
        <p:spPr bwMode="auto">
          <a:xfrm>
            <a:off x="2915816" y="2492895"/>
            <a:ext cx="5380036" cy="338138"/>
          </a:xfrm>
          <a:prstGeom prst="rect">
            <a:avLst/>
          </a:prstGeom>
          <a:solidFill>
            <a:srgbClr val="575F6D"/>
          </a:solidFill>
          <a:ln w="9525" cmpd="dbl">
            <a:solidFill>
              <a:schemeClr val="bg1"/>
            </a:solidFill>
            <a:miter lim="800000"/>
            <a:headEnd/>
            <a:tailEnd/>
          </a:ln>
        </p:spPr>
        <p:txBody>
          <a:bodyPr anchor="ctr" anchorCtr="1">
            <a:spAutoFit/>
          </a:bodyPr>
          <a:lstStyle/>
          <a:p>
            <a:pPr algn="r" rtl="1"/>
            <a:r>
              <a:rPr lang="he-IL" sz="1600" b="1" dirty="0">
                <a:solidFill>
                  <a:schemeClr val="bg1"/>
                </a:solidFill>
              </a:rPr>
              <a:t>חברים: הצעות חברות, בקשות חברות, עדכוני חברים</a:t>
            </a:r>
          </a:p>
        </p:txBody>
      </p:sp>
      <p:sp>
        <p:nvSpPr>
          <p:cNvPr id="56331" name="TextBox 15"/>
          <p:cNvSpPr txBox="1">
            <a:spLocks noChangeArrowheads="1"/>
          </p:cNvSpPr>
          <p:nvPr/>
        </p:nvSpPr>
        <p:spPr bwMode="auto">
          <a:xfrm>
            <a:off x="2915816" y="4149080"/>
            <a:ext cx="5400600" cy="584775"/>
          </a:xfrm>
          <a:prstGeom prst="rect">
            <a:avLst/>
          </a:prstGeom>
          <a:solidFill>
            <a:srgbClr val="575F6D"/>
          </a:solidFill>
          <a:ln w="9525" cmpd="dbl">
            <a:solidFill>
              <a:schemeClr val="bg1"/>
            </a:solidFill>
            <a:miter lim="800000"/>
            <a:headEnd/>
            <a:tailEnd/>
          </a:ln>
        </p:spPr>
        <p:txBody>
          <a:bodyPr wrap="square" anchor="ctr" anchorCtr="1">
            <a:spAutoFit/>
          </a:bodyPr>
          <a:lstStyle/>
          <a:p>
            <a:pPr algn="r" rtl="1"/>
            <a:r>
              <a:rPr lang="he-IL" sz="1600" b="1" dirty="0" smtClean="0">
                <a:solidFill>
                  <a:schemeClr val="bg1"/>
                </a:solidFill>
              </a:rPr>
              <a:t>רשימות – יצירה ועריכה של רשימות המשמשות למיון החברים שלנו לפי קטגוריות שונות</a:t>
            </a:r>
            <a:endParaRPr lang="he-IL" sz="1600" b="1" dirty="0">
              <a:solidFill>
                <a:schemeClr val="bg1"/>
              </a:solidFill>
            </a:endParaRPr>
          </a:p>
        </p:txBody>
      </p:sp>
      <p:cxnSp>
        <p:nvCxnSpPr>
          <p:cNvPr id="21" name="Straight Arrow Connector 20"/>
          <p:cNvCxnSpPr>
            <a:stCxn id="56339" idx="1"/>
          </p:cNvCxnSpPr>
          <p:nvPr/>
        </p:nvCxnSpPr>
        <p:spPr bwMode="auto">
          <a:xfrm flipH="1">
            <a:off x="2390131" y="1247874"/>
            <a:ext cx="527273" cy="6470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a:stCxn id="56340" idx="1"/>
          </p:cNvCxnSpPr>
          <p:nvPr/>
        </p:nvCxnSpPr>
        <p:spPr bwMode="auto">
          <a:xfrm flipH="1">
            <a:off x="2390131" y="1725067"/>
            <a:ext cx="538387" cy="3858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a:stCxn id="56330" idx="1"/>
          </p:cNvCxnSpPr>
          <p:nvPr/>
        </p:nvCxnSpPr>
        <p:spPr bwMode="auto">
          <a:xfrm flipH="1" flipV="1">
            <a:off x="2339752" y="2492896"/>
            <a:ext cx="576064" cy="1690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56331" idx="1"/>
          </p:cNvCxnSpPr>
          <p:nvPr/>
        </p:nvCxnSpPr>
        <p:spPr bwMode="auto">
          <a:xfrm flipH="1" flipV="1">
            <a:off x="2411760" y="4293096"/>
            <a:ext cx="504056" cy="1483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56342" idx="1"/>
          </p:cNvCxnSpPr>
          <p:nvPr/>
        </p:nvCxnSpPr>
        <p:spPr bwMode="auto">
          <a:xfrm rot="10800000" flipV="1">
            <a:off x="2305199" y="5831012"/>
            <a:ext cx="682625" cy="444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6339" name="TextBox 9"/>
          <p:cNvSpPr txBox="1">
            <a:spLocks noChangeArrowheads="1"/>
          </p:cNvSpPr>
          <p:nvPr/>
        </p:nvSpPr>
        <p:spPr bwMode="auto">
          <a:xfrm>
            <a:off x="2917403" y="1078805"/>
            <a:ext cx="2928938" cy="338138"/>
          </a:xfrm>
          <a:prstGeom prst="rect">
            <a:avLst/>
          </a:prstGeom>
          <a:solidFill>
            <a:srgbClr val="575F6D"/>
          </a:solidFill>
          <a:ln w="9525" cmpd="dbl">
            <a:solidFill>
              <a:schemeClr val="bg1"/>
            </a:solidFill>
            <a:miter lim="800000"/>
            <a:headEnd/>
            <a:tailEnd/>
          </a:ln>
        </p:spPr>
        <p:txBody>
          <a:bodyPr anchor="ctr" anchorCtr="1">
            <a:spAutoFit/>
          </a:bodyPr>
          <a:lstStyle/>
          <a:p>
            <a:pPr algn="r" rtl="1"/>
            <a:r>
              <a:rPr lang="he-IL" sz="1600" b="1">
                <a:solidFill>
                  <a:schemeClr val="bg1"/>
                </a:solidFill>
              </a:rPr>
              <a:t>חדשות – החדשות של החברים</a:t>
            </a:r>
          </a:p>
        </p:txBody>
      </p:sp>
      <p:sp>
        <p:nvSpPr>
          <p:cNvPr id="56340" name="TextBox 10"/>
          <p:cNvSpPr txBox="1">
            <a:spLocks noChangeArrowheads="1"/>
          </p:cNvSpPr>
          <p:nvPr/>
        </p:nvSpPr>
        <p:spPr bwMode="auto">
          <a:xfrm>
            <a:off x="2928518" y="1555204"/>
            <a:ext cx="5351461" cy="339725"/>
          </a:xfrm>
          <a:prstGeom prst="rect">
            <a:avLst/>
          </a:prstGeom>
          <a:solidFill>
            <a:srgbClr val="575F6D"/>
          </a:solidFill>
          <a:ln w="9525" cmpd="dbl">
            <a:solidFill>
              <a:schemeClr val="bg1"/>
            </a:solidFill>
            <a:miter lim="800000"/>
            <a:headEnd/>
            <a:tailEnd/>
          </a:ln>
        </p:spPr>
        <p:txBody>
          <a:bodyPr anchor="ctr" anchorCtr="1">
            <a:spAutoFit/>
          </a:bodyPr>
          <a:lstStyle/>
          <a:p>
            <a:pPr algn="r" rtl="1"/>
            <a:r>
              <a:rPr lang="he-IL" sz="1600" b="1">
                <a:solidFill>
                  <a:schemeClr val="bg1"/>
                </a:solidFill>
              </a:rPr>
              <a:t>הודעות – חדשות, נכנסות, עדכונים מדפים, הודעות יוצאות</a:t>
            </a:r>
          </a:p>
        </p:txBody>
      </p:sp>
      <p:sp>
        <p:nvSpPr>
          <p:cNvPr id="56341" name="TextBox 14"/>
          <p:cNvSpPr txBox="1">
            <a:spLocks noChangeArrowheads="1"/>
          </p:cNvSpPr>
          <p:nvPr/>
        </p:nvSpPr>
        <p:spPr bwMode="auto">
          <a:xfrm>
            <a:off x="2915816" y="3212976"/>
            <a:ext cx="5380036" cy="338137"/>
          </a:xfrm>
          <a:prstGeom prst="rect">
            <a:avLst/>
          </a:prstGeom>
          <a:solidFill>
            <a:srgbClr val="575F6D"/>
          </a:solidFill>
          <a:ln w="9525" cmpd="dbl">
            <a:solidFill>
              <a:schemeClr val="bg1"/>
            </a:solidFill>
            <a:miter lim="800000"/>
            <a:headEnd/>
            <a:tailEnd/>
          </a:ln>
        </p:spPr>
        <p:txBody>
          <a:bodyPr anchor="ctr" anchorCtr="1">
            <a:spAutoFit/>
          </a:bodyPr>
          <a:lstStyle/>
          <a:p>
            <a:pPr algn="r" rtl="1"/>
            <a:r>
              <a:rPr lang="he-IL" sz="1600" b="1">
                <a:solidFill>
                  <a:schemeClr val="bg1"/>
                </a:solidFill>
              </a:rPr>
              <a:t>קבוצות: הקבוצות שאנו חברים בהם + הזמנות לקבוצות</a:t>
            </a:r>
          </a:p>
        </p:txBody>
      </p:sp>
      <p:sp>
        <p:nvSpPr>
          <p:cNvPr id="56342" name="TextBox 18"/>
          <p:cNvSpPr txBox="1">
            <a:spLocks noChangeArrowheads="1"/>
          </p:cNvSpPr>
          <p:nvPr/>
        </p:nvSpPr>
        <p:spPr bwMode="auto">
          <a:xfrm>
            <a:off x="2987824" y="5661248"/>
            <a:ext cx="5380037" cy="339725"/>
          </a:xfrm>
          <a:prstGeom prst="rect">
            <a:avLst/>
          </a:prstGeom>
          <a:solidFill>
            <a:srgbClr val="575F6D"/>
          </a:solidFill>
          <a:ln w="9525" cmpd="dbl">
            <a:solidFill>
              <a:schemeClr val="bg1"/>
            </a:solidFill>
            <a:miter lim="800000"/>
            <a:headEnd/>
            <a:tailEnd/>
          </a:ln>
        </p:spPr>
        <p:txBody>
          <a:bodyPr anchor="ctr" anchorCtr="1">
            <a:spAutoFit/>
          </a:bodyPr>
          <a:lstStyle/>
          <a:p>
            <a:pPr algn="r" rtl="1"/>
            <a:r>
              <a:rPr lang="he-IL" sz="1600" b="1" dirty="0" smtClean="0">
                <a:solidFill>
                  <a:schemeClr val="bg1"/>
                </a:solidFill>
              </a:rPr>
              <a:t>חברים זמינים לשיחה בצ'אט</a:t>
            </a:r>
            <a:endParaRPr lang="he-IL" sz="1600" b="1" dirty="0">
              <a:solidFill>
                <a:schemeClr val="bg1"/>
              </a:solidFill>
            </a:endParaRPr>
          </a:p>
        </p:txBody>
      </p:sp>
      <p:cxnSp>
        <p:nvCxnSpPr>
          <p:cNvPr id="29" name="Straight Arrow Connector 28"/>
          <p:cNvCxnSpPr>
            <a:stCxn id="56329" idx="1"/>
          </p:cNvCxnSpPr>
          <p:nvPr/>
        </p:nvCxnSpPr>
        <p:spPr bwMode="auto">
          <a:xfrm flipH="1">
            <a:off x="2339752" y="2157908"/>
            <a:ext cx="603052" cy="1189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cstate="print"/>
          <a:srcRect/>
          <a:stretch>
            <a:fillRect/>
          </a:stretch>
        </p:blipFill>
        <p:spPr bwMode="auto">
          <a:xfrm>
            <a:off x="2411760" y="3789040"/>
            <a:ext cx="4262438" cy="19939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1475656" y="1844824"/>
            <a:ext cx="6198468" cy="1159063"/>
          </a:xfrm>
          <a:prstGeom prst="rect">
            <a:avLst/>
          </a:prstGeom>
          <a:noFill/>
          <a:ln w="9525">
            <a:noFill/>
            <a:miter lim="800000"/>
            <a:headEnd/>
            <a:tailEnd/>
          </a:ln>
        </p:spPr>
      </p:pic>
      <p:grpSp>
        <p:nvGrpSpPr>
          <p:cNvPr id="58370" name="קבוצה 16"/>
          <p:cNvGrpSpPr>
            <a:grpSpLocks/>
          </p:cNvGrpSpPr>
          <p:nvPr/>
        </p:nvGrpSpPr>
        <p:grpSpPr bwMode="auto">
          <a:xfrm>
            <a:off x="683568" y="980728"/>
            <a:ext cx="8029575" cy="5327650"/>
            <a:chOff x="827088" y="1268760"/>
            <a:chExt cx="8029575" cy="5328592"/>
          </a:xfrm>
        </p:grpSpPr>
        <p:cxnSp>
          <p:nvCxnSpPr>
            <p:cNvPr id="6" name="Straight Arrow Connector 5"/>
            <p:cNvCxnSpPr/>
            <p:nvPr/>
          </p:nvCxnSpPr>
          <p:spPr>
            <a:xfrm flipH="1">
              <a:off x="2266603" y="1700636"/>
              <a:ext cx="289272" cy="79212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Down Arrow 9"/>
            <p:cNvSpPr/>
            <p:nvPr/>
          </p:nvSpPr>
          <p:spPr>
            <a:xfrm>
              <a:off x="4716016" y="3573016"/>
              <a:ext cx="720080" cy="504056"/>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1">
                <a:defRPr/>
              </a:pPr>
              <a:endParaRPr lang="he-IL"/>
            </a:p>
          </p:txBody>
        </p:sp>
        <p:cxnSp>
          <p:nvCxnSpPr>
            <p:cNvPr id="15" name="Straight Arrow Connector 14"/>
            <p:cNvCxnSpPr/>
            <p:nvPr/>
          </p:nvCxnSpPr>
          <p:spPr>
            <a:xfrm flipH="1" flipV="1">
              <a:off x="6083672" y="4869797"/>
              <a:ext cx="1080717" cy="6462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V="1">
              <a:off x="4572000" y="5373942"/>
              <a:ext cx="1223640" cy="72008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3635375" y="4004507"/>
              <a:ext cx="1727572" cy="50483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ounded Rectangle 10"/>
            <p:cNvSpPr/>
            <p:nvPr/>
          </p:nvSpPr>
          <p:spPr>
            <a:xfrm>
              <a:off x="7019776" y="5014335"/>
              <a:ext cx="1836887" cy="57532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תוכן ההודעה</a:t>
              </a:r>
              <a:endParaRPr lang="he-IL" b="1" dirty="0">
                <a:solidFill>
                  <a:schemeClr val="bg1"/>
                </a:solidFill>
              </a:endParaRPr>
            </a:p>
          </p:txBody>
        </p:sp>
        <p:sp>
          <p:nvSpPr>
            <p:cNvPr id="18" name="Rounded Rectangle 17"/>
            <p:cNvSpPr/>
            <p:nvPr/>
          </p:nvSpPr>
          <p:spPr>
            <a:xfrm>
              <a:off x="3995738" y="6092438"/>
              <a:ext cx="3635375" cy="50491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צירוף תמונה / וידאו / </a:t>
              </a:r>
              <a:r>
                <a:rPr lang="he-IL" b="1" dirty="0" smtClean="0">
                  <a:solidFill>
                    <a:schemeClr val="bg1"/>
                  </a:solidFill>
                </a:rPr>
                <a:t>קובץ להודעה</a:t>
              </a:r>
              <a:endParaRPr lang="he-IL" b="1" dirty="0">
                <a:solidFill>
                  <a:schemeClr val="bg1"/>
                </a:solidFill>
              </a:endParaRPr>
            </a:p>
          </p:txBody>
        </p:sp>
        <p:sp>
          <p:nvSpPr>
            <p:cNvPr id="4" name="Rounded Rectangle 3"/>
            <p:cNvSpPr/>
            <p:nvPr/>
          </p:nvSpPr>
          <p:spPr>
            <a:xfrm>
              <a:off x="827088" y="1268760"/>
              <a:ext cx="3457575" cy="50491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כפתור שליחת הודעה</a:t>
              </a:r>
            </a:p>
          </p:txBody>
        </p:sp>
        <p:sp>
          <p:nvSpPr>
            <p:cNvPr id="22" name="Rounded Rectangle 21"/>
            <p:cNvSpPr/>
            <p:nvPr/>
          </p:nvSpPr>
          <p:spPr>
            <a:xfrm>
              <a:off x="827088" y="3501180"/>
              <a:ext cx="3635375" cy="50491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הוספת נמענים נוספים (עד 20)</a:t>
              </a:r>
            </a:p>
          </p:txBody>
        </p:sp>
      </p:grpSp>
      <p:cxnSp>
        <p:nvCxnSpPr>
          <p:cNvPr id="17" name="Straight Arrow Connector 16"/>
          <p:cNvCxnSpPr/>
          <p:nvPr/>
        </p:nvCxnSpPr>
        <p:spPr bwMode="auto">
          <a:xfrm rot="5400000">
            <a:off x="6623844" y="1664494"/>
            <a:ext cx="361950" cy="1588"/>
          </a:xfrm>
          <a:prstGeom prst="straightConnector1">
            <a:avLst/>
          </a:prstGeom>
          <a:ln>
            <a:solidFill>
              <a:schemeClr val="accent2"/>
            </a:solidFill>
            <a:tailEnd type="arrow"/>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3399050" y="190381"/>
            <a:ext cx="5405647"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הודעות</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של 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16" name="Rounded Rectangle 15"/>
          <p:cNvSpPr/>
          <p:nvPr/>
        </p:nvSpPr>
        <p:spPr bwMode="auto">
          <a:xfrm>
            <a:off x="5508625" y="981075"/>
            <a:ext cx="3457575" cy="57626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קיצור דרך מהסרגל העליון לממשק ההודעות</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107" y="190381"/>
            <a:ext cx="6848349" cy="646331"/>
          </a:xfrm>
          <a:prstGeom prst="rect">
            <a:avLst/>
          </a:prstGeom>
          <a:noFill/>
        </p:spPr>
        <p:txBody>
          <a:bodyPr>
            <a:spAutoFit/>
          </a:bodyPr>
          <a:lstStyle/>
          <a:p>
            <a:pPr algn="r" rtl="1" eaLnBrk="0" hangingPunct="0">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ברוכים הבאים </a:t>
            </a:r>
            <a:r>
              <a:rPr lang="he-IL" sz="3600" b="1" cap="all" dirty="0" err="1">
                <a:ln w="9000" cmpd="sng">
                  <a:solidFill>
                    <a:schemeClr val="accent1"/>
                  </a:solidFill>
                  <a:prstDash val="solid"/>
                </a:ln>
                <a:solidFill>
                  <a:schemeClr val="bg1"/>
                </a:solidFill>
                <a:effectLst>
                  <a:outerShdw blurRad="38100" dist="38100" dir="2700000" algn="tl">
                    <a:srgbClr val="000000">
                      <a:alpha val="43137"/>
                    </a:srgbClr>
                  </a:outerShdw>
                </a:effectLst>
              </a:rPr>
              <a:t>לפייסבוק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8195" name="TextBox 4"/>
          <p:cNvSpPr txBox="1">
            <a:spLocks noChangeArrowheads="1"/>
          </p:cNvSpPr>
          <p:nvPr/>
        </p:nvSpPr>
        <p:spPr bwMode="auto">
          <a:xfrm>
            <a:off x="179388" y="2420938"/>
            <a:ext cx="8424862" cy="3200400"/>
          </a:xfrm>
          <a:prstGeom prst="rect">
            <a:avLst/>
          </a:prstGeom>
          <a:noFill/>
          <a:ln w="9525">
            <a:noFill/>
            <a:miter lim="800000"/>
            <a:headEnd/>
            <a:tailEnd/>
          </a:ln>
        </p:spPr>
        <p:txBody>
          <a:bodyPr>
            <a:spAutoFit/>
          </a:bodyPr>
          <a:lstStyle/>
          <a:p>
            <a:pPr marL="539750" indent="-539750" algn="r" rtl="1">
              <a:spcBef>
                <a:spcPts val="1200"/>
              </a:spcBef>
              <a:buFont typeface="Calibri" pitchFamily="34" charset="0"/>
              <a:buAutoNum type="arabicPeriod"/>
            </a:pPr>
            <a:r>
              <a:rPr lang="he-IL" sz="3200"/>
              <a:t>חשבון דואר אלקטרוני – כתובת חשבון הדואר האלקטרוני הרגיל שלכם</a:t>
            </a:r>
          </a:p>
          <a:p>
            <a:pPr marL="539750" indent="-539750" algn="r" rtl="1">
              <a:spcBef>
                <a:spcPts val="1200"/>
              </a:spcBef>
              <a:buFont typeface="Calibri" pitchFamily="34" charset="0"/>
              <a:buAutoNum type="arabicPeriod"/>
            </a:pPr>
            <a:r>
              <a:rPr lang="he-IL" sz="3200"/>
              <a:t>תמונת פרופיל</a:t>
            </a:r>
          </a:p>
          <a:p>
            <a:pPr marL="539750" indent="-539750" algn="r" rtl="1"/>
            <a:endParaRPr lang="he-IL" sz="3200"/>
          </a:p>
          <a:p>
            <a:pPr marL="539750" indent="-539750" algn="ctr" rtl="1"/>
            <a:r>
              <a:rPr lang="he-IL" sz="3200"/>
              <a:t>יש להיכנס לאתר: </a:t>
            </a:r>
            <a:r>
              <a:rPr lang="en-US" sz="3200">
                <a:hlinkClick r:id="rId2"/>
              </a:rPr>
              <a:t>www.facebook.com</a:t>
            </a:r>
            <a:r>
              <a:rPr lang="en-US" sz="3200"/>
              <a:t> </a:t>
            </a:r>
            <a:r>
              <a:rPr lang="he-IL" sz="3200"/>
              <a:t> </a:t>
            </a:r>
          </a:p>
          <a:p>
            <a:pPr marL="539750" indent="-539750" algn="ctr" rtl="1"/>
            <a:r>
              <a:rPr lang="he-IL" sz="3200"/>
              <a:t>ולפעול על פי ההוראות לפתיחת החשבון</a:t>
            </a:r>
          </a:p>
        </p:txBody>
      </p:sp>
      <p:sp>
        <p:nvSpPr>
          <p:cNvPr id="8196" name="Rectangle 4"/>
          <p:cNvSpPr>
            <a:spLocks noChangeArrowheads="1"/>
          </p:cNvSpPr>
          <p:nvPr/>
        </p:nvSpPr>
        <p:spPr bwMode="auto">
          <a:xfrm>
            <a:off x="179388" y="1341438"/>
            <a:ext cx="8424862" cy="1066800"/>
          </a:xfrm>
          <a:prstGeom prst="rect">
            <a:avLst/>
          </a:prstGeom>
          <a:noFill/>
          <a:ln w="9525">
            <a:noFill/>
            <a:miter lim="800000"/>
            <a:headEnd/>
            <a:tailEnd/>
          </a:ln>
        </p:spPr>
        <p:txBody>
          <a:bodyPr>
            <a:spAutoFit/>
          </a:bodyPr>
          <a:lstStyle/>
          <a:p>
            <a:pPr algn="r" rtl="1"/>
            <a:r>
              <a:rPr lang="he-IL" sz="3200"/>
              <a:t>לצורך פתיחת פרופיל בפייסבוק + שימוש, יש להכין את הפרטים הבאים בהישג יד:</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39552" y="2279330"/>
            <a:ext cx="5472607" cy="3586160"/>
          </a:xfrm>
          <a:prstGeom prst="rect">
            <a:avLst/>
          </a:prstGeom>
          <a:noFill/>
          <a:ln w="9525">
            <a:noFill/>
            <a:miter lim="800000"/>
            <a:headEnd/>
            <a:tailEnd/>
          </a:ln>
        </p:spPr>
      </p:pic>
      <p:sp>
        <p:nvSpPr>
          <p:cNvPr id="3" name="Rectangle 2"/>
          <p:cNvSpPr/>
          <p:nvPr/>
        </p:nvSpPr>
        <p:spPr>
          <a:xfrm>
            <a:off x="3399050" y="188640"/>
            <a:ext cx="5405647"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הודעות</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של 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cxnSp>
        <p:nvCxnSpPr>
          <p:cNvPr id="5" name="Straight Arrow Connector 4"/>
          <p:cNvCxnSpPr/>
          <p:nvPr/>
        </p:nvCxnSpPr>
        <p:spPr>
          <a:xfrm rot="10800000" flipV="1">
            <a:off x="1476375" y="1700213"/>
            <a:ext cx="792163" cy="7207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3275856" y="1773238"/>
            <a:ext cx="1656508" cy="6476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9" idx="1"/>
          </p:cNvCxnSpPr>
          <p:nvPr/>
        </p:nvCxnSpPr>
        <p:spPr>
          <a:xfrm flipH="1" flipV="1">
            <a:off x="899593" y="3644454"/>
            <a:ext cx="864095" cy="4685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flipV="1">
            <a:off x="5940152" y="3573016"/>
            <a:ext cx="792436" cy="5767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5868144" y="4652963"/>
            <a:ext cx="791420" cy="2882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ounded Rectangle 10"/>
          <p:cNvSpPr/>
          <p:nvPr/>
        </p:nvSpPr>
        <p:spPr>
          <a:xfrm>
            <a:off x="6516688" y="3860800"/>
            <a:ext cx="2449512" cy="158442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buFont typeface="Arial" pitchFamily="34" charset="0"/>
              <a:buChar char="•"/>
              <a:defRPr/>
            </a:pPr>
            <a:r>
              <a:rPr lang="he-IL" b="1" dirty="0" smtClean="0">
                <a:solidFill>
                  <a:schemeClr val="bg1"/>
                </a:solidFill>
              </a:rPr>
              <a:t> לחצו על הודעה כדי לעבור לדף השיחה </a:t>
            </a:r>
            <a:r>
              <a:rPr lang="he-IL" b="1" dirty="0" smtClean="0">
                <a:solidFill>
                  <a:schemeClr val="bg1"/>
                </a:solidFill>
              </a:rPr>
              <a:t>עם אותו אדם </a:t>
            </a:r>
            <a:r>
              <a:rPr lang="en-US" b="1" dirty="0" smtClean="0">
                <a:solidFill>
                  <a:schemeClr val="bg1"/>
                </a:solidFill>
              </a:rPr>
              <a:t/>
            </a:r>
            <a:br>
              <a:rPr lang="en-US" b="1" dirty="0" smtClean="0">
                <a:solidFill>
                  <a:schemeClr val="bg1"/>
                </a:solidFill>
              </a:rPr>
            </a:br>
            <a:r>
              <a:rPr lang="he-IL" b="1" dirty="0" smtClean="0">
                <a:solidFill>
                  <a:schemeClr val="bg1"/>
                </a:solidFill>
              </a:rPr>
              <a:t>(פירוט </a:t>
            </a:r>
            <a:r>
              <a:rPr lang="he-IL" b="1" dirty="0" smtClean="0">
                <a:solidFill>
                  <a:schemeClr val="bg1"/>
                </a:solidFill>
              </a:rPr>
              <a:t>בשקף הבא</a:t>
            </a:r>
            <a:r>
              <a:rPr lang="he-IL" b="1" dirty="0" smtClean="0">
                <a:solidFill>
                  <a:schemeClr val="bg1"/>
                </a:solidFill>
              </a:rPr>
              <a:t>).</a:t>
            </a:r>
            <a:endParaRPr lang="he-IL" b="1" dirty="0">
              <a:solidFill>
                <a:schemeClr val="bg1"/>
              </a:solidFill>
            </a:endParaRPr>
          </a:p>
        </p:txBody>
      </p:sp>
      <p:sp>
        <p:nvSpPr>
          <p:cNvPr id="4" name="Rounded Rectangle 3"/>
          <p:cNvSpPr/>
          <p:nvPr/>
        </p:nvSpPr>
        <p:spPr>
          <a:xfrm>
            <a:off x="2987824" y="1556792"/>
            <a:ext cx="2160290" cy="43234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יצירת </a:t>
            </a:r>
            <a:r>
              <a:rPr lang="he-IL" b="1" dirty="0">
                <a:solidFill>
                  <a:schemeClr val="bg1"/>
                </a:solidFill>
              </a:rPr>
              <a:t>הודעה חדשה</a:t>
            </a:r>
          </a:p>
        </p:txBody>
      </p:sp>
      <p:pic>
        <p:nvPicPr>
          <p:cNvPr id="59404" name="Picture 3"/>
          <p:cNvPicPr>
            <a:picLocks noChangeAspect="1" noChangeArrowheads="1"/>
          </p:cNvPicPr>
          <p:nvPr/>
        </p:nvPicPr>
        <p:blipFill>
          <a:blip r:embed="rId3" cstate="print"/>
          <a:srcRect/>
          <a:stretch>
            <a:fillRect/>
          </a:stretch>
        </p:blipFill>
        <p:spPr bwMode="auto">
          <a:xfrm>
            <a:off x="5426075" y="1708150"/>
            <a:ext cx="1809750" cy="352425"/>
          </a:xfrm>
          <a:prstGeom prst="rect">
            <a:avLst/>
          </a:prstGeom>
          <a:noFill/>
          <a:ln w="9525">
            <a:noFill/>
            <a:miter lim="800000"/>
            <a:headEnd/>
            <a:tailEnd/>
          </a:ln>
        </p:spPr>
      </p:pic>
      <p:sp>
        <p:nvSpPr>
          <p:cNvPr id="9" name="Rounded Rectangle 8"/>
          <p:cNvSpPr/>
          <p:nvPr/>
        </p:nvSpPr>
        <p:spPr>
          <a:xfrm>
            <a:off x="1763688" y="3645024"/>
            <a:ext cx="2664296" cy="93593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buFont typeface="Arial" pitchFamily="34" charset="0"/>
              <a:buChar char="•"/>
              <a:defRPr/>
            </a:pPr>
            <a:r>
              <a:rPr lang="he-IL" b="1" dirty="0">
                <a:solidFill>
                  <a:schemeClr val="bg1"/>
                </a:solidFill>
              </a:rPr>
              <a:t> </a:t>
            </a:r>
            <a:r>
              <a:rPr lang="he-IL" b="1" dirty="0" smtClean="0">
                <a:solidFill>
                  <a:schemeClr val="bg1"/>
                </a:solidFill>
              </a:rPr>
              <a:t>העברת הודעה לארכיון</a:t>
            </a:r>
            <a:endParaRPr lang="he-IL" b="1" dirty="0">
              <a:solidFill>
                <a:schemeClr val="bg1"/>
              </a:solidFill>
            </a:endParaRPr>
          </a:p>
          <a:p>
            <a:pPr algn="ctr" rtl="1">
              <a:buFont typeface="Arial" pitchFamily="34" charset="0"/>
              <a:buChar char="•"/>
              <a:defRPr/>
            </a:pPr>
            <a:r>
              <a:rPr lang="he-IL" b="1" dirty="0" smtClean="0">
                <a:solidFill>
                  <a:schemeClr val="bg1"/>
                </a:solidFill>
              </a:rPr>
              <a:t>סימון </a:t>
            </a:r>
            <a:r>
              <a:rPr lang="he-IL" b="1" dirty="0">
                <a:solidFill>
                  <a:schemeClr val="bg1"/>
                </a:solidFill>
              </a:rPr>
              <a:t>כ"לא נקרא"</a:t>
            </a:r>
          </a:p>
        </p:txBody>
      </p:sp>
      <p:cxnSp>
        <p:nvCxnSpPr>
          <p:cNvPr id="16" name="Straight Arrow Connector 9"/>
          <p:cNvCxnSpPr/>
          <p:nvPr/>
        </p:nvCxnSpPr>
        <p:spPr>
          <a:xfrm>
            <a:off x="4859338" y="1268413"/>
            <a:ext cx="2016125" cy="5048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Rounded Rectangle 14"/>
          <p:cNvSpPr/>
          <p:nvPr/>
        </p:nvSpPr>
        <p:spPr bwMode="auto">
          <a:xfrm>
            <a:off x="971550" y="836613"/>
            <a:ext cx="7561263" cy="57626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הגעה דרך </a:t>
            </a:r>
            <a:r>
              <a:rPr lang="he-IL" b="1" dirty="0" smtClean="0">
                <a:solidFill>
                  <a:schemeClr val="bg1"/>
                </a:solidFill>
              </a:rPr>
              <a:t>דף </a:t>
            </a:r>
            <a:r>
              <a:rPr lang="he-IL" b="1" dirty="0" err="1" smtClean="0">
                <a:solidFill>
                  <a:schemeClr val="bg1"/>
                </a:solidFill>
              </a:rPr>
              <a:t>הבית&gt;&gt;</a:t>
            </a:r>
            <a:r>
              <a:rPr lang="he-IL" b="1" dirty="0" err="1">
                <a:solidFill>
                  <a:schemeClr val="bg1"/>
                </a:solidFill>
              </a:rPr>
              <a:t>הודעות</a:t>
            </a:r>
            <a:r>
              <a:rPr lang="he-IL" b="1" dirty="0">
                <a:solidFill>
                  <a:schemeClr val="bg1"/>
                </a:solidFill>
              </a:rPr>
              <a:t> או קיצור דרך מהסרגל העליון לממשק ההודעות</a:t>
            </a:r>
          </a:p>
        </p:txBody>
      </p:sp>
      <p:sp>
        <p:nvSpPr>
          <p:cNvPr id="19" name="Rounded Rectangle 3"/>
          <p:cNvSpPr/>
          <p:nvPr/>
        </p:nvSpPr>
        <p:spPr>
          <a:xfrm>
            <a:off x="611560" y="1556792"/>
            <a:ext cx="2160290" cy="43234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חיפוש הודעות</a:t>
            </a:r>
            <a:endParaRPr lang="he-IL" b="1" dirty="0">
              <a:solidFill>
                <a:schemeClr val="bg1"/>
              </a:solidFill>
            </a:endParaRPr>
          </a:p>
        </p:txBody>
      </p:sp>
      <p:cxnSp>
        <p:nvCxnSpPr>
          <p:cNvPr id="23" name="Straight Arrow Connector 9"/>
          <p:cNvCxnSpPr>
            <a:stCxn id="9" idx="1"/>
          </p:cNvCxnSpPr>
          <p:nvPr/>
        </p:nvCxnSpPr>
        <p:spPr>
          <a:xfrm flipH="1">
            <a:off x="899593" y="4112989"/>
            <a:ext cx="864095" cy="3961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475656" y="1052736"/>
            <a:ext cx="5976664" cy="5091233"/>
          </a:xfrm>
          <a:prstGeom prst="rect">
            <a:avLst/>
          </a:prstGeom>
          <a:noFill/>
          <a:ln w="9525">
            <a:noFill/>
            <a:miter lim="800000"/>
            <a:headEnd/>
            <a:tailEnd/>
          </a:ln>
        </p:spPr>
      </p:pic>
      <p:sp>
        <p:nvSpPr>
          <p:cNvPr id="3" name="Rectangle 2"/>
          <p:cNvSpPr/>
          <p:nvPr/>
        </p:nvSpPr>
        <p:spPr>
          <a:xfrm>
            <a:off x="3399050" y="188640"/>
            <a:ext cx="5405647"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הודעות</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של 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16" name="Rounded Rectangle 10"/>
          <p:cNvSpPr/>
          <p:nvPr/>
        </p:nvSpPr>
        <p:spPr bwMode="auto">
          <a:xfrm>
            <a:off x="1547664" y="5301208"/>
            <a:ext cx="2079004" cy="73255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תגובה להודעה</a:t>
            </a:r>
            <a:endParaRPr lang="he-IL" b="1" dirty="0">
              <a:solidFill>
                <a:schemeClr val="bg1"/>
              </a:solidFill>
            </a:endParaRPr>
          </a:p>
        </p:txBody>
      </p:sp>
      <p:cxnSp>
        <p:nvCxnSpPr>
          <p:cNvPr id="17" name="Straight Arrow Connector 9"/>
          <p:cNvCxnSpPr/>
          <p:nvPr/>
        </p:nvCxnSpPr>
        <p:spPr bwMode="auto">
          <a:xfrm flipH="1">
            <a:off x="4283968" y="1192436"/>
            <a:ext cx="327918" cy="763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Rounded Rectangle 10"/>
          <p:cNvSpPr/>
          <p:nvPr/>
        </p:nvSpPr>
        <p:spPr bwMode="auto">
          <a:xfrm>
            <a:off x="2483768" y="3068960"/>
            <a:ext cx="1080120" cy="72008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תפריט פעולות</a:t>
            </a:r>
            <a:endParaRPr lang="he-IL" b="1" dirty="0">
              <a:solidFill>
                <a:schemeClr val="bg1"/>
              </a:solidFill>
            </a:endParaRPr>
          </a:p>
        </p:txBody>
      </p:sp>
      <p:sp>
        <p:nvSpPr>
          <p:cNvPr id="20" name="Rounded Rectangle 10"/>
          <p:cNvSpPr/>
          <p:nvPr/>
        </p:nvSpPr>
        <p:spPr bwMode="auto">
          <a:xfrm>
            <a:off x="755576" y="1484784"/>
            <a:ext cx="1368152" cy="73255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חיפוש הודעה</a:t>
            </a:r>
            <a:endParaRPr lang="he-IL" b="1" dirty="0">
              <a:solidFill>
                <a:schemeClr val="bg1"/>
              </a:solidFill>
            </a:endParaRPr>
          </a:p>
        </p:txBody>
      </p:sp>
      <p:sp>
        <p:nvSpPr>
          <p:cNvPr id="21" name="Rounded Rectangle 10"/>
          <p:cNvSpPr/>
          <p:nvPr/>
        </p:nvSpPr>
        <p:spPr bwMode="auto">
          <a:xfrm>
            <a:off x="1835696" y="3861048"/>
            <a:ext cx="1790972" cy="73255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היסטוריית הודעות</a:t>
            </a:r>
            <a:endParaRPr lang="he-IL" b="1" dirty="0">
              <a:solidFill>
                <a:schemeClr val="bg1"/>
              </a:solidFill>
            </a:endParaRPr>
          </a:p>
        </p:txBody>
      </p:sp>
      <p:sp>
        <p:nvSpPr>
          <p:cNvPr id="22" name="Rounded Rectangle 10"/>
          <p:cNvSpPr/>
          <p:nvPr/>
        </p:nvSpPr>
        <p:spPr bwMode="auto">
          <a:xfrm>
            <a:off x="4644008" y="764704"/>
            <a:ext cx="1430932" cy="73255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חזרה למסך הודעות</a:t>
            </a:r>
            <a:endParaRPr lang="he-IL" b="1" dirty="0">
              <a:solidFill>
                <a:schemeClr val="bg1"/>
              </a:solidFill>
            </a:endParaRPr>
          </a:p>
        </p:txBody>
      </p:sp>
      <p:cxnSp>
        <p:nvCxnSpPr>
          <p:cNvPr id="23" name="Straight Arrow Connector 9"/>
          <p:cNvCxnSpPr>
            <a:stCxn id="16" idx="3"/>
          </p:cNvCxnSpPr>
          <p:nvPr/>
        </p:nvCxnSpPr>
        <p:spPr bwMode="auto">
          <a:xfrm>
            <a:off x="3626668" y="5667487"/>
            <a:ext cx="585292" cy="657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9"/>
          <p:cNvCxnSpPr/>
          <p:nvPr/>
        </p:nvCxnSpPr>
        <p:spPr bwMode="auto">
          <a:xfrm flipV="1">
            <a:off x="1515542" y="1340768"/>
            <a:ext cx="536178" cy="139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9"/>
          <p:cNvCxnSpPr/>
          <p:nvPr/>
        </p:nvCxnSpPr>
        <p:spPr bwMode="auto">
          <a:xfrm flipV="1">
            <a:off x="3027710" y="2708920"/>
            <a:ext cx="32122" cy="3557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9"/>
          <p:cNvCxnSpPr/>
          <p:nvPr/>
        </p:nvCxnSpPr>
        <p:spPr bwMode="auto">
          <a:xfrm>
            <a:off x="3603774" y="4288780"/>
            <a:ext cx="680194" cy="43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5" name="Rounded Rectangle 10"/>
          <p:cNvSpPr/>
          <p:nvPr/>
        </p:nvSpPr>
        <p:spPr bwMode="auto">
          <a:xfrm>
            <a:off x="7596336" y="1124744"/>
            <a:ext cx="1430932" cy="453650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sz="2400" b="1" dirty="0" smtClean="0">
                <a:solidFill>
                  <a:srgbClr val="D40615"/>
                </a:solidFill>
              </a:rPr>
              <a:t>זכרו כי שליחת הודעה אישית הינה פעולה בלתי הפיכה בדיוק כמו שליחת מכתב. </a:t>
            </a:r>
            <a:endParaRPr lang="he-IL" sz="2400" b="1" dirty="0">
              <a:solidFill>
                <a:srgbClr val="D40615"/>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5269" y="188640"/>
            <a:ext cx="4955203"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צ'אט </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של 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12" name="Rounded Rectangle 10"/>
          <p:cNvSpPr/>
          <p:nvPr/>
        </p:nvSpPr>
        <p:spPr bwMode="auto">
          <a:xfrm>
            <a:off x="971600" y="836712"/>
            <a:ext cx="7992888" cy="660549"/>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הצ'אט משמש לניהול שיחות טקסט בזמן אמת. מכל מקום באתר, לחצו על לחצן הצ'אט 		    בפינה השמאלית תחתונה כדי לפתוח את הממשק שלהלן:</a:t>
            </a:r>
            <a:endParaRPr lang="he-IL" b="1" dirty="0">
              <a:solidFill>
                <a:schemeClr val="bg1"/>
              </a:solidFill>
            </a:endParaRPr>
          </a:p>
        </p:txBody>
      </p:sp>
      <p:pic>
        <p:nvPicPr>
          <p:cNvPr id="21508" name="Picture 4"/>
          <p:cNvPicPr>
            <a:picLocks noChangeAspect="1" noChangeArrowheads="1"/>
          </p:cNvPicPr>
          <p:nvPr/>
        </p:nvPicPr>
        <p:blipFill>
          <a:blip r:embed="rId2" cstate="print"/>
          <a:srcRect/>
          <a:stretch>
            <a:fillRect/>
          </a:stretch>
        </p:blipFill>
        <p:spPr bwMode="auto">
          <a:xfrm>
            <a:off x="2627784" y="1628800"/>
            <a:ext cx="3960440" cy="4324022"/>
          </a:xfrm>
          <a:prstGeom prst="rect">
            <a:avLst/>
          </a:prstGeom>
          <a:noFill/>
          <a:ln w="9525">
            <a:noFill/>
            <a:miter lim="800000"/>
            <a:headEnd/>
            <a:tailEnd/>
          </a:ln>
        </p:spPr>
      </p:pic>
      <p:sp>
        <p:nvSpPr>
          <p:cNvPr id="16" name="Rounded Rectangle 10"/>
          <p:cNvSpPr/>
          <p:nvPr/>
        </p:nvSpPr>
        <p:spPr bwMode="auto">
          <a:xfrm>
            <a:off x="6660232" y="3212976"/>
            <a:ext cx="2160240" cy="158417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שיחות פעילות. לחצו על השם כדי לפתוח את חלון הצ'אט.</a:t>
            </a:r>
            <a:endParaRPr lang="he-IL" b="1" dirty="0">
              <a:solidFill>
                <a:schemeClr val="bg1"/>
              </a:solidFill>
            </a:endParaRPr>
          </a:p>
        </p:txBody>
      </p:sp>
      <p:sp>
        <p:nvSpPr>
          <p:cNvPr id="17" name="Rounded Rectangle 10"/>
          <p:cNvSpPr/>
          <p:nvPr/>
        </p:nvSpPr>
        <p:spPr bwMode="auto">
          <a:xfrm>
            <a:off x="5436096" y="3284984"/>
            <a:ext cx="1008112" cy="80456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שיחת וידאו</a:t>
            </a:r>
            <a:endParaRPr lang="he-IL" b="1" dirty="0">
              <a:solidFill>
                <a:schemeClr val="bg1"/>
              </a:solidFill>
            </a:endParaRPr>
          </a:p>
        </p:txBody>
      </p:sp>
      <p:sp>
        <p:nvSpPr>
          <p:cNvPr id="18" name="Rounded Rectangle 10"/>
          <p:cNvSpPr/>
          <p:nvPr/>
        </p:nvSpPr>
        <p:spPr bwMode="auto">
          <a:xfrm>
            <a:off x="3851920" y="2924944"/>
            <a:ext cx="1232520" cy="80456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סגירת חלון שיחה</a:t>
            </a:r>
            <a:endParaRPr lang="he-IL" b="1" dirty="0">
              <a:solidFill>
                <a:schemeClr val="bg1"/>
              </a:solidFill>
            </a:endParaRPr>
          </a:p>
        </p:txBody>
      </p:sp>
      <p:sp>
        <p:nvSpPr>
          <p:cNvPr id="19" name="Rounded Rectangle 10"/>
          <p:cNvSpPr/>
          <p:nvPr/>
        </p:nvSpPr>
        <p:spPr bwMode="auto">
          <a:xfrm>
            <a:off x="395536" y="3933056"/>
            <a:ext cx="1728192" cy="208823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רשימת החברים. </a:t>
            </a:r>
            <a:r>
              <a:rPr lang="en-US" b="1" dirty="0" smtClean="0">
                <a:solidFill>
                  <a:schemeClr val="bg1"/>
                </a:solidFill>
              </a:rPr>
              <a:t/>
            </a:r>
            <a:br>
              <a:rPr lang="en-US" b="1" dirty="0" smtClean="0">
                <a:solidFill>
                  <a:schemeClr val="bg1"/>
                </a:solidFill>
              </a:rPr>
            </a:br>
            <a:r>
              <a:rPr lang="he-IL" b="1" dirty="0" smtClean="0">
                <a:solidFill>
                  <a:schemeClr val="bg1"/>
                </a:solidFill>
              </a:rPr>
              <a:t>ליד חברים שזמינים לשיחה מופיע עיגול ירוק.</a:t>
            </a:r>
            <a:endParaRPr lang="he-IL" b="1" dirty="0">
              <a:solidFill>
                <a:schemeClr val="bg1"/>
              </a:solidFill>
            </a:endParaRPr>
          </a:p>
        </p:txBody>
      </p:sp>
      <p:pic>
        <p:nvPicPr>
          <p:cNvPr id="21509" name="Picture 5"/>
          <p:cNvPicPr>
            <a:picLocks noChangeAspect="1" noChangeArrowheads="1"/>
          </p:cNvPicPr>
          <p:nvPr/>
        </p:nvPicPr>
        <p:blipFill>
          <a:blip r:embed="rId3" cstate="print"/>
          <a:srcRect/>
          <a:stretch>
            <a:fillRect/>
          </a:stretch>
        </p:blipFill>
        <p:spPr bwMode="auto">
          <a:xfrm>
            <a:off x="6660232" y="1196752"/>
            <a:ext cx="1311027" cy="229251"/>
          </a:xfrm>
          <a:prstGeom prst="rect">
            <a:avLst/>
          </a:prstGeom>
          <a:noFill/>
          <a:ln w="9525">
            <a:noFill/>
            <a:miter lim="800000"/>
            <a:headEnd/>
            <a:tailEnd/>
          </a:ln>
        </p:spPr>
      </p:pic>
      <p:sp>
        <p:nvSpPr>
          <p:cNvPr id="20" name="Rounded Rectangle 10"/>
          <p:cNvSpPr/>
          <p:nvPr/>
        </p:nvSpPr>
        <p:spPr bwMode="auto">
          <a:xfrm>
            <a:off x="179512" y="1556792"/>
            <a:ext cx="2088232" cy="216024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r" rtl="1">
              <a:defRPr/>
            </a:pPr>
            <a:r>
              <a:rPr lang="he-IL" b="1" dirty="0" smtClean="0">
                <a:solidFill>
                  <a:schemeClr val="bg1"/>
                </a:solidFill>
              </a:rPr>
              <a:t>תפריט אפשרויות:</a:t>
            </a:r>
          </a:p>
          <a:p>
            <a:pPr algn="r" rtl="1">
              <a:buFontTx/>
              <a:buChar char="-"/>
              <a:defRPr/>
            </a:pPr>
            <a:r>
              <a:rPr lang="he-IL" b="1" dirty="0" smtClean="0">
                <a:solidFill>
                  <a:schemeClr val="bg1"/>
                </a:solidFill>
              </a:rPr>
              <a:t>צלילים</a:t>
            </a:r>
          </a:p>
          <a:p>
            <a:pPr algn="r" rtl="1">
              <a:buFontTx/>
              <a:buChar char="-"/>
              <a:defRPr/>
            </a:pPr>
            <a:r>
              <a:rPr lang="he-IL" b="1" dirty="0" smtClean="0">
                <a:solidFill>
                  <a:schemeClr val="bg1"/>
                </a:solidFill>
              </a:rPr>
              <a:t>הגבלת זמינות לחברים מסוימים</a:t>
            </a:r>
          </a:p>
          <a:p>
            <a:pPr algn="r" rtl="1">
              <a:buFontTx/>
              <a:buChar char="-"/>
              <a:defRPr/>
            </a:pPr>
            <a:r>
              <a:rPr lang="he-IL" b="1" dirty="0" smtClean="0">
                <a:solidFill>
                  <a:schemeClr val="bg1"/>
                </a:solidFill>
              </a:rPr>
              <a:t>התנתקות מהצ'אט</a:t>
            </a:r>
            <a:endParaRPr lang="he-IL" b="1" dirty="0">
              <a:solidFill>
                <a:schemeClr val="bg1"/>
              </a:solidFill>
            </a:endParaRPr>
          </a:p>
        </p:txBody>
      </p:sp>
      <p:sp>
        <p:nvSpPr>
          <p:cNvPr id="21" name="Rounded Rectangle 12"/>
          <p:cNvSpPr/>
          <p:nvPr/>
        </p:nvSpPr>
        <p:spPr bwMode="auto">
          <a:xfrm>
            <a:off x="2627784" y="1628800"/>
            <a:ext cx="1080120" cy="720080"/>
          </a:xfrm>
          <a:prstGeom prst="roundRect">
            <a:avLst/>
          </a:prstGeom>
          <a:solidFill>
            <a:schemeClr val="accent2">
              <a:lumMod val="40000"/>
              <a:lumOff val="60000"/>
              <a:alpha val="3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sp>
        <p:nvSpPr>
          <p:cNvPr id="22" name="Rounded Rectangle 12"/>
          <p:cNvSpPr/>
          <p:nvPr/>
        </p:nvSpPr>
        <p:spPr bwMode="auto">
          <a:xfrm>
            <a:off x="2627784" y="2420888"/>
            <a:ext cx="1080120" cy="3168352"/>
          </a:xfrm>
          <a:prstGeom prst="roundRect">
            <a:avLst/>
          </a:prstGeom>
          <a:solidFill>
            <a:schemeClr val="accent2">
              <a:lumMod val="40000"/>
              <a:lumOff val="60000"/>
              <a:alpha val="3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cxnSp>
        <p:nvCxnSpPr>
          <p:cNvPr id="23" name="Straight Arrow Connector 9"/>
          <p:cNvCxnSpPr>
            <a:stCxn id="17" idx="1"/>
          </p:cNvCxnSpPr>
          <p:nvPr/>
        </p:nvCxnSpPr>
        <p:spPr bwMode="auto">
          <a:xfrm flipH="1">
            <a:off x="4211960" y="3687267"/>
            <a:ext cx="1224136" cy="4618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9"/>
          <p:cNvCxnSpPr>
            <a:stCxn id="18" idx="2"/>
          </p:cNvCxnSpPr>
          <p:nvPr/>
        </p:nvCxnSpPr>
        <p:spPr bwMode="auto">
          <a:xfrm flipH="1">
            <a:off x="3923928" y="3729509"/>
            <a:ext cx="544252" cy="3475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9"/>
          <p:cNvCxnSpPr>
            <a:stCxn id="20" idx="3"/>
            <a:endCxn id="21" idx="1"/>
          </p:cNvCxnSpPr>
          <p:nvPr/>
        </p:nvCxnSpPr>
        <p:spPr bwMode="auto">
          <a:xfrm flipV="1">
            <a:off x="2267744" y="1988840"/>
            <a:ext cx="36004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9"/>
          <p:cNvCxnSpPr/>
          <p:nvPr/>
        </p:nvCxnSpPr>
        <p:spPr bwMode="auto">
          <a:xfrm flipH="1" flipV="1">
            <a:off x="5148064" y="5949280"/>
            <a:ext cx="1584176"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9"/>
          <p:cNvCxnSpPr>
            <a:stCxn id="16" idx="1"/>
          </p:cNvCxnSpPr>
          <p:nvPr/>
        </p:nvCxnSpPr>
        <p:spPr bwMode="auto">
          <a:xfrm flipH="1">
            <a:off x="5508104" y="4005064"/>
            <a:ext cx="1152128"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9"/>
          <p:cNvCxnSpPr>
            <a:stCxn id="16" idx="1"/>
          </p:cNvCxnSpPr>
          <p:nvPr/>
        </p:nvCxnSpPr>
        <p:spPr bwMode="auto">
          <a:xfrm flipH="1">
            <a:off x="6228184" y="4005064"/>
            <a:ext cx="432048" cy="17281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Rounded Rectangle 10"/>
          <p:cNvSpPr/>
          <p:nvPr/>
        </p:nvSpPr>
        <p:spPr bwMode="auto">
          <a:xfrm>
            <a:off x="6732240" y="5733256"/>
            <a:ext cx="2160240" cy="50405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הקלדת הודעה</a:t>
            </a:r>
            <a:endParaRPr lang="he-IL" b="1" dirty="0">
              <a:solidFill>
                <a:schemeClr val="bg1"/>
              </a:solidFill>
            </a:endParaRPr>
          </a:p>
        </p:txBody>
      </p:sp>
      <p:cxnSp>
        <p:nvCxnSpPr>
          <p:cNvPr id="56" name="Straight Arrow Connector 9"/>
          <p:cNvCxnSpPr>
            <a:endCxn id="22" idx="1"/>
          </p:cNvCxnSpPr>
          <p:nvPr/>
        </p:nvCxnSpPr>
        <p:spPr bwMode="auto">
          <a:xfrm flipV="1">
            <a:off x="2123728" y="4005064"/>
            <a:ext cx="504056" cy="10801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a:stretch>
            <a:fillRect/>
          </a:stretch>
        </p:blipFill>
        <p:spPr bwMode="auto">
          <a:xfrm>
            <a:off x="2195736" y="3429000"/>
            <a:ext cx="5976664" cy="2690756"/>
          </a:xfrm>
          <a:prstGeom prst="rect">
            <a:avLst/>
          </a:prstGeom>
          <a:noFill/>
          <a:ln w="9525">
            <a:noFill/>
            <a:miter lim="800000"/>
            <a:headEnd/>
            <a:tailEnd/>
          </a:ln>
        </p:spPr>
      </p:pic>
      <p:sp>
        <p:nvSpPr>
          <p:cNvPr id="3" name="Rectangle 2"/>
          <p:cNvSpPr/>
          <p:nvPr/>
        </p:nvSpPr>
        <p:spPr>
          <a:xfrm>
            <a:off x="3325312" y="188640"/>
            <a:ext cx="5476179"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אירועים</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של 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65540" name="TextBox 4"/>
          <p:cNvSpPr txBox="1">
            <a:spLocks noChangeArrowheads="1"/>
          </p:cNvSpPr>
          <p:nvPr/>
        </p:nvSpPr>
        <p:spPr bwMode="auto">
          <a:xfrm>
            <a:off x="179388" y="836613"/>
            <a:ext cx="8713787" cy="2462212"/>
          </a:xfrm>
          <a:prstGeom prst="rect">
            <a:avLst/>
          </a:prstGeom>
          <a:noFill/>
          <a:ln w="9525">
            <a:noFill/>
            <a:miter lim="800000"/>
            <a:headEnd/>
            <a:tailEnd/>
          </a:ln>
        </p:spPr>
        <p:txBody>
          <a:bodyPr>
            <a:spAutoFit/>
          </a:bodyPr>
          <a:lstStyle/>
          <a:p>
            <a:pPr algn="r" rtl="1"/>
            <a:r>
              <a:rPr lang="he-IL" sz="2800" dirty="0" err="1"/>
              <a:t>בפייסבוק</a:t>
            </a:r>
            <a:r>
              <a:rPr lang="he-IL" sz="2800" dirty="0"/>
              <a:t> ניתן ליצור אירועים.</a:t>
            </a:r>
          </a:p>
          <a:p>
            <a:pPr algn="r" rtl="1"/>
            <a:r>
              <a:rPr lang="he-IL" sz="2800" dirty="0"/>
              <a:t>הגעה לממשק מדף </a:t>
            </a:r>
            <a:r>
              <a:rPr lang="he-IL" sz="2800" dirty="0" err="1"/>
              <a:t>הבית&gt;&gt;&gt;אירועים</a:t>
            </a:r>
            <a:r>
              <a:rPr lang="he-IL" sz="2800" dirty="0"/>
              <a:t>.</a:t>
            </a:r>
          </a:p>
          <a:p>
            <a:pPr algn="r" rtl="1"/>
            <a:endParaRPr lang="he-IL" dirty="0"/>
          </a:p>
          <a:p>
            <a:pPr algn="r" rtl="1"/>
            <a:r>
              <a:rPr lang="he-IL" sz="2000" b="1" u="sng" dirty="0"/>
              <a:t>היתרונות ביצירת אירועים הם:</a:t>
            </a:r>
          </a:p>
          <a:p>
            <a:pPr algn="r" rtl="1">
              <a:buFont typeface="Arial" pitchFamily="34" charset="0"/>
              <a:buChar char="•"/>
            </a:pPr>
            <a:r>
              <a:rPr lang="he-IL" sz="2000" dirty="0"/>
              <a:t> קבלת אישור / אומדן נוכחים (מגיעים או לא מגיעים)</a:t>
            </a:r>
          </a:p>
          <a:p>
            <a:pPr algn="r" rtl="1">
              <a:buFont typeface="Arial" pitchFamily="34" charset="0"/>
              <a:buChar char="•"/>
            </a:pPr>
            <a:r>
              <a:rPr lang="he-IL" sz="2000" dirty="0"/>
              <a:t> עדכון המוזמנים על פי סטאטוס (אישרו הגעה / אולי מגיעים / לא מגיעים / לא הגיבו)</a:t>
            </a:r>
          </a:p>
          <a:p>
            <a:pPr algn="r" rtl="1">
              <a:buFont typeface="Arial" pitchFamily="34" charset="0"/>
              <a:buChar char="•"/>
            </a:pPr>
            <a:r>
              <a:rPr lang="he-IL" sz="2000" dirty="0"/>
              <a:t> יכולת אספקת מידע, תכנים וכו' לגבי האירוע (באמצעות הקיר של האירוע)</a:t>
            </a:r>
          </a:p>
        </p:txBody>
      </p:sp>
      <p:cxnSp>
        <p:nvCxnSpPr>
          <p:cNvPr id="7" name="Straight Arrow Connector 6"/>
          <p:cNvCxnSpPr>
            <a:stCxn id="6" idx="3"/>
          </p:cNvCxnSpPr>
          <p:nvPr/>
        </p:nvCxnSpPr>
        <p:spPr>
          <a:xfrm flipV="1">
            <a:off x="2087563" y="3645024"/>
            <a:ext cx="252189" cy="363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flipV="1">
            <a:off x="7452320" y="4941168"/>
            <a:ext cx="144016" cy="5032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6516216" y="5445224"/>
            <a:ext cx="2304256" cy="57683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ממשק האירועים: מידע על אירועים</a:t>
            </a:r>
          </a:p>
        </p:txBody>
      </p:sp>
      <p:sp>
        <p:nvSpPr>
          <p:cNvPr id="6" name="Rounded Rectangle 5"/>
          <p:cNvSpPr/>
          <p:nvPr/>
        </p:nvSpPr>
        <p:spPr>
          <a:xfrm>
            <a:off x="0" y="3429000"/>
            <a:ext cx="2087563"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יצירת אירוע – פירוט בשקופית הבאה</a:t>
            </a:r>
          </a:p>
        </p:txBody>
      </p:sp>
      <p:sp>
        <p:nvSpPr>
          <p:cNvPr id="17" name="Rounded Rectangle 8"/>
          <p:cNvSpPr/>
          <p:nvPr/>
        </p:nvSpPr>
        <p:spPr>
          <a:xfrm>
            <a:off x="0" y="4221088"/>
            <a:ext cx="2051720" cy="165618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רשימת אירועים שאתם מוזמנים אליהם. לחצו על אירוע כדי לעבור לדף האירוע. </a:t>
            </a:r>
            <a:endParaRPr lang="he-IL" b="1" dirty="0">
              <a:solidFill>
                <a:schemeClr val="bg1"/>
              </a:solidFill>
            </a:endParaRPr>
          </a:p>
        </p:txBody>
      </p:sp>
      <p:cxnSp>
        <p:nvCxnSpPr>
          <p:cNvPr id="18" name="Straight Arrow Connector 10"/>
          <p:cNvCxnSpPr>
            <a:stCxn id="17" idx="3"/>
          </p:cNvCxnSpPr>
          <p:nvPr/>
        </p:nvCxnSpPr>
        <p:spPr>
          <a:xfrm>
            <a:off x="2051720" y="5049180"/>
            <a:ext cx="1584176" cy="1800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0"/>
          <p:cNvCxnSpPr/>
          <p:nvPr/>
        </p:nvCxnSpPr>
        <p:spPr>
          <a:xfrm flipV="1">
            <a:off x="2051720" y="4437112"/>
            <a:ext cx="1512168"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403648" y="1628800"/>
            <a:ext cx="6626702" cy="3024336"/>
          </a:xfrm>
          <a:prstGeom prst="rect">
            <a:avLst/>
          </a:prstGeom>
          <a:noFill/>
          <a:ln w="9525">
            <a:noFill/>
            <a:miter lim="800000"/>
            <a:headEnd/>
            <a:tailEnd/>
          </a:ln>
        </p:spPr>
      </p:pic>
      <p:sp>
        <p:nvSpPr>
          <p:cNvPr id="3" name="Rectangle 2"/>
          <p:cNvSpPr/>
          <p:nvPr/>
        </p:nvSpPr>
        <p:spPr>
          <a:xfrm>
            <a:off x="683568" y="188640"/>
            <a:ext cx="8172430"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אירועים</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של פייסבוק – </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יצירת אירוע</a:t>
            </a:r>
            <a:endParaRPr lang="en-US"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endParaRPr>
          </a:p>
        </p:txBody>
      </p:sp>
      <p:sp>
        <p:nvSpPr>
          <p:cNvPr id="10" name="Rounded Rectangle 9"/>
          <p:cNvSpPr/>
          <p:nvPr/>
        </p:nvSpPr>
        <p:spPr>
          <a:xfrm>
            <a:off x="6372200" y="3789040"/>
            <a:ext cx="2593975"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מומלץ מאוד להוסיף תמונה לאירוע. </a:t>
            </a:r>
            <a:endParaRPr lang="he-IL" b="1" dirty="0">
              <a:solidFill>
                <a:schemeClr val="bg1"/>
              </a:solidFill>
            </a:endParaRPr>
          </a:p>
        </p:txBody>
      </p:sp>
      <p:cxnSp>
        <p:nvCxnSpPr>
          <p:cNvPr id="12" name="Straight Arrow Connector 11"/>
          <p:cNvCxnSpPr/>
          <p:nvPr/>
        </p:nvCxnSpPr>
        <p:spPr>
          <a:xfrm rot="10800000">
            <a:off x="7524328" y="3356992"/>
            <a:ext cx="755650" cy="431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14" idx="3"/>
          </p:cNvCxnSpPr>
          <p:nvPr/>
        </p:nvCxnSpPr>
        <p:spPr>
          <a:xfrm>
            <a:off x="2051274" y="1988629"/>
            <a:ext cx="1008558" cy="5042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a:stCxn id="14" idx="3"/>
          </p:cNvCxnSpPr>
          <p:nvPr/>
        </p:nvCxnSpPr>
        <p:spPr>
          <a:xfrm>
            <a:off x="2051274" y="1988629"/>
            <a:ext cx="936550" cy="8643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a:stCxn id="14" idx="3"/>
          </p:cNvCxnSpPr>
          <p:nvPr/>
        </p:nvCxnSpPr>
        <p:spPr>
          <a:xfrm>
            <a:off x="2051274" y="1988629"/>
            <a:ext cx="936550" cy="12963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Rounded Rectangle 20"/>
          <p:cNvSpPr/>
          <p:nvPr/>
        </p:nvSpPr>
        <p:spPr>
          <a:xfrm>
            <a:off x="179512" y="3140968"/>
            <a:ext cx="1800200" cy="86315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הרכיבו את רשימת המוזמנים</a:t>
            </a:r>
            <a:endParaRPr lang="he-IL" b="1" dirty="0">
              <a:solidFill>
                <a:schemeClr val="bg1"/>
              </a:solidFill>
            </a:endParaRPr>
          </a:p>
        </p:txBody>
      </p:sp>
      <p:cxnSp>
        <p:nvCxnSpPr>
          <p:cNvPr id="24" name="Straight Arrow Connector 23"/>
          <p:cNvCxnSpPr>
            <a:stCxn id="21" idx="3"/>
          </p:cNvCxnSpPr>
          <p:nvPr/>
        </p:nvCxnSpPr>
        <p:spPr>
          <a:xfrm>
            <a:off x="1979712" y="3572545"/>
            <a:ext cx="2592288" cy="4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stCxn id="26" idx="3"/>
          </p:cNvCxnSpPr>
          <p:nvPr/>
        </p:nvCxnSpPr>
        <p:spPr>
          <a:xfrm flipV="1">
            <a:off x="2773487" y="4149080"/>
            <a:ext cx="2158553" cy="5404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ounded Rectangle 16"/>
          <p:cNvSpPr/>
          <p:nvPr/>
        </p:nvSpPr>
        <p:spPr>
          <a:xfrm>
            <a:off x="4355976" y="4653136"/>
            <a:ext cx="4608512" cy="1152128"/>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סמנו תיבה זו אם מדובר באירוע ציבורי הפתוח לקהל הרחב, והסירו את הסימון אם ברצונכם לקיים אירוע פרטי ולשלוט ברשימת המוזמנים. </a:t>
            </a:r>
            <a:endParaRPr lang="he-IL" b="1" dirty="0">
              <a:solidFill>
                <a:schemeClr val="bg1"/>
              </a:solidFill>
            </a:endParaRPr>
          </a:p>
        </p:txBody>
      </p:sp>
      <p:sp>
        <p:nvSpPr>
          <p:cNvPr id="26" name="Rounded Rectangle 25"/>
          <p:cNvSpPr/>
          <p:nvPr/>
        </p:nvSpPr>
        <p:spPr>
          <a:xfrm>
            <a:off x="179512" y="4437112"/>
            <a:ext cx="2593975"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לסיום לחצו יצירת </a:t>
            </a:r>
            <a:r>
              <a:rPr lang="he-IL" b="1" dirty="0">
                <a:solidFill>
                  <a:schemeClr val="bg1"/>
                </a:solidFill>
              </a:rPr>
              <a:t>אירוע</a:t>
            </a:r>
          </a:p>
        </p:txBody>
      </p:sp>
      <p:sp>
        <p:nvSpPr>
          <p:cNvPr id="14" name="Rounded Rectangle 13"/>
          <p:cNvSpPr/>
          <p:nvPr/>
        </p:nvSpPr>
        <p:spPr>
          <a:xfrm>
            <a:off x="179512" y="1052736"/>
            <a:ext cx="1871762" cy="187178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מלאו את כל הפרטים אודות האירוע, ובפרט מיקום, תאריך ושעה.</a:t>
            </a:r>
            <a:endParaRPr lang="he-IL" b="1" dirty="0">
              <a:solidFill>
                <a:schemeClr val="bg1"/>
              </a:solidFill>
            </a:endParaRPr>
          </a:p>
        </p:txBody>
      </p:sp>
      <p:sp>
        <p:nvSpPr>
          <p:cNvPr id="66576" name="Rectangle 15"/>
          <p:cNvSpPr>
            <a:spLocks noChangeArrowheads="1"/>
          </p:cNvSpPr>
          <p:nvPr/>
        </p:nvSpPr>
        <p:spPr bwMode="auto">
          <a:xfrm>
            <a:off x="4643438" y="836613"/>
            <a:ext cx="4333875" cy="369887"/>
          </a:xfrm>
          <a:prstGeom prst="rect">
            <a:avLst/>
          </a:prstGeom>
          <a:noFill/>
          <a:ln w="9525">
            <a:noFill/>
            <a:miter lim="800000"/>
            <a:headEnd/>
            <a:tailEnd/>
          </a:ln>
        </p:spPr>
        <p:txBody>
          <a:bodyPr wrap="none">
            <a:spAutoFit/>
          </a:bodyPr>
          <a:lstStyle/>
          <a:p>
            <a:r>
              <a:rPr lang="he-IL" b="1"/>
              <a:t>הגעה מדף הבית&gt;&gt;&gt;אירועים&gt;&gt;&gt;יצירת אירוע</a:t>
            </a:r>
            <a:endParaRPr lang="en-US" b="1"/>
          </a:p>
        </p:txBody>
      </p:sp>
      <p:cxnSp>
        <p:nvCxnSpPr>
          <p:cNvPr id="44" name="Straight Arrow Connector 26"/>
          <p:cNvCxnSpPr/>
          <p:nvPr/>
        </p:nvCxnSpPr>
        <p:spPr>
          <a:xfrm flipH="1" flipV="1">
            <a:off x="5580112" y="3717032"/>
            <a:ext cx="720080" cy="9361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827584" y="1772816"/>
            <a:ext cx="7534125" cy="2736304"/>
          </a:xfrm>
          <a:prstGeom prst="rect">
            <a:avLst/>
          </a:prstGeom>
          <a:noFill/>
          <a:ln w="9525">
            <a:noFill/>
            <a:miter lim="800000"/>
            <a:headEnd/>
            <a:tailEnd/>
          </a:ln>
        </p:spPr>
      </p:pic>
      <p:sp>
        <p:nvSpPr>
          <p:cNvPr id="5" name="Rectangle 4"/>
          <p:cNvSpPr/>
          <p:nvPr/>
        </p:nvSpPr>
        <p:spPr>
          <a:xfrm>
            <a:off x="467544" y="190381"/>
            <a:ext cx="8676456" cy="646331"/>
          </a:xfrm>
          <a:prstGeom prst="rect">
            <a:avLst/>
          </a:prstGeom>
          <a:noFill/>
        </p:spPr>
        <p:txBody>
          <a:bodyPr>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אירועים</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של פייסבוק – </a:t>
            </a: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דף אירוע</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cxnSp>
        <p:nvCxnSpPr>
          <p:cNvPr id="7" name="Straight Arrow Connector 6"/>
          <p:cNvCxnSpPr>
            <a:stCxn id="6" idx="2"/>
          </p:cNvCxnSpPr>
          <p:nvPr/>
        </p:nvCxnSpPr>
        <p:spPr>
          <a:xfrm flipH="1">
            <a:off x="7668344" y="1629569"/>
            <a:ext cx="1" cy="15834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7452320" y="4149080"/>
            <a:ext cx="144018" cy="11959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2627784" y="1556792"/>
            <a:ext cx="432048"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Rounded Rectangle 5"/>
          <p:cNvSpPr/>
          <p:nvPr/>
        </p:nvSpPr>
        <p:spPr>
          <a:xfrm>
            <a:off x="6372201" y="1124744"/>
            <a:ext cx="2592287"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הזמנת אורחים לאירוע</a:t>
            </a:r>
            <a:endParaRPr lang="he-IL" b="1" dirty="0">
              <a:solidFill>
                <a:schemeClr val="bg1"/>
              </a:solidFill>
            </a:endParaRPr>
          </a:p>
        </p:txBody>
      </p:sp>
      <p:sp>
        <p:nvSpPr>
          <p:cNvPr id="13" name="Rounded Rectangle 12"/>
          <p:cNvSpPr/>
          <p:nvPr/>
        </p:nvSpPr>
        <p:spPr>
          <a:xfrm>
            <a:off x="3275856" y="5229200"/>
            <a:ext cx="2593975" cy="5048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קיר לעדכונים, שאלות </a:t>
            </a:r>
            <a:r>
              <a:rPr lang="he-IL" b="1" dirty="0" err="1">
                <a:solidFill>
                  <a:schemeClr val="bg1"/>
                </a:solidFill>
              </a:rPr>
              <a:t>וכו</a:t>
            </a:r>
            <a:r>
              <a:rPr lang="he-IL" b="1" dirty="0">
                <a:solidFill>
                  <a:schemeClr val="bg1"/>
                </a:solidFill>
              </a:rPr>
              <a:t>'</a:t>
            </a:r>
          </a:p>
        </p:txBody>
      </p:sp>
      <p:sp>
        <p:nvSpPr>
          <p:cNvPr id="9" name="Rounded Rectangle 8"/>
          <p:cNvSpPr/>
          <p:nvPr/>
        </p:nvSpPr>
        <p:spPr>
          <a:xfrm>
            <a:off x="6372200" y="5157192"/>
            <a:ext cx="2089150" cy="720849"/>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רשימת </a:t>
            </a:r>
            <a:r>
              <a:rPr lang="he-IL" b="1" dirty="0" smtClean="0">
                <a:solidFill>
                  <a:schemeClr val="bg1"/>
                </a:solidFill>
              </a:rPr>
              <a:t>אורחים מאושרים</a:t>
            </a:r>
            <a:endParaRPr lang="he-IL" b="1" dirty="0">
              <a:solidFill>
                <a:schemeClr val="bg1"/>
              </a:solidFill>
            </a:endParaRPr>
          </a:p>
        </p:txBody>
      </p:sp>
      <p:sp>
        <p:nvSpPr>
          <p:cNvPr id="24" name="Rounded Rectangle 12"/>
          <p:cNvSpPr/>
          <p:nvPr/>
        </p:nvSpPr>
        <p:spPr>
          <a:xfrm>
            <a:off x="467544" y="2780928"/>
            <a:ext cx="2088232" cy="86409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כלי שימושי לתקשר עם המוזמנים</a:t>
            </a:r>
            <a:endParaRPr lang="he-IL" b="1" dirty="0">
              <a:solidFill>
                <a:schemeClr val="bg1"/>
              </a:solidFill>
            </a:endParaRPr>
          </a:p>
        </p:txBody>
      </p:sp>
      <p:sp>
        <p:nvSpPr>
          <p:cNvPr id="25" name="Rounded Rectangle 12"/>
          <p:cNvSpPr/>
          <p:nvPr/>
        </p:nvSpPr>
        <p:spPr>
          <a:xfrm>
            <a:off x="2339752" y="908720"/>
            <a:ext cx="1584176" cy="64807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שינוי פרטי האירוע</a:t>
            </a:r>
            <a:endParaRPr lang="he-IL" b="1" dirty="0">
              <a:solidFill>
                <a:schemeClr val="bg1"/>
              </a:solidFill>
            </a:endParaRPr>
          </a:p>
        </p:txBody>
      </p:sp>
      <p:cxnSp>
        <p:nvCxnSpPr>
          <p:cNvPr id="26" name="Straight Arrow Connector 13"/>
          <p:cNvCxnSpPr/>
          <p:nvPr/>
        </p:nvCxnSpPr>
        <p:spPr>
          <a:xfrm flipV="1">
            <a:off x="1475656" y="2348880"/>
            <a:ext cx="72008"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13"/>
          <p:cNvCxnSpPr/>
          <p:nvPr/>
        </p:nvCxnSpPr>
        <p:spPr>
          <a:xfrm flipV="1">
            <a:off x="4860032" y="4437112"/>
            <a:ext cx="431204"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TextBox 29"/>
          <p:cNvSpPr txBox="1"/>
          <p:nvPr/>
        </p:nvSpPr>
        <p:spPr>
          <a:xfrm>
            <a:off x="323528" y="5085184"/>
            <a:ext cx="2592288" cy="923330"/>
          </a:xfrm>
          <a:prstGeom prst="rect">
            <a:avLst/>
          </a:prstGeom>
          <a:solidFill>
            <a:schemeClr val="tx2"/>
          </a:solidFill>
          <a:ln w="88900" cap="rnd">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wrap="square" anchor="ctr" anchorCtr="1">
            <a:spAutoFit/>
          </a:bodyPr>
          <a:lstStyle/>
          <a:p>
            <a:pPr algn="r" rtl="1">
              <a:defRPr/>
            </a:pPr>
            <a:r>
              <a:rPr lang="he-IL" b="1" dirty="0">
                <a:solidFill>
                  <a:schemeClr val="accent1"/>
                </a:solidFill>
              </a:rPr>
              <a:t>כיצד מגיעים לכאן?</a:t>
            </a:r>
          </a:p>
          <a:p>
            <a:pPr algn="r" rtl="1">
              <a:defRPr/>
            </a:pPr>
            <a:r>
              <a:rPr lang="he-IL" b="1" dirty="0" smtClean="0">
                <a:solidFill>
                  <a:schemeClr val="bg1"/>
                </a:solidFill>
                <a:latin typeface="Arial" charset="0"/>
                <a:cs typeface="Arial" charset="0"/>
              </a:rPr>
              <a:t>בממשק האירועים, לחצו על האירוע המבוקש. </a:t>
            </a:r>
            <a:endParaRPr lang="he-IL" b="1" dirty="0">
              <a:solidFill>
                <a:schemeClr val="accent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8241" y="190381"/>
            <a:ext cx="5190845"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חיפוש</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של 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cxnSp>
        <p:nvCxnSpPr>
          <p:cNvPr id="17" name="Straight Arrow Connector 16"/>
          <p:cNvCxnSpPr/>
          <p:nvPr/>
        </p:nvCxnSpPr>
        <p:spPr>
          <a:xfrm rot="10800000">
            <a:off x="4716463" y="2349500"/>
            <a:ext cx="1655762" cy="14398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Rounded Rectangle 14"/>
          <p:cNvSpPr/>
          <p:nvPr/>
        </p:nvSpPr>
        <p:spPr>
          <a:xfrm>
            <a:off x="899592" y="836712"/>
            <a:ext cx="7560840" cy="93637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err="1">
                <a:solidFill>
                  <a:schemeClr val="bg1"/>
                </a:solidFill>
              </a:rPr>
              <a:t>לפייסבוק</a:t>
            </a:r>
            <a:r>
              <a:rPr lang="he-IL" b="1" dirty="0">
                <a:solidFill>
                  <a:schemeClr val="bg1"/>
                </a:solidFill>
              </a:rPr>
              <a:t> יש מנגנון חיפוש פנימי למציאת אנשים, קבוצות, דפים, תוספים ועוד...</a:t>
            </a:r>
          </a:p>
          <a:p>
            <a:pPr algn="ctr" rtl="1">
              <a:defRPr/>
            </a:pPr>
            <a:r>
              <a:rPr lang="he-IL" b="1" dirty="0" smtClean="0">
                <a:solidFill>
                  <a:schemeClr val="bg1"/>
                </a:solidFill>
              </a:rPr>
              <a:t>לחיפוש </a:t>
            </a:r>
            <a:r>
              <a:rPr lang="he-IL" b="1" dirty="0">
                <a:solidFill>
                  <a:schemeClr val="bg1"/>
                </a:solidFill>
              </a:rPr>
              <a:t>יש להקליד את השם / מילת החיפוש המבוקשת בסרגל העליון</a:t>
            </a:r>
          </a:p>
        </p:txBody>
      </p:sp>
      <p:pic>
        <p:nvPicPr>
          <p:cNvPr id="7170" name="Picture 2"/>
          <p:cNvPicPr>
            <a:picLocks noChangeAspect="1" noChangeArrowheads="1"/>
          </p:cNvPicPr>
          <p:nvPr/>
        </p:nvPicPr>
        <p:blipFill>
          <a:blip r:embed="rId2" cstate="print"/>
          <a:srcRect/>
          <a:stretch>
            <a:fillRect/>
          </a:stretch>
        </p:blipFill>
        <p:spPr bwMode="auto">
          <a:xfrm>
            <a:off x="3203848" y="1916832"/>
            <a:ext cx="5133975" cy="4219575"/>
          </a:xfrm>
          <a:prstGeom prst="rect">
            <a:avLst/>
          </a:prstGeom>
          <a:noFill/>
          <a:ln w="9525">
            <a:noFill/>
            <a:miter lim="800000"/>
            <a:headEnd/>
            <a:tailEnd/>
          </a:ln>
        </p:spPr>
      </p:pic>
      <p:sp>
        <p:nvSpPr>
          <p:cNvPr id="7" name="Rounded Rectangle 14"/>
          <p:cNvSpPr/>
          <p:nvPr/>
        </p:nvSpPr>
        <p:spPr>
          <a:xfrm>
            <a:off x="323528" y="1916832"/>
            <a:ext cx="2376264" cy="381642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במהלך ההקלדה תוצגנה בפניכם אפשרויות המתאימות לאותיות הראשונות בחיפוש שלכם. אם אתם מזהים את מי או מה שאתם מחפשים ברשימה, פשוט לחצו עליו עם העכבר כדי לעבור ישירות לדף שלו. </a:t>
            </a:r>
          </a:p>
        </p:txBody>
      </p:sp>
      <p:cxnSp>
        <p:nvCxnSpPr>
          <p:cNvPr id="8" name="Straight Arrow Connector 6"/>
          <p:cNvCxnSpPr>
            <a:stCxn id="7" idx="3"/>
          </p:cNvCxnSpPr>
          <p:nvPr/>
        </p:nvCxnSpPr>
        <p:spPr>
          <a:xfrm flipV="1">
            <a:off x="2699792" y="3068960"/>
            <a:ext cx="2304256" cy="7560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897310" y="1234866"/>
            <a:ext cx="7635130" cy="4388270"/>
          </a:xfrm>
          <a:prstGeom prst="rect">
            <a:avLst/>
          </a:prstGeom>
          <a:noFill/>
          <a:ln w="9525">
            <a:noFill/>
            <a:miter lim="800000"/>
            <a:headEnd/>
            <a:tailEnd/>
          </a:ln>
        </p:spPr>
      </p:pic>
      <p:sp>
        <p:nvSpPr>
          <p:cNvPr id="5" name="Rectangle 4"/>
          <p:cNvSpPr/>
          <p:nvPr/>
        </p:nvSpPr>
        <p:spPr>
          <a:xfrm>
            <a:off x="3608241" y="188640"/>
            <a:ext cx="5190845"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ממשק ה</a:t>
            </a: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חיפוש</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של 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cxnSp>
        <p:nvCxnSpPr>
          <p:cNvPr id="6" name="Straight Arrow Connector 16"/>
          <p:cNvCxnSpPr/>
          <p:nvPr/>
        </p:nvCxnSpPr>
        <p:spPr>
          <a:xfrm flipV="1">
            <a:off x="6372200" y="2924944"/>
            <a:ext cx="1008112" cy="16553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le 6"/>
          <p:cNvSpPr/>
          <p:nvPr/>
        </p:nvSpPr>
        <p:spPr>
          <a:xfrm>
            <a:off x="3995936" y="4509120"/>
            <a:ext cx="3097213" cy="11525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ניתן לסנן את התוצאות על פי סוג המידע אשר אנו מחפשים</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843808" y="188640"/>
            <a:ext cx="7416824" cy="646331"/>
          </a:xfrm>
          <a:prstGeom prst="rect">
            <a:avLst/>
          </a:prstGeom>
          <a:noFill/>
        </p:spPr>
        <p:txBody>
          <a:bodyPr>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סוגי מתחמים </a:t>
            </a:r>
            <a:r>
              <a:rPr lang="he-IL" sz="3600" b="1" cap="all" dirty="0" err="1">
                <a:ln w="9000" cmpd="sng">
                  <a:solidFill>
                    <a:schemeClr val="accent1"/>
                  </a:solidFill>
                  <a:prstDash val="solid"/>
                </a:ln>
                <a:solidFill>
                  <a:schemeClr val="bg1"/>
                </a:solidFill>
                <a:effectLst>
                  <a:outerShdw blurRad="38100" dist="38100" dir="2700000" algn="tl">
                    <a:srgbClr val="000000">
                      <a:alpha val="43137"/>
                    </a:srgbClr>
                  </a:outerShdw>
                </a:effectLst>
              </a:rPr>
              <a:t>בפייסבוק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71683" name="Text Box 4"/>
          <p:cNvSpPr txBox="1">
            <a:spLocks noChangeArrowheads="1"/>
          </p:cNvSpPr>
          <p:nvPr/>
        </p:nvSpPr>
        <p:spPr bwMode="auto">
          <a:xfrm>
            <a:off x="900113" y="1125538"/>
            <a:ext cx="7775575" cy="4939814"/>
          </a:xfrm>
          <a:prstGeom prst="rect">
            <a:avLst/>
          </a:prstGeom>
          <a:noFill/>
          <a:ln w="9525">
            <a:noFill/>
            <a:miter lim="800000"/>
            <a:headEnd/>
            <a:tailEnd/>
          </a:ln>
        </p:spPr>
        <p:txBody>
          <a:bodyPr>
            <a:spAutoFit/>
          </a:bodyPr>
          <a:lstStyle/>
          <a:p>
            <a:pPr algn="r" rtl="1"/>
            <a:r>
              <a:rPr lang="he-IL" b="1" dirty="0" err="1">
                <a:solidFill>
                  <a:srgbClr val="000000"/>
                </a:solidFill>
              </a:rPr>
              <a:t>בפייסבוק</a:t>
            </a:r>
            <a:r>
              <a:rPr lang="he-IL" b="1" dirty="0">
                <a:solidFill>
                  <a:srgbClr val="000000"/>
                </a:solidFill>
              </a:rPr>
              <a:t> מספר סוגים של מתחמים לשימוש מלבד הפרופיל האישי, להלן הסבר מקוצר + קישורים להסבר מורחב לשימוש </a:t>
            </a:r>
          </a:p>
          <a:p>
            <a:pPr algn="r" rtl="1"/>
            <a:endParaRPr lang="he-IL" b="1" dirty="0">
              <a:solidFill>
                <a:srgbClr val="000000"/>
              </a:solidFill>
            </a:endParaRPr>
          </a:p>
          <a:p>
            <a:pPr algn="r" rtl="1"/>
            <a:r>
              <a:rPr lang="he-IL" b="1" u="sng" dirty="0">
                <a:solidFill>
                  <a:srgbClr val="0070C0"/>
                </a:solidFill>
              </a:rPr>
              <a:t>דף פייסבוק </a:t>
            </a:r>
            <a:r>
              <a:rPr lang="he-IL" b="1" dirty="0">
                <a:solidFill>
                  <a:srgbClr val="000000"/>
                </a:solidFill>
              </a:rPr>
              <a:t>– דף הפייסבוק הוא מן סוג של "פרופיל עסקי" / ציבורי, בעקבות האדיקות של פייסבוק לחוויות השימוש של המשתמשים היא יצרה את ממשק הדפים לטובת הצד העסקי / ציבורי.  </a:t>
            </a:r>
          </a:p>
          <a:p>
            <a:pPr algn="r" rtl="1"/>
            <a:r>
              <a:rPr lang="he-IL" b="1" dirty="0">
                <a:solidFill>
                  <a:srgbClr val="000000"/>
                </a:solidFill>
                <a:hlinkClick r:id="rId2" action="ppaction://hlinksldjump"/>
              </a:rPr>
              <a:t>להסבר מלא אודות דפי הפייסבוק לחצו כאן</a:t>
            </a:r>
            <a:endParaRPr lang="he-IL" b="1" dirty="0">
              <a:solidFill>
                <a:srgbClr val="000000"/>
              </a:solidFill>
            </a:endParaRPr>
          </a:p>
          <a:p>
            <a:pPr algn="r" rtl="1"/>
            <a:endParaRPr lang="he-IL" b="1" dirty="0">
              <a:solidFill>
                <a:srgbClr val="000000"/>
              </a:solidFill>
            </a:endParaRPr>
          </a:p>
          <a:p>
            <a:pPr algn="r" rtl="1"/>
            <a:r>
              <a:rPr lang="he-IL" b="1" u="sng" dirty="0">
                <a:solidFill>
                  <a:srgbClr val="0070C0"/>
                </a:solidFill>
              </a:rPr>
              <a:t>קבוצה</a:t>
            </a:r>
            <a:r>
              <a:rPr lang="he-IL" b="1" dirty="0">
                <a:solidFill>
                  <a:srgbClr val="000000"/>
                </a:solidFill>
              </a:rPr>
              <a:t> – הקבוצה נוצרה לשימוש </a:t>
            </a:r>
            <a:r>
              <a:rPr lang="he-IL" b="1" dirty="0" smtClean="0">
                <a:solidFill>
                  <a:srgbClr val="000000"/>
                </a:solidFill>
              </a:rPr>
              <a:t>כמעין </a:t>
            </a:r>
            <a:r>
              <a:rPr lang="he-IL" b="1" dirty="0">
                <a:solidFill>
                  <a:srgbClr val="000000"/>
                </a:solidFill>
              </a:rPr>
              <a:t>"פורום" סגור ליצירת דיונים ותקשורת פנים קבוצתית בהתאם לאופי הקבוצה.</a:t>
            </a:r>
          </a:p>
          <a:p>
            <a:pPr algn="r" rtl="1"/>
            <a:r>
              <a:rPr lang="he-IL" b="1" dirty="0">
                <a:solidFill>
                  <a:srgbClr val="000000"/>
                </a:solidFill>
                <a:hlinkClick r:id="rId3" action="ppaction://hlinksldjump"/>
              </a:rPr>
              <a:t>להסבר מלא אודות הקבוצות </a:t>
            </a:r>
            <a:r>
              <a:rPr lang="he-IL" b="1" dirty="0" err="1">
                <a:solidFill>
                  <a:srgbClr val="000000"/>
                </a:solidFill>
                <a:hlinkClick r:id="rId3" action="ppaction://hlinksldjump"/>
              </a:rPr>
              <a:t>בפייסבוק</a:t>
            </a:r>
            <a:r>
              <a:rPr lang="he-IL" b="1" dirty="0">
                <a:solidFill>
                  <a:srgbClr val="000000"/>
                </a:solidFill>
                <a:hlinkClick r:id="rId3" action="ppaction://hlinksldjump"/>
              </a:rPr>
              <a:t> לחצו כאן</a:t>
            </a:r>
            <a:endParaRPr lang="he-IL" b="1" dirty="0">
              <a:solidFill>
                <a:srgbClr val="000000"/>
              </a:solidFill>
            </a:endParaRPr>
          </a:p>
          <a:p>
            <a:pPr algn="r" rtl="1"/>
            <a:endParaRPr lang="he-IL" b="1" dirty="0">
              <a:solidFill>
                <a:srgbClr val="000000"/>
              </a:solidFill>
            </a:endParaRPr>
          </a:p>
          <a:p>
            <a:pPr algn="r" rtl="1"/>
            <a:r>
              <a:rPr lang="he-IL" b="1" u="sng" dirty="0" smtClean="0">
                <a:solidFill>
                  <a:srgbClr val="0070C0"/>
                </a:solidFill>
              </a:rPr>
              <a:t>אפליקציה (יישום)</a:t>
            </a:r>
            <a:r>
              <a:rPr lang="he-IL" b="1" dirty="0" smtClean="0">
                <a:solidFill>
                  <a:srgbClr val="000000"/>
                </a:solidFill>
              </a:rPr>
              <a:t> </a:t>
            </a:r>
            <a:r>
              <a:rPr lang="he-IL" b="1" dirty="0">
                <a:solidFill>
                  <a:srgbClr val="000000"/>
                </a:solidFill>
              </a:rPr>
              <a:t>– </a:t>
            </a:r>
            <a:r>
              <a:rPr lang="he-IL" b="1" dirty="0" err="1" smtClean="0">
                <a:solidFill>
                  <a:srgbClr val="000000"/>
                </a:solidFill>
              </a:rPr>
              <a:t>יישום</a:t>
            </a:r>
            <a:r>
              <a:rPr lang="he-IL" b="1" dirty="0" smtClean="0">
                <a:solidFill>
                  <a:srgbClr val="000000"/>
                </a:solidFill>
              </a:rPr>
              <a:t> (או אפליקציה בשפת העם) הינו למעשה סביבת </a:t>
            </a:r>
            <a:r>
              <a:rPr lang="he-IL" b="1" dirty="0">
                <a:solidFill>
                  <a:srgbClr val="000000"/>
                </a:solidFill>
              </a:rPr>
              <a:t>"אינטרנט" חיצונית אשר מוטמעת בתוך פייסבוק או כחלק מדף פייסבוק או </a:t>
            </a:r>
            <a:r>
              <a:rPr lang="he-IL" b="1" dirty="0" smtClean="0">
                <a:solidFill>
                  <a:srgbClr val="000000"/>
                </a:solidFill>
              </a:rPr>
              <a:t>כיישום עצמאי בתוך </a:t>
            </a:r>
            <a:r>
              <a:rPr lang="he-IL" b="1" dirty="0">
                <a:solidFill>
                  <a:srgbClr val="000000"/>
                </a:solidFill>
              </a:rPr>
              <a:t>פייסבוק. </a:t>
            </a:r>
            <a:r>
              <a:rPr lang="he-IL" b="1" dirty="0" smtClean="0">
                <a:solidFill>
                  <a:srgbClr val="000000"/>
                </a:solidFill>
              </a:rPr>
              <a:t>זהו למעשה אתר </a:t>
            </a:r>
            <a:r>
              <a:rPr lang="he-IL" b="1" dirty="0">
                <a:solidFill>
                  <a:srgbClr val="000000"/>
                </a:solidFill>
              </a:rPr>
              <a:t>אשר משתמש </a:t>
            </a:r>
            <a:r>
              <a:rPr lang="he-IL" b="1" dirty="0" smtClean="0">
                <a:solidFill>
                  <a:srgbClr val="000000"/>
                </a:solidFill>
              </a:rPr>
              <a:t>בתשתית של פייסבוק</a:t>
            </a:r>
            <a:r>
              <a:rPr lang="he-IL" b="1" dirty="0">
                <a:solidFill>
                  <a:srgbClr val="000000"/>
                </a:solidFill>
              </a:rPr>
              <a:t>.</a:t>
            </a:r>
          </a:p>
          <a:p>
            <a:pPr algn="r" rtl="1"/>
            <a:r>
              <a:rPr lang="he-IL" b="1" dirty="0">
                <a:solidFill>
                  <a:srgbClr val="000000"/>
                </a:solidFill>
                <a:hlinkClick r:id="rId4" action="ppaction://hlinksldjump"/>
              </a:rPr>
              <a:t>להסבר מלא אודות </a:t>
            </a:r>
            <a:r>
              <a:rPr lang="he-IL" b="1" dirty="0" smtClean="0">
                <a:solidFill>
                  <a:srgbClr val="000000"/>
                </a:solidFill>
                <a:hlinkClick r:id="rId4" action="ppaction://hlinksldjump"/>
              </a:rPr>
              <a:t>יישומים </a:t>
            </a:r>
            <a:r>
              <a:rPr lang="he-IL" b="1" dirty="0" err="1">
                <a:solidFill>
                  <a:srgbClr val="000000"/>
                </a:solidFill>
                <a:hlinkClick r:id="rId4" action="ppaction://hlinksldjump"/>
              </a:rPr>
              <a:t>בפייסבוק</a:t>
            </a:r>
            <a:r>
              <a:rPr lang="he-IL" b="1" dirty="0">
                <a:solidFill>
                  <a:srgbClr val="000000"/>
                </a:solidFill>
                <a:hlinkClick r:id="rId4" action="ppaction://hlinksldjump"/>
              </a:rPr>
              <a:t> לחצו כאן</a:t>
            </a:r>
            <a:endParaRPr lang="he-IL" b="1" dirty="0">
              <a:solidFill>
                <a:srgbClr val="000000"/>
              </a:solidFill>
            </a:endParaRPr>
          </a:p>
          <a:p>
            <a:pPr algn="r" rtl="1">
              <a:spcBef>
                <a:spcPct val="50000"/>
              </a:spcBef>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19594" y="214290"/>
            <a:ext cx="2428870"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דפי פייסבוק</a:t>
            </a:r>
            <a:endParaRPr lang="en-US"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endParaRPr>
          </a:p>
        </p:txBody>
      </p:sp>
      <p:sp>
        <p:nvSpPr>
          <p:cNvPr id="72707" name="Text Box 4"/>
          <p:cNvSpPr txBox="1">
            <a:spLocks noChangeArrowheads="1"/>
          </p:cNvSpPr>
          <p:nvPr/>
        </p:nvSpPr>
        <p:spPr bwMode="auto">
          <a:xfrm>
            <a:off x="179388" y="908050"/>
            <a:ext cx="8424862" cy="5310188"/>
          </a:xfrm>
          <a:prstGeom prst="rect">
            <a:avLst/>
          </a:prstGeom>
          <a:noFill/>
          <a:ln w="9525">
            <a:noFill/>
            <a:miter lim="800000"/>
            <a:headEnd/>
            <a:tailEnd/>
          </a:ln>
        </p:spPr>
        <p:txBody>
          <a:bodyPr>
            <a:spAutoFit/>
          </a:bodyPr>
          <a:lstStyle/>
          <a:p>
            <a:pPr algn="r" rtl="1"/>
            <a:r>
              <a:rPr lang="he-IL" b="1" dirty="0">
                <a:solidFill>
                  <a:srgbClr val="000000"/>
                </a:solidFill>
              </a:rPr>
              <a:t>דף פייסבוק הוא מעין "אתר אינטרנט" בתוך פייסבוק. </a:t>
            </a:r>
          </a:p>
          <a:p>
            <a:pPr algn="r" rtl="1"/>
            <a:endParaRPr lang="he-IL" b="1" dirty="0">
              <a:solidFill>
                <a:srgbClr val="000000"/>
              </a:solidFill>
            </a:endParaRPr>
          </a:p>
          <a:p>
            <a:pPr algn="r" rtl="1"/>
            <a:r>
              <a:rPr lang="he-IL" b="1" dirty="0">
                <a:solidFill>
                  <a:srgbClr val="000000"/>
                </a:solidFill>
              </a:rPr>
              <a:t>פייסבוק יצרו את הדפים לצורך שימוש עסקי, ציבורי, קהילתי וכו', כדי לא לערב נושאי שיווק, פרסום ועוד יחד עם השימוש בפרופילים האישיים. </a:t>
            </a:r>
          </a:p>
          <a:p>
            <a:pPr algn="r" rtl="1"/>
            <a:endParaRPr lang="he-IL" b="1" dirty="0">
              <a:solidFill>
                <a:srgbClr val="000000"/>
              </a:solidFill>
            </a:endParaRPr>
          </a:p>
          <a:p>
            <a:pPr algn="r" rtl="1"/>
            <a:r>
              <a:rPr lang="he-IL" b="1" dirty="0">
                <a:solidFill>
                  <a:srgbClr val="000000"/>
                </a:solidFill>
              </a:rPr>
              <a:t>להבדיל מפרופיל אישי, אפשר להצטרף לדף של כל אחד על ידי לחיצה על כפתור ה- </a:t>
            </a:r>
            <a:r>
              <a:rPr lang="en-US" b="1" dirty="0">
                <a:solidFill>
                  <a:srgbClr val="000000"/>
                </a:solidFill>
              </a:rPr>
              <a:t>LIKE</a:t>
            </a:r>
            <a:r>
              <a:rPr lang="he-IL" b="1" dirty="0">
                <a:solidFill>
                  <a:srgbClr val="000000"/>
                </a:solidFill>
              </a:rPr>
              <a:t> / אהבתי בראש הדף.</a:t>
            </a:r>
          </a:p>
          <a:p>
            <a:pPr algn="r" rtl="1"/>
            <a:endParaRPr lang="he-IL" b="1" dirty="0">
              <a:solidFill>
                <a:srgbClr val="000000"/>
              </a:solidFill>
            </a:endParaRPr>
          </a:p>
          <a:p>
            <a:pPr algn="r" rtl="1"/>
            <a:r>
              <a:rPr lang="he-IL" b="1" dirty="0">
                <a:solidFill>
                  <a:srgbClr val="000000"/>
                </a:solidFill>
              </a:rPr>
              <a:t>הדפים חשופים לצפייה גם מחוץ </a:t>
            </a:r>
            <a:r>
              <a:rPr lang="he-IL" b="1" dirty="0" err="1">
                <a:solidFill>
                  <a:srgbClr val="000000"/>
                </a:solidFill>
              </a:rPr>
              <a:t>לפייסבוק</a:t>
            </a:r>
            <a:r>
              <a:rPr lang="he-IL" b="1" dirty="0">
                <a:solidFill>
                  <a:srgbClr val="000000"/>
                </a:solidFill>
              </a:rPr>
              <a:t>. </a:t>
            </a:r>
          </a:p>
          <a:p>
            <a:pPr algn="r" rtl="1"/>
            <a:endParaRPr lang="he-IL" b="1" dirty="0">
              <a:solidFill>
                <a:srgbClr val="000000"/>
              </a:solidFill>
            </a:endParaRPr>
          </a:p>
          <a:p>
            <a:pPr algn="r" rtl="1"/>
            <a:r>
              <a:rPr lang="he-IL" b="1" dirty="0">
                <a:solidFill>
                  <a:srgbClr val="000000"/>
                </a:solidFill>
              </a:rPr>
              <a:t>לכאורה הדף זהה לפרופיל למעט העובדה שכמות החברים בו (</a:t>
            </a:r>
            <a:r>
              <a:rPr lang="en-US" b="1" dirty="0">
                <a:solidFill>
                  <a:srgbClr val="000000"/>
                </a:solidFill>
              </a:rPr>
              <a:t>LIKE</a:t>
            </a:r>
            <a:r>
              <a:rPr lang="he-IL" b="1" dirty="0">
                <a:solidFill>
                  <a:srgbClr val="000000"/>
                </a:solidFill>
              </a:rPr>
              <a:t>) אינה מוגבלת כמו בפרופיל אישי (עד 5000 חברים). לדף יש קיר אשר משמש ככל הקירות (</a:t>
            </a:r>
            <a:r>
              <a:rPr lang="en-US" b="1" dirty="0">
                <a:solidFill>
                  <a:srgbClr val="000000"/>
                </a:solidFill>
              </a:rPr>
              <a:t>WALL</a:t>
            </a:r>
            <a:r>
              <a:rPr lang="he-IL" b="1" dirty="0">
                <a:solidFill>
                  <a:srgbClr val="000000"/>
                </a:solidFill>
              </a:rPr>
              <a:t>) </a:t>
            </a:r>
            <a:r>
              <a:rPr lang="he-IL" b="1" dirty="0" err="1">
                <a:solidFill>
                  <a:srgbClr val="000000"/>
                </a:solidFill>
              </a:rPr>
              <a:t>בפייסבוק</a:t>
            </a:r>
            <a:r>
              <a:rPr lang="he-IL" b="1" dirty="0">
                <a:solidFill>
                  <a:srgbClr val="000000"/>
                </a:solidFill>
              </a:rPr>
              <a:t>.</a:t>
            </a:r>
          </a:p>
          <a:p>
            <a:pPr algn="r" rtl="1"/>
            <a:endParaRPr lang="he-IL" b="1" dirty="0">
              <a:solidFill>
                <a:srgbClr val="000000"/>
              </a:solidFill>
            </a:endParaRPr>
          </a:p>
          <a:p>
            <a:pPr algn="r" rtl="1"/>
            <a:r>
              <a:rPr lang="he-IL" b="1" dirty="0">
                <a:solidFill>
                  <a:srgbClr val="000000"/>
                </a:solidFill>
              </a:rPr>
              <a:t>לדפים יש יכולת הטמעת תוספים רבים, ועל ידי כך להפוך אותם לאתרים לכל דבר מאתרי מידע ועד חנויות וירטואליות וכיו"ב.</a:t>
            </a:r>
          </a:p>
          <a:p>
            <a:pPr algn="r" rtl="1"/>
            <a:endParaRPr lang="he-IL" b="1" dirty="0">
              <a:solidFill>
                <a:srgbClr val="000000"/>
              </a:solidFill>
            </a:endParaRPr>
          </a:p>
          <a:p>
            <a:pPr algn="r" rtl="1"/>
            <a:r>
              <a:rPr lang="he-IL" b="1" dirty="0">
                <a:solidFill>
                  <a:srgbClr val="000000"/>
                </a:solidFill>
              </a:rPr>
              <a:t>כאשר אנו נרשמים לדף קהילתי  (</a:t>
            </a:r>
            <a:r>
              <a:rPr lang="en-US" b="1" dirty="0">
                <a:solidFill>
                  <a:srgbClr val="000000"/>
                </a:solidFill>
              </a:rPr>
              <a:t>LIKE</a:t>
            </a:r>
            <a:r>
              <a:rPr lang="he-IL" b="1" dirty="0">
                <a:solidFill>
                  <a:srgbClr val="000000"/>
                </a:solidFill>
              </a:rPr>
              <a:t>) אנו מתחילים לקבל ב"חדשות" שלנו את הפרסומים מהדף (ובחלק מהמקרים יופיע הדף באזור המידע בפרופיל האישי שלנו)</a:t>
            </a:r>
          </a:p>
          <a:p>
            <a:pPr algn="r" rtl="1"/>
            <a:r>
              <a:rPr lang="he-IL" b="1" dirty="0">
                <a:solidFill>
                  <a:srgbClr val="000000"/>
                </a:solidFill>
              </a:rPr>
              <a:t>כל אחד יכול להגיע ולהצטרף. </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p:cNvPicPr>
            <a:picLocks noChangeAspect="1" noChangeArrowheads="1"/>
          </p:cNvPicPr>
          <p:nvPr/>
        </p:nvPicPr>
        <p:blipFill>
          <a:blip r:embed="rId2" cstate="print"/>
          <a:srcRect/>
          <a:stretch>
            <a:fillRect/>
          </a:stretch>
        </p:blipFill>
        <p:spPr bwMode="auto">
          <a:xfrm>
            <a:off x="925256" y="1052736"/>
            <a:ext cx="6815096" cy="5129075"/>
          </a:xfrm>
          <a:prstGeom prst="rect">
            <a:avLst/>
          </a:prstGeom>
          <a:noFill/>
          <a:ln w="9525">
            <a:noFill/>
            <a:miter lim="800000"/>
            <a:headEnd/>
            <a:tailEnd/>
          </a:ln>
        </p:spPr>
      </p:pic>
      <p:cxnSp>
        <p:nvCxnSpPr>
          <p:cNvPr id="6" name="Straight Arrow Connector 5"/>
          <p:cNvCxnSpPr/>
          <p:nvPr/>
        </p:nvCxnSpPr>
        <p:spPr>
          <a:xfrm flipH="1">
            <a:off x="3635896" y="3789363"/>
            <a:ext cx="2160068" cy="64774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flipV="1">
            <a:off x="3707904" y="3429000"/>
            <a:ext cx="1992760" cy="1789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rot="10800000" flipV="1">
            <a:off x="4572000" y="4941888"/>
            <a:ext cx="1152525" cy="3587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3748505" y="190381"/>
            <a:ext cx="5038559" cy="646331"/>
          </a:xfrm>
          <a:prstGeom prst="rect">
            <a:avLst/>
          </a:prstGeom>
          <a:noFill/>
        </p:spPr>
        <p:txBody>
          <a:bodyPr wrap="none">
            <a:spAutoFit/>
          </a:bodyPr>
          <a:lstStyle/>
          <a:p>
            <a:pPr algn="ctr" rtl="1" eaLnBrk="0" hangingPunct="0">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תהליך ההרשמה </a:t>
            </a:r>
            <a:r>
              <a:rPr lang="he-IL" sz="3600" b="1" cap="all" dirty="0" err="1">
                <a:ln w="9000" cmpd="sng">
                  <a:solidFill>
                    <a:schemeClr val="accent1"/>
                  </a:solidFill>
                  <a:prstDash val="solid"/>
                </a:ln>
                <a:solidFill>
                  <a:schemeClr val="bg1"/>
                </a:solidFill>
                <a:effectLst>
                  <a:outerShdw blurRad="38100" dist="38100" dir="2700000" algn="tl">
                    <a:srgbClr val="000000">
                      <a:alpha val="43137"/>
                    </a:srgbClr>
                  </a:outerShdw>
                </a:effectLst>
              </a:rPr>
              <a:t>לפייסבוק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4" name="Rounded Rectangle 3"/>
          <p:cNvSpPr/>
          <p:nvPr/>
        </p:nvSpPr>
        <p:spPr>
          <a:xfrm>
            <a:off x="5688013" y="3068638"/>
            <a:ext cx="3276600" cy="108108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יש למלא את הפרטים כיאות וללחוץ על כפתור הרשמה (יש למלא פרטים אמיתיים ונכונים)</a:t>
            </a:r>
          </a:p>
        </p:txBody>
      </p:sp>
      <p:sp>
        <p:nvSpPr>
          <p:cNvPr id="10" name="Rounded Rectangle 9"/>
          <p:cNvSpPr/>
          <p:nvPr/>
        </p:nvSpPr>
        <p:spPr>
          <a:xfrm>
            <a:off x="5580063" y="4292600"/>
            <a:ext cx="3384550" cy="86360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בחירת שפת הממשק הרצויה</a:t>
            </a:r>
          </a:p>
          <a:p>
            <a:pPr algn="r" rtl="1">
              <a:defRPr/>
            </a:pPr>
            <a:r>
              <a:rPr lang="he-IL" sz="1100" dirty="0">
                <a:solidFill>
                  <a:srgbClr val="FFFFFF"/>
                </a:solidFill>
              </a:rPr>
              <a:t>בכל זמן ניתן לשנות את השפה מדף הבית או מהפרופיל, על ידי לחיצה בחלק התחתון של הדף על 'עברית' או שפה אחרת ולשנות את השפה.</a:t>
            </a:r>
            <a:endParaRPr lang="he-IL" sz="1100"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25332" y="190381"/>
            <a:ext cx="2428870"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דפי פייסבוק</a:t>
            </a:r>
            <a:endParaRPr lang="en-US"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endParaRPr>
          </a:p>
        </p:txBody>
      </p:sp>
      <p:sp>
        <p:nvSpPr>
          <p:cNvPr id="73731" name="Rectangle 3"/>
          <p:cNvSpPr>
            <a:spLocks noChangeArrowheads="1"/>
          </p:cNvSpPr>
          <p:nvPr/>
        </p:nvSpPr>
        <p:spPr bwMode="auto">
          <a:xfrm>
            <a:off x="755650" y="1125538"/>
            <a:ext cx="7704138" cy="708025"/>
          </a:xfrm>
          <a:prstGeom prst="rect">
            <a:avLst/>
          </a:prstGeom>
          <a:noFill/>
          <a:ln w="9525">
            <a:noFill/>
            <a:miter lim="800000"/>
            <a:headEnd/>
            <a:tailEnd/>
          </a:ln>
        </p:spPr>
        <p:txBody>
          <a:bodyPr>
            <a:spAutoFit/>
          </a:bodyPr>
          <a:lstStyle/>
          <a:p>
            <a:pPr algn="r" rtl="1"/>
            <a:r>
              <a:rPr lang="en-US" sz="4000" dirty="0">
                <a:hlinkClick r:id="rId2"/>
              </a:rPr>
              <a:t>http://www.facebook.com/pages</a:t>
            </a:r>
            <a:endParaRPr lang="he-IL" sz="4000" dirty="0"/>
          </a:p>
        </p:txBody>
      </p:sp>
      <p:pic>
        <p:nvPicPr>
          <p:cNvPr id="73730" name="Picture 2"/>
          <p:cNvPicPr>
            <a:picLocks noChangeAspect="1" noChangeArrowheads="1"/>
          </p:cNvPicPr>
          <p:nvPr/>
        </p:nvPicPr>
        <p:blipFill>
          <a:blip r:embed="rId3" cstate="print"/>
          <a:srcRect/>
          <a:stretch>
            <a:fillRect/>
          </a:stretch>
        </p:blipFill>
        <p:spPr bwMode="auto">
          <a:xfrm>
            <a:off x="1116013" y="1916113"/>
            <a:ext cx="6465887" cy="3960812"/>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p:nvPr/>
        </p:nvCxnSpPr>
        <p:spPr>
          <a:xfrm rot="10800000">
            <a:off x="4762500" y="1600200"/>
            <a:ext cx="1439863" cy="11509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rot="5400000" flipH="1" flipV="1">
            <a:off x="513557" y="2247106"/>
            <a:ext cx="719138" cy="7207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ounded Rectangle 10"/>
          <p:cNvSpPr/>
          <p:nvPr/>
        </p:nvSpPr>
        <p:spPr>
          <a:xfrm>
            <a:off x="250825" y="2924175"/>
            <a:ext cx="1476375" cy="7207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יצירת דף </a:t>
            </a:r>
          </a:p>
        </p:txBody>
      </p:sp>
      <p:sp>
        <p:nvSpPr>
          <p:cNvPr id="6" name="Rounded Rectangle 5"/>
          <p:cNvSpPr/>
          <p:nvPr/>
        </p:nvSpPr>
        <p:spPr>
          <a:xfrm>
            <a:off x="5148064" y="2780928"/>
            <a:ext cx="3635375" cy="316865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היכנסו לכתובת זו ותמצאו מבחר דפים </a:t>
            </a:r>
            <a:r>
              <a:rPr lang="he-IL" b="1" dirty="0" smtClean="0">
                <a:solidFill>
                  <a:schemeClr val="bg1"/>
                </a:solidFill>
              </a:rPr>
              <a:t>בהם </a:t>
            </a:r>
            <a:r>
              <a:rPr lang="he-IL" b="1" dirty="0">
                <a:solidFill>
                  <a:schemeClr val="bg1"/>
                </a:solidFill>
              </a:rPr>
              <a:t>אתם והחברים </a:t>
            </a:r>
            <a:r>
              <a:rPr lang="he-IL" b="1" dirty="0" smtClean="0">
                <a:solidFill>
                  <a:schemeClr val="bg1"/>
                </a:solidFill>
              </a:rPr>
              <a:t>שלכם חברים.</a:t>
            </a:r>
            <a:endParaRPr lang="he-IL" b="1" dirty="0">
              <a:solidFill>
                <a:schemeClr val="bg1"/>
              </a:solidFill>
            </a:endParaRPr>
          </a:p>
          <a:p>
            <a:pPr algn="ctr" rtl="1">
              <a:defRPr/>
            </a:pPr>
            <a:endParaRPr lang="he-IL" b="1" dirty="0">
              <a:solidFill>
                <a:schemeClr val="bg1"/>
              </a:solidFill>
            </a:endParaRPr>
          </a:p>
          <a:p>
            <a:pPr algn="ctr" rtl="1">
              <a:defRPr/>
            </a:pPr>
            <a:r>
              <a:rPr lang="he-IL" b="1" dirty="0">
                <a:solidFill>
                  <a:schemeClr val="bg1"/>
                </a:solidFill>
              </a:rPr>
              <a:t>דפי הפייסבוק הם במקרים רבים מאוד מעניינים עם תכנים מאוד איכותיים ואופציות רבות ומגוונות בתוך הדף</a:t>
            </a:r>
            <a:r>
              <a:rPr lang="he-IL" b="1" dirty="0" smtClean="0">
                <a:solidFill>
                  <a:schemeClr val="bg1"/>
                </a:solidFill>
              </a:rPr>
              <a:t>,</a:t>
            </a:r>
            <a:r>
              <a:rPr lang="en-US" b="1" dirty="0">
                <a:solidFill>
                  <a:schemeClr val="bg1"/>
                </a:solidFill>
              </a:rPr>
              <a:t/>
            </a:r>
            <a:br>
              <a:rPr lang="en-US" b="1" dirty="0">
                <a:solidFill>
                  <a:schemeClr val="bg1"/>
                </a:solidFill>
              </a:rPr>
            </a:br>
            <a:r>
              <a:rPr lang="he-IL" b="1" dirty="0" smtClean="0">
                <a:solidFill>
                  <a:schemeClr val="bg1"/>
                </a:solidFill>
              </a:rPr>
              <a:t>ממש כמו אתר אינטרנט</a:t>
            </a:r>
            <a:endParaRPr lang="he-IL" b="1"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1720" y="1052736"/>
            <a:ext cx="5208335" cy="5040560"/>
          </a:xfrm>
          <a:prstGeom prst="rect">
            <a:avLst/>
          </a:prstGeom>
          <a:noFill/>
          <a:ln w="9525">
            <a:noFill/>
            <a:miter lim="800000"/>
            <a:headEnd/>
            <a:tailEnd/>
          </a:ln>
        </p:spPr>
      </p:pic>
      <p:sp>
        <p:nvSpPr>
          <p:cNvPr id="17" name="Rectangle 16"/>
          <p:cNvSpPr/>
          <p:nvPr/>
        </p:nvSpPr>
        <p:spPr>
          <a:xfrm>
            <a:off x="4588350" y="188640"/>
            <a:ext cx="4160114"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דפי פייסבוק </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הדגמה</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cxnSp>
        <p:nvCxnSpPr>
          <p:cNvPr id="8" name="Straight Arrow Connector 7"/>
          <p:cNvCxnSpPr>
            <a:stCxn id="6" idx="3"/>
          </p:cNvCxnSpPr>
          <p:nvPr/>
        </p:nvCxnSpPr>
        <p:spPr>
          <a:xfrm flipV="1">
            <a:off x="1835696" y="1556792"/>
            <a:ext cx="1368152" cy="6120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7236296" y="5661248"/>
            <a:ext cx="28664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le 11"/>
          <p:cNvSpPr/>
          <p:nvPr/>
        </p:nvSpPr>
        <p:spPr>
          <a:xfrm>
            <a:off x="7596336" y="4725144"/>
            <a:ext cx="1332234" cy="129614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 כמות החברים</a:t>
            </a:r>
          </a:p>
          <a:p>
            <a:pPr algn="ctr" rtl="1">
              <a:defRPr/>
            </a:pPr>
            <a:r>
              <a:rPr lang="he-IL" b="1" dirty="0">
                <a:solidFill>
                  <a:schemeClr val="bg1"/>
                </a:solidFill>
              </a:rPr>
              <a:t> בדף (כולם)</a:t>
            </a:r>
          </a:p>
        </p:txBody>
      </p:sp>
      <p:cxnSp>
        <p:nvCxnSpPr>
          <p:cNvPr id="15" name="Straight Arrow Connector 14"/>
          <p:cNvCxnSpPr>
            <a:stCxn id="14" idx="1"/>
            <a:endCxn id="1026" idx="3"/>
          </p:cNvCxnSpPr>
          <p:nvPr/>
        </p:nvCxnSpPr>
        <p:spPr>
          <a:xfrm flipH="1" flipV="1">
            <a:off x="7260055" y="3573016"/>
            <a:ext cx="336281" cy="1438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stCxn id="18" idx="1"/>
          </p:cNvCxnSpPr>
          <p:nvPr/>
        </p:nvCxnSpPr>
        <p:spPr>
          <a:xfrm flipH="1">
            <a:off x="5796136" y="2060848"/>
            <a:ext cx="1800200" cy="9361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Rounded Rectangle 5"/>
          <p:cNvSpPr/>
          <p:nvPr/>
        </p:nvSpPr>
        <p:spPr>
          <a:xfrm>
            <a:off x="395536" y="1196752"/>
            <a:ext cx="1440160" cy="194421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בהקלקה על </a:t>
            </a:r>
            <a:r>
              <a:rPr lang="he-IL" b="1" dirty="0" smtClean="0">
                <a:solidFill>
                  <a:schemeClr val="accent2">
                    <a:lumMod val="75000"/>
                  </a:schemeClr>
                </a:solidFill>
              </a:rPr>
              <a:t>אהבתי </a:t>
            </a:r>
            <a:r>
              <a:rPr lang="he-IL" b="1" dirty="0">
                <a:solidFill>
                  <a:schemeClr val="bg1"/>
                </a:solidFill>
              </a:rPr>
              <a:t>מצטרפים לדף</a:t>
            </a:r>
          </a:p>
        </p:txBody>
      </p:sp>
      <p:sp>
        <p:nvSpPr>
          <p:cNvPr id="14" name="Rounded Rectangle 13"/>
          <p:cNvSpPr/>
          <p:nvPr/>
        </p:nvSpPr>
        <p:spPr>
          <a:xfrm>
            <a:off x="7596336" y="2996952"/>
            <a:ext cx="1404664" cy="143988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לחצו על הלשוניות השונות וגלו תכנים נוספים</a:t>
            </a:r>
          </a:p>
        </p:txBody>
      </p:sp>
      <p:sp>
        <p:nvSpPr>
          <p:cNvPr id="18" name="Rounded Rectangle 17"/>
          <p:cNvSpPr/>
          <p:nvPr/>
        </p:nvSpPr>
        <p:spPr>
          <a:xfrm>
            <a:off x="7596336" y="1556792"/>
            <a:ext cx="1259632" cy="100811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הוספת תגובה</a:t>
            </a:r>
            <a:endParaRPr lang="he-IL" b="1" dirty="0">
              <a:solidFill>
                <a:schemeClr val="bg1"/>
              </a:solidFill>
            </a:endParaRPr>
          </a:p>
        </p:txBody>
      </p:sp>
      <p:sp>
        <p:nvSpPr>
          <p:cNvPr id="25" name="Rounded Rectangle 17"/>
          <p:cNvSpPr/>
          <p:nvPr/>
        </p:nvSpPr>
        <p:spPr>
          <a:xfrm>
            <a:off x="683568" y="4077072"/>
            <a:ext cx="1259632" cy="93610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אזור</a:t>
            </a:r>
          </a:p>
          <a:p>
            <a:pPr algn="ctr" rtl="1">
              <a:defRPr/>
            </a:pPr>
            <a:r>
              <a:rPr lang="he-IL" b="1" dirty="0" smtClean="0">
                <a:solidFill>
                  <a:schemeClr val="bg1"/>
                </a:solidFill>
              </a:rPr>
              <a:t>עדכונים</a:t>
            </a:r>
            <a:endParaRPr lang="he-IL" b="1" dirty="0">
              <a:solidFill>
                <a:schemeClr val="bg1"/>
              </a:solidFill>
            </a:endParaRPr>
          </a:p>
        </p:txBody>
      </p:sp>
      <p:cxnSp>
        <p:nvCxnSpPr>
          <p:cNvPr id="26" name="Straight Arrow Connector 18"/>
          <p:cNvCxnSpPr/>
          <p:nvPr/>
        </p:nvCxnSpPr>
        <p:spPr>
          <a:xfrm flipV="1">
            <a:off x="1907704" y="4509120"/>
            <a:ext cx="720080"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402803" y="188640"/>
            <a:ext cx="3374643"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קבוצות</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בפייסבוק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64515" name="TextBox 5"/>
          <p:cNvSpPr txBox="1">
            <a:spLocks noChangeArrowheads="1"/>
          </p:cNvSpPr>
          <p:nvPr/>
        </p:nvSpPr>
        <p:spPr bwMode="auto">
          <a:xfrm>
            <a:off x="755650" y="1052513"/>
            <a:ext cx="7848600" cy="48831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r" rtl="1">
              <a:spcBef>
                <a:spcPts val="1200"/>
              </a:spcBef>
              <a:defRPr/>
            </a:pPr>
            <a:r>
              <a:rPr lang="he-IL" sz="2200" b="1" dirty="0"/>
              <a:t>הקבוצות </a:t>
            </a:r>
            <a:r>
              <a:rPr lang="he-IL" sz="2200" b="1" dirty="0" err="1"/>
              <a:t>בפייסבוק</a:t>
            </a:r>
            <a:r>
              <a:rPr lang="he-IL" sz="2200" b="1" dirty="0"/>
              <a:t> נועדו ליצירת תקשורת בין חברי הקבוצה.</a:t>
            </a:r>
          </a:p>
          <a:p>
            <a:pPr algn="r" rtl="1">
              <a:spcBef>
                <a:spcPts val="1200"/>
              </a:spcBef>
              <a:defRPr/>
            </a:pPr>
            <a:r>
              <a:rPr lang="he-IL" sz="2200" b="1" dirty="0"/>
              <a:t>יש קבוצות פתוחות (כל אחד יכול להצטרף), קבוצות סגורות (יש צורך בקבלת אישור / הזמנה) וקבוצות סודיות (לא מופיעות בחיפוש אלא רק למי שהוזמן אליהם והצטרף).</a:t>
            </a:r>
          </a:p>
          <a:p>
            <a:pPr algn="r" rtl="1">
              <a:spcBef>
                <a:spcPts val="1200"/>
              </a:spcBef>
              <a:defRPr/>
            </a:pPr>
            <a:r>
              <a:rPr lang="he-IL" sz="2200" b="1" dirty="0"/>
              <a:t>הקבוצות הן מעין מיזוג בין הדף לפרופיל. לא ניתן לעשות בהם שינויים רבים מבחינת הוספת תוספים </a:t>
            </a:r>
            <a:r>
              <a:rPr lang="he-IL" sz="2200" b="1" dirty="0" err="1"/>
              <a:t>וכו</a:t>
            </a:r>
            <a:r>
              <a:rPr lang="he-IL" sz="2200" b="1" dirty="0"/>
              <a:t>' (כמו בדפים), והן אינן חשופות למי שלא חבר בפייסבוק (כמו דפים). </a:t>
            </a:r>
          </a:p>
          <a:p>
            <a:pPr algn="r" rtl="1">
              <a:spcBef>
                <a:spcPts val="1200"/>
              </a:spcBef>
              <a:defRPr/>
            </a:pPr>
            <a:r>
              <a:rPr lang="he-IL" sz="2200" b="1" dirty="0"/>
              <a:t>לקבוצות יש אפשרות לעדכון תכנים משותף, צ'אט קבוצתי ועוד....</a:t>
            </a:r>
          </a:p>
          <a:p>
            <a:pPr algn="r" rtl="1">
              <a:spcBef>
                <a:spcPts val="1200"/>
              </a:spcBef>
              <a:defRPr/>
            </a:pPr>
            <a:r>
              <a:rPr lang="he-IL" sz="2200" b="1" dirty="0"/>
              <a:t>קבוצות הם כלי מצוין לתקשורת פנים ארגונית, או בין מספר חברים בעלי אינטרס משותף.</a:t>
            </a:r>
          </a:p>
          <a:p>
            <a:pPr algn="r" rtl="1">
              <a:spcBef>
                <a:spcPts val="1200"/>
              </a:spcBef>
              <a:defRPr/>
            </a:pPr>
            <a:r>
              <a:rPr lang="he-IL" sz="2200" b="1" dirty="0"/>
              <a:t>כאן נסביר את הדברים החשובים שיש לעשות כאשר מצטרפים (או לאחר שצירפו אותנו) לקבוצה.</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2555776" y="1340769"/>
            <a:ext cx="4951263" cy="4832208"/>
          </a:xfrm>
          <a:prstGeom prst="rect">
            <a:avLst/>
          </a:prstGeom>
          <a:noFill/>
          <a:ln w="9525">
            <a:noFill/>
            <a:miter lim="800000"/>
            <a:headEnd/>
            <a:tailEnd/>
          </a:ln>
        </p:spPr>
      </p:pic>
      <p:sp>
        <p:nvSpPr>
          <p:cNvPr id="17" name="Rectangle 16"/>
          <p:cNvSpPr/>
          <p:nvPr/>
        </p:nvSpPr>
        <p:spPr>
          <a:xfrm>
            <a:off x="323528" y="188640"/>
            <a:ext cx="8640960" cy="1200329"/>
          </a:xfrm>
          <a:prstGeom prst="rect">
            <a:avLst/>
          </a:prstGeom>
          <a:noFill/>
        </p:spPr>
        <p:txBody>
          <a:bodyPr wrap="square">
            <a:spAutoFit/>
          </a:bodyPr>
          <a:lstStyle/>
          <a:p>
            <a:pPr algn="r" rtl="1">
              <a:defRPr/>
            </a:pPr>
            <a:r>
              <a:rPr lang="he-IL" sz="3600" b="1" cap="all" dirty="0">
                <a:ln w="9000" cmpd="sng">
                  <a:solidFill>
                    <a:schemeClr val="accent1"/>
                  </a:solidFill>
                  <a:prstDash val="solid"/>
                </a:ln>
                <a:solidFill>
                  <a:srgbClr val="0070C0"/>
                </a:solidFill>
                <a:effectLst>
                  <a:outerShdw blurRad="38100" dist="38100" dir="2700000" algn="tl">
                    <a:srgbClr val="000000">
                      <a:alpha val="43137"/>
                    </a:srgbClr>
                  </a:outerShdw>
                </a:effectLst>
              </a:rPr>
              <a:t>קבוצות</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בפייסבוק – הדגמה</a:t>
            </a:r>
          </a:p>
          <a:p>
            <a:pPr algn="r" rtl="1">
              <a:defRPr/>
            </a:pPr>
            <a:r>
              <a:rPr lang="he-IL"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אדם </a:t>
            </a:r>
            <a:r>
              <a:rPr lang="he-IL"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אשר יוצר קבוצה יכול לצרף אליה חברים, גם ללא קבלת אישור מהם</a:t>
            </a:r>
            <a:r>
              <a:rPr lang="he-IL"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 אם צורפתם </a:t>
            </a:r>
            <a:r>
              <a:rPr lang="he-IL"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לקבוצה שאינכם רוצים להשתייך </a:t>
            </a:r>
            <a:r>
              <a:rPr lang="he-IL"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אליה ניתן </a:t>
            </a:r>
            <a:r>
              <a:rPr lang="he-IL"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לעזוב </a:t>
            </a:r>
            <a:r>
              <a:rPr lang="he-IL"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אותה, ולא יוכלו לצרף </a:t>
            </a:r>
            <a:r>
              <a:rPr lang="he-IL"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אותכם אליה שוב. </a:t>
            </a:r>
            <a:endParaRPr lang="he-IL"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5" name="Rounded Rectangle 4"/>
          <p:cNvSpPr/>
          <p:nvPr/>
        </p:nvSpPr>
        <p:spPr>
          <a:xfrm>
            <a:off x="6012160" y="3645024"/>
            <a:ext cx="1512168" cy="2592288"/>
          </a:xfrm>
          <a:prstGeom prst="roundRect">
            <a:avLst/>
          </a:prstGeom>
          <a:solidFill>
            <a:schemeClr val="accent2">
              <a:lumMod val="40000"/>
              <a:lumOff val="60000"/>
              <a:alpha val="24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cxnSp>
        <p:nvCxnSpPr>
          <p:cNvPr id="8" name="Straight Arrow Connector 7"/>
          <p:cNvCxnSpPr/>
          <p:nvPr/>
        </p:nvCxnSpPr>
        <p:spPr>
          <a:xfrm flipH="1">
            <a:off x="7524328" y="4725144"/>
            <a:ext cx="720080" cy="9361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14" idx="1"/>
          </p:cNvCxnSpPr>
          <p:nvPr/>
        </p:nvCxnSpPr>
        <p:spPr>
          <a:xfrm flipH="1">
            <a:off x="7451750" y="2947368"/>
            <a:ext cx="180081" cy="3376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19" idx="3"/>
            <a:endCxn id="2053" idx="1"/>
          </p:cNvCxnSpPr>
          <p:nvPr/>
        </p:nvCxnSpPr>
        <p:spPr>
          <a:xfrm flipV="1">
            <a:off x="2087216" y="1789200"/>
            <a:ext cx="1692696" cy="916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Rounded Rectangle 18"/>
          <p:cNvSpPr/>
          <p:nvPr/>
        </p:nvSpPr>
        <p:spPr>
          <a:xfrm>
            <a:off x="683568" y="1412776"/>
            <a:ext cx="1403648" cy="93610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כדי </a:t>
            </a:r>
            <a:r>
              <a:rPr lang="he-IL" b="1" dirty="0" smtClean="0">
                <a:solidFill>
                  <a:schemeClr val="bg1"/>
                </a:solidFill>
              </a:rPr>
              <a:t>להצטרף לקבוצה</a:t>
            </a:r>
            <a:endParaRPr lang="he-IL" b="1" dirty="0">
              <a:solidFill>
                <a:schemeClr val="bg1"/>
              </a:solidFill>
            </a:endParaRPr>
          </a:p>
        </p:txBody>
      </p:sp>
      <p:cxnSp>
        <p:nvCxnSpPr>
          <p:cNvPr id="20" name="Straight Arrow Connector 19"/>
          <p:cNvCxnSpPr>
            <a:stCxn id="25" idx="3"/>
            <a:endCxn id="22" idx="1"/>
          </p:cNvCxnSpPr>
          <p:nvPr/>
        </p:nvCxnSpPr>
        <p:spPr>
          <a:xfrm flipV="1">
            <a:off x="2088232" y="2024844"/>
            <a:ext cx="2123728" cy="13320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Rounded Rectangle 13"/>
          <p:cNvSpPr/>
          <p:nvPr/>
        </p:nvSpPr>
        <p:spPr>
          <a:xfrm>
            <a:off x="7631831" y="2348880"/>
            <a:ext cx="1512169" cy="119697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כדי לעזוב את הקבוצה</a:t>
            </a:r>
            <a:endParaRPr lang="he-IL" b="1" dirty="0">
              <a:solidFill>
                <a:schemeClr val="bg1"/>
              </a:solidFill>
            </a:endParaRPr>
          </a:p>
        </p:txBody>
      </p:sp>
      <p:sp>
        <p:nvSpPr>
          <p:cNvPr id="7" name="Rounded Rectangle 6"/>
          <p:cNvSpPr/>
          <p:nvPr/>
        </p:nvSpPr>
        <p:spPr>
          <a:xfrm>
            <a:off x="7560593" y="4005064"/>
            <a:ext cx="1583407" cy="71978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מידע על הקבוצה</a:t>
            </a:r>
            <a:endParaRPr lang="he-IL" b="1" dirty="0">
              <a:solidFill>
                <a:schemeClr val="bg1"/>
              </a:solidFill>
            </a:endParaRPr>
          </a:p>
        </p:txBody>
      </p:sp>
      <p:sp>
        <p:nvSpPr>
          <p:cNvPr id="22" name="Rounded Rectangle 21"/>
          <p:cNvSpPr/>
          <p:nvPr/>
        </p:nvSpPr>
        <p:spPr>
          <a:xfrm>
            <a:off x="4211960" y="1916832"/>
            <a:ext cx="1728192" cy="216024"/>
          </a:xfrm>
          <a:prstGeom prst="roundRect">
            <a:avLst/>
          </a:prstGeom>
          <a:solidFill>
            <a:schemeClr val="accent2">
              <a:lumMod val="40000"/>
              <a:lumOff val="60000"/>
              <a:alpha val="24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pic>
        <p:nvPicPr>
          <p:cNvPr id="2053" name="Picture 5"/>
          <p:cNvPicPr>
            <a:picLocks noChangeAspect="1" noChangeArrowheads="1"/>
          </p:cNvPicPr>
          <p:nvPr/>
        </p:nvPicPr>
        <p:blipFill>
          <a:blip r:embed="rId3" cstate="print"/>
          <a:srcRect/>
          <a:stretch>
            <a:fillRect/>
          </a:stretch>
        </p:blipFill>
        <p:spPr bwMode="auto">
          <a:xfrm>
            <a:off x="3779912" y="1700808"/>
            <a:ext cx="578563" cy="176783"/>
          </a:xfrm>
          <a:prstGeom prst="rect">
            <a:avLst/>
          </a:prstGeom>
          <a:noFill/>
          <a:ln w="9525">
            <a:noFill/>
            <a:miter lim="800000"/>
            <a:headEnd/>
            <a:tailEnd/>
          </a:ln>
        </p:spPr>
      </p:pic>
      <p:sp>
        <p:nvSpPr>
          <p:cNvPr id="25" name="Rounded Rectangle 13"/>
          <p:cNvSpPr/>
          <p:nvPr/>
        </p:nvSpPr>
        <p:spPr>
          <a:xfrm>
            <a:off x="683568" y="2636912"/>
            <a:ext cx="1404664" cy="143988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לחצו על הלשוניות השונות וגלו תכנים נוספים</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097030" y="188640"/>
            <a:ext cx="3453188" cy="646331"/>
          </a:xfrm>
          <a:prstGeom prst="rect">
            <a:avLst/>
          </a:prstGeom>
          <a:noFill/>
        </p:spPr>
        <p:txBody>
          <a:bodyPr wrap="none">
            <a:spAutoFit/>
          </a:bodyPr>
          <a:lstStyle/>
          <a:p>
            <a:pPr algn="ctr" rtl="1">
              <a:defRPr/>
            </a:pPr>
            <a:r>
              <a:rPr lang="he-IL" sz="3600" b="1" cap="all" dirty="0" smtClean="0">
                <a:ln w="9000" cmpd="sng">
                  <a:solidFill>
                    <a:schemeClr val="accent1"/>
                  </a:solidFill>
                  <a:prstDash val="solid"/>
                </a:ln>
                <a:solidFill>
                  <a:srgbClr val="0070C0"/>
                </a:solidFill>
                <a:effectLst>
                  <a:outerShdw blurRad="38100" dist="38100" dir="2700000" algn="tl">
                    <a:srgbClr val="000000">
                      <a:alpha val="43137"/>
                    </a:srgbClr>
                  </a:outerShdw>
                </a:effectLst>
              </a:rPr>
              <a:t>יישומים</a:t>
            </a: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בפייסבוק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611188" y="1412875"/>
            <a:ext cx="7921625" cy="415498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r" rtl="1">
              <a:defRPr/>
            </a:pPr>
            <a:r>
              <a:rPr lang="he-IL" sz="2400" b="1" u="sng" dirty="0" smtClean="0">
                <a:solidFill>
                  <a:srgbClr val="000000"/>
                </a:solidFill>
              </a:rPr>
              <a:t>יישום פייסבוק </a:t>
            </a:r>
            <a:r>
              <a:rPr lang="he-IL" sz="2400" dirty="0" smtClean="0">
                <a:solidFill>
                  <a:srgbClr val="000000"/>
                </a:solidFill>
              </a:rPr>
              <a:t>(</a:t>
            </a:r>
            <a:r>
              <a:rPr lang="he-IL" sz="2400" dirty="0" smtClean="0">
                <a:solidFill>
                  <a:srgbClr val="000000"/>
                </a:solidFill>
                <a:cs typeface="Arial" pitchFamily="34" charset="0"/>
              </a:rPr>
              <a:t>אפליקציה</a:t>
            </a:r>
            <a:r>
              <a:rPr lang="he-IL" sz="2400" dirty="0" smtClean="0">
                <a:solidFill>
                  <a:srgbClr val="000000"/>
                </a:solidFill>
              </a:rPr>
              <a:t>) </a:t>
            </a:r>
            <a:r>
              <a:rPr lang="he-IL" sz="2400" dirty="0">
                <a:solidFill>
                  <a:srgbClr val="000000"/>
                </a:solidFill>
              </a:rPr>
              <a:t>– </a:t>
            </a:r>
            <a:r>
              <a:rPr lang="he-IL" sz="2400" dirty="0" smtClean="0">
                <a:solidFill>
                  <a:srgbClr val="000000"/>
                </a:solidFill>
              </a:rPr>
              <a:t>הינו תוכנת </a:t>
            </a:r>
            <a:r>
              <a:rPr lang="he-IL" sz="2400" dirty="0">
                <a:solidFill>
                  <a:srgbClr val="000000"/>
                </a:solidFill>
              </a:rPr>
              <a:t>צד שלישי </a:t>
            </a:r>
            <a:r>
              <a:rPr lang="he-IL" sz="2400" dirty="0" smtClean="0">
                <a:solidFill>
                  <a:srgbClr val="000000"/>
                </a:solidFill>
              </a:rPr>
              <a:t>המהווה תוסף לממשק הפייסבוק, ובמידה זו או אחרת, ובכפוף לאישורנו, משתמשת </a:t>
            </a:r>
            <a:r>
              <a:rPr lang="he-IL" sz="2400" dirty="0">
                <a:solidFill>
                  <a:srgbClr val="000000"/>
                </a:solidFill>
              </a:rPr>
              <a:t>בפרטים </a:t>
            </a:r>
            <a:r>
              <a:rPr lang="he-IL" sz="2400" dirty="0" smtClean="0">
                <a:solidFill>
                  <a:srgbClr val="000000"/>
                </a:solidFill>
              </a:rPr>
              <a:t>שלנו לצרכים שונים, ואף מבצעת פעולות פייסבוק בשם המשתמש. </a:t>
            </a:r>
            <a:endParaRPr lang="he-IL" sz="2400" dirty="0">
              <a:solidFill>
                <a:srgbClr val="000000"/>
              </a:solidFill>
            </a:endParaRPr>
          </a:p>
          <a:p>
            <a:pPr algn="r" rtl="1">
              <a:defRPr/>
            </a:pPr>
            <a:endParaRPr lang="he-IL" sz="2400" dirty="0">
              <a:solidFill>
                <a:srgbClr val="000000"/>
              </a:solidFill>
            </a:endParaRPr>
          </a:p>
          <a:p>
            <a:pPr algn="r" rtl="1">
              <a:defRPr/>
            </a:pPr>
            <a:r>
              <a:rPr lang="he-IL" sz="2400" b="1" u="sng" dirty="0">
                <a:solidFill>
                  <a:srgbClr val="000000"/>
                </a:solidFill>
              </a:rPr>
              <a:t>סוגי </a:t>
            </a:r>
            <a:r>
              <a:rPr lang="he-IL" sz="2400" b="1" u="sng" dirty="0" smtClean="0">
                <a:solidFill>
                  <a:srgbClr val="000000"/>
                </a:solidFill>
              </a:rPr>
              <a:t>יישומים</a:t>
            </a:r>
            <a:r>
              <a:rPr lang="he-IL" sz="2400" dirty="0" smtClean="0">
                <a:solidFill>
                  <a:srgbClr val="000000"/>
                </a:solidFill>
              </a:rPr>
              <a:t>: </a:t>
            </a:r>
            <a:r>
              <a:rPr lang="he-IL" sz="2400" dirty="0">
                <a:solidFill>
                  <a:srgbClr val="000000"/>
                </a:solidFill>
              </a:rPr>
              <a:t>משחקים, לוחות (</a:t>
            </a:r>
            <a:r>
              <a:rPr lang="en-US" sz="2400" dirty="0">
                <a:solidFill>
                  <a:srgbClr val="000000"/>
                </a:solidFill>
                <a:cs typeface="Arial" pitchFamily="34" charset="0"/>
              </a:rPr>
              <a:t>WINWIN</a:t>
            </a:r>
            <a:r>
              <a:rPr lang="he-IL" sz="2400" dirty="0">
                <a:solidFill>
                  <a:srgbClr val="000000"/>
                </a:solidFill>
              </a:rPr>
              <a:t> / </a:t>
            </a:r>
            <a:r>
              <a:rPr lang="en-US" sz="2400" dirty="0">
                <a:solidFill>
                  <a:srgbClr val="000000"/>
                </a:solidFill>
                <a:cs typeface="Arial" pitchFamily="34" charset="0"/>
              </a:rPr>
              <a:t>YAD2</a:t>
            </a:r>
            <a:r>
              <a:rPr lang="he-IL" sz="2400" dirty="0">
                <a:solidFill>
                  <a:srgbClr val="000000"/>
                </a:solidFill>
              </a:rPr>
              <a:t>), אפליקציות שיווקיות של תחרויות וכיו"ב.</a:t>
            </a:r>
          </a:p>
          <a:p>
            <a:pPr algn="r" rtl="1">
              <a:defRPr/>
            </a:pPr>
            <a:endParaRPr lang="he-IL" sz="2000" dirty="0">
              <a:solidFill>
                <a:srgbClr val="000000"/>
              </a:solidFill>
            </a:endParaRPr>
          </a:p>
          <a:p>
            <a:pPr algn="r" rtl="1">
              <a:defRPr/>
            </a:pPr>
            <a:r>
              <a:rPr lang="he-IL" sz="2800" b="1" dirty="0">
                <a:solidFill>
                  <a:srgbClr val="000000"/>
                </a:solidFill>
              </a:rPr>
              <a:t>שימו לב</a:t>
            </a:r>
            <a:r>
              <a:rPr lang="he-IL" sz="2800" dirty="0">
                <a:solidFill>
                  <a:srgbClr val="000000"/>
                </a:solidFill>
              </a:rPr>
              <a:t>: </a:t>
            </a:r>
            <a:r>
              <a:rPr lang="he-IL" sz="2400" dirty="0">
                <a:solidFill>
                  <a:srgbClr val="000000"/>
                </a:solidFill>
              </a:rPr>
              <a:t>בזמן ההתחברות </a:t>
            </a:r>
            <a:r>
              <a:rPr lang="he-IL" sz="2400" dirty="0" smtClean="0">
                <a:solidFill>
                  <a:srgbClr val="000000"/>
                </a:solidFill>
              </a:rPr>
              <a:t>ליישום אנו </a:t>
            </a:r>
            <a:r>
              <a:rPr lang="he-IL" sz="2400" dirty="0">
                <a:solidFill>
                  <a:srgbClr val="000000"/>
                </a:solidFill>
              </a:rPr>
              <a:t>מתבקשים לאשר </a:t>
            </a:r>
            <a:r>
              <a:rPr lang="he-IL" sz="2400" dirty="0" smtClean="0">
                <a:solidFill>
                  <a:srgbClr val="000000"/>
                </a:solidFill>
              </a:rPr>
              <a:t>גישה לפרטי </a:t>
            </a:r>
            <a:r>
              <a:rPr lang="he-IL" sz="2400" dirty="0">
                <a:solidFill>
                  <a:srgbClr val="000000"/>
                </a:solidFill>
              </a:rPr>
              <a:t>החשבון שלנו. מומלץ לקרוא היטב </a:t>
            </a:r>
            <a:r>
              <a:rPr lang="he-IL" sz="2400" dirty="0" smtClean="0">
                <a:solidFill>
                  <a:srgbClr val="000000"/>
                </a:solidFill>
              </a:rPr>
              <a:t>מה בדיוק אנחנו מאשרים, ולא להרשם לכל יישום שמוצע לנו. </a:t>
            </a:r>
            <a:endParaRPr lang="he-IL" sz="2400" dirty="0">
              <a:solidFill>
                <a:srgbClr val="0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55576" y="1052736"/>
            <a:ext cx="2448272" cy="2686104"/>
          </a:xfrm>
          <a:prstGeom prst="rect">
            <a:avLst/>
          </a:prstGeom>
          <a:noFill/>
          <a:ln w="9525">
            <a:noFill/>
            <a:miter lim="800000"/>
            <a:headEnd/>
            <a:tailEnd/>
          </a:ln>
        </p:spPr>
      </p:pic>
      <p:sp>
        <p:nvSpPr>
          <p:cNvPr id="17" name="Rectangle 16"/>
          <p:cNvSpPr/>
          <p:nvPr/>
        </p:nvSpPr>
        <p:spPr>
          <a:xfrm>
            <a:off x="2051851" y="188640"/>
            <a:ext cx="6505307" cy="646331"/>
          </a:xfrm>
          <a:prstGeom prst="rect">
            <a:avLst/>
          </a:prstGeom>
          <a:noFill/>
        </p:spPr>
        <p:txBody>
          <a:bodyPr wrap="none">
            <a:spAutoFit/>
          </a:bodyPr>
          <a:lstStyle/>
          <a:p>
            <a:pPr algn="ctr" rtl="1">
              <a:defRPr/>
            </a:pPr>
            <a:r>
              <a:rPr lang="he-IL" sz="3600" b="1" cap="all" dirty="0" smtClean="0">
                <a:ln w="9000" cmpd="sng">
                  <a:solidFill>
                    <a:schemeClr val="accent1"/>
                  </a:solidFill>
                  <a:prstDash val="solid"/>
                </a:ln>
                <a:solidFill>
                  <a:srgbClr val="0070C0"/>
                </a:solidFill>
                <a:effectLst>
                  <a:outerShdw blurRad="38100" dist="38100" dir="2700000" algn="tl">
                    <a:srgbClr val="000000">
                      <a:alpha val="43137"/>
                    </a:srgbClr>
                  </a:outerShdw>
                </a:effectLst>
              </a:rPr>
              <a:t>יישומים </a:t>
            </a:r>
            <a:r>
              <a:rPr lang="he-IL" sz="3600" b="1" cap="all" dirty="0" err="1" smtClean="0">
                <a:ln w="9000" cmpd="sng">
                  <a:solidFill>
                    <a:schemeClr val="accent1"/>
                  </a:solidFill>
                  <a:prstDash val="solid"/>
                </a:ln>
                <a:solidFill>
                  <a:schemeClr val="bg1"/>
                </a:solidFill>
                <a:effectLst>
                  <a:outerShdw blurRad="38100" dist="38100" dir="2700000" algn="tl">
                    <a:srgbClr val="000000">
                      <a:alpha val="43137"/>
                    </a:srgbClr>
                  </a:outerShdw>
                </a:effectLst>
              </a:rPr>
              <a:t>בפייסבוק</a:t>
            </a: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כיצד מגיעים?</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683568" y="980728"/>
            <a:ext cx="2592288" cy="288925"/>
          </a:xfrm>
          <a:prstGeom prst="roundRect">
            <a:avLst/>
          </a:prstGeom>
          <a:solidFill>
            <a:schemeClr val="accent2">
              <a:lumMod val="40000"/>
              <a:lumOff val="60000"/>
              <a:alpha val="2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smtClean="0">
              <a:solidFill>
                <a:schemeClr val="tx1"/>
              </a:solidFill>
            </a:endParaRPr>
          </a:p>
          <a:p>
            <a:pPr algn="ctr" rtl="1">
              <a:defRPr/>
            </a:pPr>
            <a:r>
              <a:rPr lang="he-IL" dirty="0" smtClean="0">
                <a:solidFill>
                  <a:schemeClr val="tx1"/>
                </a:solidFill>
              </a:rPr>
              <a:t>1</a:t>
            </a:r>
            <a:endParaRPr lang="he-IL" dirty="0">
              <a:solidFill>
                <a:schemeClr val="tx1"/>
              </a:solidFill>
            </a:endParaRPr>
          </a:p>
        </p:txBody>
      </p:sp>
      <p:sp>
        <p:nvSpPr>
          <p:cNvPr id="12" name="Rounded Rectangle 11"/>
          <p:cNvSpPr/>
          <p:nvPr/>
        </p:nvSpPr>
        <p:spPr>
          <a:xfrm>
            <a:off x="251520" y="4005064"/>
            <a:ext cx="3744416" cy="216024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לאחר בחירת היישום יופיע חלון בו תתבקשו לאשר גישה לפרטים שלכם ובחלק מהיישומים אף לאשר ליישום לפרסם דברים בשמכם. </a:t>
            </a:r>
            <a:r>
              <a:rPr lang="en-US" b="1" dirty="0" smtClean="0">
                <a:solidFill>
                  <a:schemeClr val="bg1"/>
                </a:solidFill>
              </a:rPr>
              <a:t/>
            </a:r>
            <a:br>
              <a:rPr lang="en-US" b="1" dirty="0" smtClean="0">
                <a:solidFill>
                  <a:schemeClr val="bg1"/>
                </a:solidFill>
              </a:rPr>
            </a:br>
            <a:r>
              <a:rPr lang="he-IL" b="1" dirty="0" smtClean="0">
                <a:solidFill>
                  <a:schemeClr val="bg1"/>
                </a:solidFill>
              </a:rPr>
              <a:t>חשוב: קראו היטב מה אתם מאשרים, ואל תמהרו להתחבר לכל יישום שמוצע לכם. </a:t>
            </a:r>
            <a:endParaRPr lang="he-IL" b="1" dirty="0">
              <a:solidFill>
                <a:schemeClr val="bg1"/>
              </a:solidFill>
            </a:endParaRPr>
          </a:p>
        </p:txBody>
      </p:sp>
      <p:cxnSp>
        <p:nvCxnSpPr>
          <p:cNvPr id="16" name="Straight Arrow Connector 15"/>
          <p:cNvCxnSpPr>
            <a:stCxn id="12" idx="3"/>
          </p:cNvCxnSpPr>
          <p:nvPr/>
        </p:nvCxnSpPr>
        <p:spPr>
          <a:xfrm>
            <a:off x="3995936" y="5085184"/>
            <a:ext cx="504056"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endCxn id="6" idx="3"/>
          </p:cNvCxnSpPr>
          <p:nvPr/>
        </p:nvCxnSpPr>
        <p:spPr>
          <a:xfrm flipH="1" flipV="1">
            <a:off x="3275856" y="1125191"/>
            <a:ext cx="649412" cy="64782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Rounded Rectangle 14"/>
          <p:cNvSpPr/>
          <p:nvPr/>
        </p:nvSpPr>
        <p:spPr>
          <a:xfrm>
            <a:off x="3923928" y="1052736"/>
            <a:ext cx="4895850" cy="144016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ניתן להתחבר </a:t>
            </a:r>
            <a:r>
              <a:rPr lang="he-IL" b="1" dirty="0" smtClean="0">
                <a:solidFill>
                  <a:schemeClr val="bg1"/>
                </a:solidFill>
              </a:rPr>
              <a:t>ליישום ע"י </a:t>
            </a:r>
            <a:r>
              <a:rPr lang="he-IL" b="1" dirty="0">
                <a:solidFill>
                  <a:schemeClr val="bg1"/>
                </a:solidFill>
              </a:rPr>
              <a:t>לחיצה על פרסום </a:t>
            </a:r>
            <a:r>
              <a:rPr lang="he-IL" b="1" dirty="0" smtClean="0">
                <a:solidFill>
                  <a:schemeClr val="bg1"/>
                </a:solidFill>
              </a:rPr>
              <a:t>עבורו על </a:t>
            </a:r>
            <a:r>
              <a:rPr lang="he-IL" b="1" dirty="0">
                <a:solidFill>
                  <a:schemeClr val="bg1"/>
                </a:solidFill>
              </a:rPr>
              <a:t>קישור בסטאטוס של </a:t>
            </a:r>
            <a:r>
              <a:rPr lang="he-IL" b="1" dirty="0" smtClean="0">
                <a:solidFill>
                  <a:schemeClr val="bg1"/>
                </a:solidFill>
              </a:rPr>
              <a:t>חבר. אם אתם מחפשים יישום ספציפי תוכלו למצוא אותו דרך שורת החיפוש שבסרגל הכחול העליון.</a:t>
            </a:r>
            <a:endParaRPr lang="he-IL" b="1" dirty="0">
              <a:solidFill>
                <a:schemeClr val="bg1"/>
              </a:solidFill>
            </a:endParaRPr>
          </a:p>
        </p:txBody>
      </p:sp>
      <p:pic>
        <p:nvPicPr>
          <p:cNvPr id="3075" name="Picture 3"/>
          <p:cNvPicPr>
            <a:picLocks noChangeAspect="1" noChangeArrowheads="1"/>
          </p:cNvPicPr>
          <p:nvPr/>
        </p:nvPicPr>
        <p:blipFill>
          <a:blip r:embed="rId3" cstate="print"/>
          <a:srcRect/>
          <a:stretch>
            <a:fillRect/>
          </a:stretch>
        </p:blipFill>
        <p:spPr bwMode="auto">
          <a:xfrm>
            <a:off x="4507978" y="2852936"/>
            <a:ext cx="4182476" cy="3226296"/>
          </a:xfrm>
          <a:prstGeom prst="rect">
            <a:avLst/>
          </a:prstGeom>
          <a:noFill/>
          <a:ln w="9525">
            <a:noFill/>
            <a:miter lim="800000"/>
            <a:headEnd/>
            <a:tailEnd/>
          </a:ln>
        </p:spPr>
      </p:pic>
      <p:sp>
        <p:nvSpPr>
          <p:cNvPr id="23" name="Rounded Rectangle 5"/>
          <p:cNvSpPr/>
          <p:nvPr/>
        </p:nvSpPr>
        <p:spPr>
          <a:xfrm>
            <a:off x="4572000" y="5805264"/>
            <a:ext cx="864096" cy="216024"/>
          </a:xfrm>
          <a:prstGeom prst="roundRect">
            <a:avLst/>
          </a:prstGeom>
          <a:solidFill>
            <a:schemeClr val="accent2">
              <a:lumMod val="40000"/>
              <a:lumOff val="60000"/>
              <a:alpha val="2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smtClean="0">
              <a:solidFill>
                <a:schemeClr val="tx1"/>
              </a:solidFill>
            </a:endParaRPr>
          </a:p>
          <a:p>
            <a:pPr algn="ctr" rtl="1">
              <a:defRPr/>
            </a:pPr>
            <a:r>
              <a:rPr lang="he-IL" dirty="0" smtClean="0">
                <a:solidFill>
                  <a:schemeClr val="tx1"/>
                </a:solidFill>
              </a:rPr>
              <a:t>2</a:t>
            </a:r>
            <a:endParaRPr lang="he-IL"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77046" y="188640"/>
            <a:ext cx="6205545" cy="1200329"/>
          </a:xfrm>
          <a:prstGeom prst="rect">
            <a:avLst/>
          </a:prstGeom>
          <a:noFill/>
        </p:spPr>
        <p:txBody>
          <a:bodyPr wrap="none">
            <a:spAutoFit/>
          </a:bodyPr>
          <a:lstStyle/>
          <a:p>
            <a:pPr algn="ctr" rtl="1">
              <a:defRPr/>
            </a:pPr>
            <a:r>
              <a:rPr lang="he-IL" sz="3600" b="1" cap="all" dirty="0" smtClean="0">
                <a:ln w="9000" cmpd="sng">
                  <a:solidFill>
                    <a:schemeClr val="accent1"/>
                  </a:solidFill>
                  <a:prstDash val="solid"/>
                </a:ln>
                <a:solidFill>
                  <a:srgbClr val="0070C0"/>
                </a:solidFill>
                <a:effectLst>
                  <a:outerShdw blurRad="38100" dist="38100" dir="2700000" algn="tl">
                    <a:srgbClr val="000000">
                      <a:alpha val="43137"/>
                    </a:srgbClr>
                  </a:outerShdw>
                </a:effectLst>
              </a:rPr>
              <a:t>יישומים </a:t>
            </a:r>
            <a:r>
              <a:rPr lang="he-IL" sz="3600" b="1" cap="all" dirty="0" err="1" smtClean="0">
                <a:ln w="9000" cmpd="sng">
                  <a:solidFill>
                    <a:schemeClr val="accent1"/>
                  </a:solidFill>
                  <a:prstDash val="solid"/>
                </a:ln>
                <a:solidFill>
                  <a:schemeClr val="bg1"/>
                </a:solidFill>
                <a:effectLst>
                  <a:outerShdw blurRad="38100" dist="38100" dir="2700000" algn="tl">
                    <a:srgbClr val="000000">
                      <a:alpha val="43137"/>
                    </a:srgbClr>
                  </a:outerShdw>
                </a:effectLst>
              </a:rPr>
              <a:t>בפייסבוק</a:t>
            </a: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 </a:t>
            </a:r>
            <a:r>
              <a:rPr lang="he-IL" sz="3600" b="1"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rPr>
              <a:t>הסרת יישום</a:t>
            </a:r>
            <a:endPar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a:p>
            <a:pPr algn="ctr" rtl="1">
              <a:defRPr/>
            </a:pP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1619672" y="1196752"/>
            <a:ext cx="5911750" cy="4673421"/>
          </a:xfrm>
          <a:prstGeom prst="rect">
            <a:avLst/>
          </a:prstGeom>
          <a:noFill/>
          <a:ln w="9525">
            <a:noFill/>
            <a:miter lim="800000"/>
            <a:headEnd/>
            <a:tailEnd/>
          </a:ln>
        </p:spPr>
      </p:pic>
      <p:sp>
        <p:nvSpPr>
          <p:cNvPr id="18" name="Rounded Rectangle 5"/>
          <p:cNvSpPr/>
          <p:nvPr/>
        </p:nvSpPr>
        <p:spPr>
          <a:xfrm>
            <a:off x="4716016" y="2636912"/>
            <a:ext cx="1152128" cy="360040"/>
          </a:xfrm>
          <a:prstGeom prst="roundRect">
            <a:avLst/>
          </a:prstGeom>
          <a:solidFill>
            <a:schemeClr val="accent2">
              <a:lumMod val="40000"/>
              <a:lumOff val="60000"/>
              <a:alpha val="2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smtClean="0">
              <a:solidFill>
                <a:schemeClr val="tx1"/>
              </a:solidFill>
            </a:endParaRPr>
          </a:p>
          <a:p>
            <a:pPr algn="ctr" rtl="1">
              <a:defRPr/>
            </a:pPr>
            <a:r>
              <a:rPr lang="he-IL" dirty="0" smtClean="0">
                <a:solidFill>
                  <a:schemeClr val="tx1"/>
                </a:solidFill>
              </a:rPr>
              <a:t>2</a:t>
            </a:r>
            <a:endParaRPr lang="he-IL" dirty="0">
              <a:solidFill>
                <a:schemeClr val="tx1"/>
              </a:solidFill>
            </a:endParaRPr>
          </a:p>
        </p:txBody>
      </p:sp>
      <p:sp>
        <p:nvSpPr>
          <p:cNvPr id="19" name="Rounded Rectangle 5"/>
          <p:cNvSpPr/>
          <p:nvPr/>
        </p:nvSpPr>
        <p:spPr>
          <a:xfrm>
            <a:off x="7092280" y="3212977"/>
            <a:ext cx="504056" cy="288032"/>
          </a:xfrm>
          <a:prstGeom prst="roundRect">
            <a:avLst/>
          </a:prstGeom>
          <a:solidFill>
            <a:schemeClr val="accent2">
              <a:lumMod val="40000"/>
              <a:lumOff val="60000"/>
              <a:alpha val="2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smtClean="0">
              <a:solidFill>
                <a:schemeClr val="tx1"/>
              </a:solidFill>
            </a:endParaRPr>
          </a:p>
          <a:p>
            <a:pPr algn="ctr" rtl="1">
              <a:defRPr/>
            </a:pPr>
            <a:r>
              <a:rPr lang="he-IL" dirty="0" smtClean="0">
                <a:solidFill>
                  <a:schemeClr val="tx1"/>
                </a:solidFill>
              </a:rPr>
              <a:t>1</a:t>
            </a:r>
            <a:endParaRPr lang="he-IL" dirty="0">
              <a:solidFill>
                <a:schemeClr val="tx1"/>
              </a:solidFill>
            </a:endParaRPr>
          </a:p>
        </p:txBody>
      </p:sp>
      <p:cxnSp>
        <p:nvCxnSpPr>
          <p:cNvPr id="23" name="Straight Arrow Connector 18"/>
          <p:cNvCxnSpPr>
            <a:stCxn id="32" idx="3"/>
          </p:cNvCxnSpPr>
          <p:nvPr/>
        </p:nvCxnSpPr>
        <p:spPr>
          <a:xfrm>
            <a:off x="3707904" y="1916832"/>
            <a:ext cx="936104" cy="8640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18"/>
          <p:cNvCxnSpPr>
            <a:stCxn id="33" idx="2"/>
          </p:cNvCxnSpPr>
          <p:nvPr/>
        </p:nvCxnSpPr>
        <p:spPr>
          <a:xfrm flipH="1">
            <a:off x="7596336" y="2420888"/>
            <a:ext cx="432048"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2" name="Rounded Rectangle 14"/>
          <p:cNvSpPr/>
          <p:nvPr/>
        </p:nvSpPr>
        <p:spPr>
          <a:xfrm>
            <a:off x="179512" y="1124744"/>
            <a:ext cx="3528392" cy="158417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לחצו על סמל העיפרון הסמוך ליישום אותו אתם רוצים להסיר, ובחרו </a:t>
            </a:r>
            <a:r>
              <a:rPr lang="he-IL" b="1" dirty="0" smtClean="0">
                <a:solidFill>
                  <a:schemeClr val="accent2">
                    <a:lumMod val="75000"/>
                  </a:schemeClr>
                </a:solidFill>
              </a:rPr>
              <a:t>הסר יישום</a:t>
            </a:r>
            <a:r>
              <a:rPr lang="he-IL" b="1" dirty="0" smtClean="0">
                <a:solidFill>
                  <a:schemeClr val="bg1"/>
                </a:solidFill>
              </a:rPr>
              <a:t>.</a:t>
            </a:r>
            <a:r>
              <a:rPr lang="en-US" b="1" dirty="0" smtClean="0">
                <a:solidFill>
                  <a:schemeClr val="bg1"/>
                </a:solidFill>
              </a:rPr>
              <a:t/>
            </a:r>
            <a:br>
              <a:rPr lang="en-US" b="1" dirty="0" smtClean="0">
                <a:solidFill>
                  <a:schemeClr val="bg1"/>
                </a:solidFill>
              </a:rPr>
            </a:br>
            <a:r>
              <a:rPr lang="he-IL" b="1" dirty="0" smtClean="0">
                <a:solidFill>
                  <a:schemeClr val="bg1"/>
                </a:solidFill>
              </a:rPr>
              <a:t>בתפריט זה תוכלו גם לשנות הגדרות חשובות שונות של היישום. </a:t>
            </a:r>
            <a:endParaRPr lang="he-IL" b="1" dirty="0">
              <a:solidFill>
                <a:schemeClr val="accent2">
                  <a:lumMod val="75000"/>
                </a:schemeClr>
              </a:solidFill>
            </a:endParaRPr>
          </a:p>
        </p:txBody>
      </p:sp>
      <p:sp>
        <p:nvSpPr>
          <p:cNvPr id="33" name="Rounded Rectangle 14"/>
          <p:cNvSpPr/>
          <p:nvPr/>
        </p:nvSpPr>
        <p:spPr>
          <a:xfrm>
            <a:off x="7164288" y="1196752"/>
            <a:ext cx="1728192" cy="1224136"/>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בשורת הניווט שבדף הבית, לחצו </a:t>
            </a:r>
            <a:r>
              <a:rPr lang="he-IL" b="1" dirty="0" smtClean="0">
                <a:solidFill>
                  <a:schemeClr val="accent2">
                    <a:lumMod val="75000"/>
                  </a:schemeClr>
                </a:solidFill>
              </a:rPr>
              <a:t>יישומים</a:t>
            </a:r>
            <a:r>
              <a:rPr lang="he-IL" b="1" dirty="0" smtClean="0">
                <a:solidFill>
                  <a:schemeClr val="bg1"/>
                </a:solidFill>
              </a:rPr>
              <a:t>.</a:t>
            </a:r>
            <a:endParaRPr lang="he-IL" b="1" dirty="0">
              <a:solidFill>
                <a:schemeClr val="accent2">
                  <a:lumMod val="75000"/>
                </a:schemeClr>
              </a:solidFill>
            </a:endParaRPr>
          </a:p>
        </p:txBody>
      </p:sp>
      <p:pic>
        <p:nvPicPr>
          <p:cNvPr id="4099" name="Picture 3"/>
          <p:cNvPicPr>
            <a:picLocks noChangeAspect="1" noChangeArrowheads="1"/>
          </p:cNvPicPr>
          <p:nvPr/>
        </p:nvPicPr>
        <p:blipFill>
          <a:blip r:embed="rId3" cstate="print"/>
          <a:srcRect/>
          <a:stretch>
            <a:fillRect/>
          </a:stretch>
        </p:blipFill>
        <p:spPr bwMode="auto">
          <a:xfrm>
            <a:off x="1403648" y="3933056"/>
            <a:ext cx="4257675" cy="1828800"/>
          </a:xfrm>
          <a:prstGeom prst="rect">
            <a:avLst/>
          </a:prstGeom>
          <a:noFill/>
          <a:ln w="9525">
            <a:noFill/>
            <a:miter lim="800000"/>
            <a:headEnd/>
            <a:tailEnd/>
          </a:ln>
        </p:spPr>
      </p:pic>
      <p:sp>
        <p:nvSpPr>
          <p:cNvPr id="16" name="Rounded Rectangle 5"/>
          <p:cNvSpPr/>
          <p:nvPr/>
        </p:nvSpPr>
        <p:spPr>
          <a:xfrm>
            <a:off x="1979712" y="5373216"/>
            <a:ext cx="504056" cy="360933"/>
          </a:xfrm>
          <a:prstGeom prst="roundRect">
            <a:avLst/>
          </a:prstGeom>
          <a:solidFill>
            <a:schemeClr val="accent2">
              <a:lumMod val="40000"/>
              <a:lumOff val="60000"/>
              <a:alpha val="2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smtClean="0">
              <a:solidFill>
                <a:schemeClr val="tx1"/>
              </a:solidFill>
            </a:endParaRPr>
          </a:p>
          <a:p>
            <a:pPr algn="ctr" rtl="1">
              <a:defRPr/>
            </a:pPr>
            <a:r>
              <a:rPr lang="he-IL" dirty="0" smtClean="0">
                <a:solidFill>
                  <a:schemeClr val="tx1"/>
                </a:solidFill>
              </a:rPr>
              <a:t> 3</a:t>
            </a:r>
            <a:endParaRPr lang="he-IL" dirty="0">
              <a:solidFill>
                <a:schemeClr val="tx1"/>
              </a:solidFill>
            </a:endParaRPr>
          </a:p>
        </p:txBody>
      </p:sp>
      <p:sp>
        <p:nvSpPr>
          <p:cNvPr id="30" name="Rounded Rectangle 14"/>
          <p:cNvSpPr/>
          <p:nvPr/>
        </p:nvSpPr>
        <p:spPr>
          <a:xfrm>
            <a:off x="3131840" y="5157192"/>
            <a:ext cx="1656184" cy="792088"/>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smtClean="0">
                <a:solidFill>
                  <a:schemeClr val="bg1"/>
                </a:solidFill>
              </a:rPr>
              <a:t>בחלון שיפתח לחצו </a:t>
            </a:r>
            <a:r>
              <a:rPr lang="he-IL" b="1" dirty="0" smtClean="0">
                <a:solidFill>
                  <a:schemeClr val="accent2">
                    <a:lumMod val="75000"/>
                  </a:schemeClr>
                </a:solidFill>
              </a:rPr>
              <a:t>הסר</a:t>
            </a:r>
            <a:r>
              <a:rPr lang="he-IL" b="1" dirty="0" smtClean="0">
                <a:solidFill>
                  <a:schemeClr val="bg1"/>
                </a:solidFill>
              </a:rPr>
              <a:t>.</a:t>
            </a:r>
            <a:endParaRPr lang="he-IL" b="1" dirty="0">
              <a:solidFill>
                <a:schemeClr val="bg1"/>
              </a:solidFill>
            </a:endParaRPr>
          </a:p>
        </p:txBody>
      </p:sp>
      <p:cxnSp>
        <p:nvCxnSpPr>
          <p:cNvPr id="20" name="Straight Arrow Connector 18"/>
          <p:cNvCxnSpPr>
            <a:endCxn id="16" idx="3"/>
          </p:cNvCxnSpPr>
          <p:nvPr/>
        </p:nvCxnSpPr>
        <p:spPr>
          <a:xfrm flipH="1" flipV="1">
            <a:off x="2483768" y="5553683"/>
            <a:ext cx="649412" cy="3530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282304" y="190381"/>
            <a:ext cx="4532011"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פייסבוק מחוץ </a:t>
            </a:r>
            <a:r>
              <a:rPr lang="he-IL" sz="3600" b="1" cap="all" dirty="0" err="1">
                <a:ln w="9000" cmpd="sng">
                  <a:solidFill>
                    <a:schemeClr val="accent1"/>
                  </a:solidFill>
                  <a:prstDash val="solid"/>
                </a:ln>
                <a:solidFill>
                  <a:schemeClr val="bg1"/>
                </a:solidFill>
                <a:effectLst>
                  <a:outerShdw blurRad="38100" dist="38100" dir="2700000" algn="tl">
                    <a:srgbClr val="000000">
                      <a:alpha val="43137"/>
                    </a:srgbClr>
                  </a:outerShdw>
                </a:effectLst>
              </a:rPr>
              <a:t>לפייסבוק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86019" name="TextBox 9"/>
          <p:cNvSpPr txBox="1">
            <a:spLocks noChangeArrowheads="1"/>
          </p:cNvSpPr>
          <p:nvPr/>
        </p:nvSpPr>
        <p:spPr bwMode="auto">
          <a:xfrm>
            <a:off x="-107950" y="981075"/>
            <a:ext cx="8640763" cy="708025"/>
          </a:xfrm>
          <a:prstGeom prst="rect">
            <a:avLst/>
          </a:prstGeom>
          <a:noFill/>
          <a:ln w="9525">
            <a:noFill/>
            <a:miter lim="800000"/>
            <a:headEnd/>
            <a:tailEnd/>
          </a:ln>
        </p:spPr>
        <p:txBody>
          <a:bodyPr>
            <a:spAutoFit/>
          </a:bodyPr>
          <a:lstStyle/>
          <a:p>
            <a:pPr algn="r" rtl="1"/>
            <a:r>
              <a:rPr lang="he-IL" sz="2000" b="1" dirty="0"/>
              <a:t>כיום אנו פוגשים את פייסבוק בהרבה אתרי אינטרנט מחוץ </a:t>
            </a:r>
            <a:r>
              <a:rPr lang="he-IL" sz="2000" b="1" dirty="0" err="1"/>
              <a:t>לפייסבוק</a:t>
            </a:r>
            <a:r>
              <a:rPr lang="he-IL" sz="2000" b="1" dirty="0"/>
              <a:t>, אשר משתמשים בכלים </a:t>
            </a:r>
            <a:r>
              <a:rPr lang="he-IL" sz="2000" b="1" dirty="0" err="1"/>
              <a:t>שפייסבוק</a:t>
            </a:r>
            <a:r>
              <a:rPr lang="he-IL" sz="2000" b="1" dirty="0"/>
              <a:t> נותן. להלן הסבר לגבי הכלים הפופולאריים:</a:t>
            </a:r>
          </a:p>
        </p:txBody>
      </p:sp>
      <p:pic>
        <p:nvPicPr>
          <p:cNvPr id="4098" name="Picture 2"/>
          <p:cNvPicPr>
            <a:picLocks noChangeAspect="1" noChangeArrowheads="1"/>
          </p:cNvPicPr>
          <p:nvPr/>
        </p:nvPicPr>
        <p:blipFill>
          <a:blip r:embed="rId2" cstate="print"/>
          <a:srcRect/>
          <a:stretch>
            <a:fillRect/>
          </a:stretch>
        </p:blipFill>
        <p:spPr bwMode="auto">
          <a:xfrm>
            <a:off x="1619250" y="1700213"/>
            <a:ext cx="6200775" cy="2590800"/>
          </a:xfrm>
          <a:prstGeom prst="rect">
            <a:avLst/>
          </a:prstGeom>
          <a:ln>
            <a:noFill/>
          </a:ln>
          <a:effectLst>
            <a:outerShdw blurRad="292100" dist="139700" dir="2700000" algn="tl" rotWithShape="0">
              <a:srgbClr val="333333">
                <a:alpha val="65000"/>
              </a:srgbClr>
            </a:outerShdw>
          </a:effectLst>
        </p:spPr>
      </p:pic>
      <p:sp>
        <p:nvSpPr>
          <p:cNvPr id="12" name="Rounded Rectangle 11"/>
          <p:cNvSpPr/>
          <p:nvPr/>
        </p:nvSpPr>
        <p:spPr>
          <a:xfrm>
            <a:off x="1979613" y="3141663"/>
            <a:ext cx="863600" cy="935037"/>
          </a:xfrm>
          <a:prstGeom prst="roundRect">
            <a:avLst/>
          </a:prstGeom>
          <a:solidFill>
            <a:schemeClr val="accent2">
              <a:lumMod val="40000"/>
              <a:lumOff val="60000"/>
              <a:alpha val="4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cxnSp>
        <p:nvCxnSpPr>
          <p:cNvPr id="32" name="Straight Arrow Connector 31"/>
          <p:cNvCxnSpPr>
            <a:endCxn id="12" idx="3"/>
          </p:cNvCxnSpPr>
          <p:nvPr/>
        </p:nvCxnSpPr>
        <p:spPr>
          <a:xfrm rot="10800000">
            <a:off x="2843213" y="3608388"/>
            <a:ext cx="2089150" cy="11160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Rounded Rectangle 30"/>
          <p:cNvSpPr/>
          <p:nvPr/>
        </p:nvSpPr>
        <p:spPr>
          <a:xfrm>
            <a:off x="3995738" y="3501008"/>
            <a:ext cx="5148262" cy="1223441"/>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כפתור </a:t>
            </a:r>
            <a:r>
              <a:rPr lang="en-US" b="1" dirty="0">
                <a:solidFill>
                  <a:schemeClr val="bg1"/>
                </a:solidFill>
                <a:cs typeface="Arial" pitchFamily="34" charset="0"/>
              </a:rPr>
              <a:t>LIKE</a:t>
            </a:r>
            <a:r>
              <a:rPr lang="he-IL" b="1" dirty="0">
                <a:solidFill>
                  <a:schemeClr val="bg1"/>
                </a:solidFill>
              </a:rPr>
              <a:t> / אהבתי - כאשר אנו מקליקים עליו, יופיע אצלנו בקיר (ובחדשות) שאהבנו את הדף / מאמר וכו'  </a:t>
            </a:r>
          </a:p>
          <a:p>
            <a:pPr algn="ctr" rtl="1">
              <a:defRPr/>
            </a:pPr>
            <a:r>
              <a:rPr lang="he-IL" b="1" dirty="0">
                <a:solidFill>
                  <a:schemeClr val="bg1"/>
                </a:solidFill>
              </a:rPr>
              <a:t>(</a:t>
            </a:r>
            <a:r>
              <a:rPr lang="he-IL" dirty="0">
                <a:solidFill>
                  <a:srgbClr val="FFFFFF"/>
                </a:solidFill>
              </a:rPr>
              <a:t>'לעתים הקישור יופיע גם באזור המידע בפרופיל')</a:t>
            </a:r>
          </a:p>
          <a:p>
            <a:pPr algn="ctr" rtl="1">
              <a:defRPr/>
            </a:pPr>
            <a:endParaRPr lang="he-IL" b="1" dirty="0">
              <a:solidFill>
                <a:srgbClr val="FFFFFF"/>
              </a:solidFill>
            </a:endParaRPr>
          </a:p>
        </p:txBody>
      </p:sp>
      <p:sp>
        <p:nvSpPr>
          <p:cNvPr id="35" name="Down Arrow 34"/>
          <p:cNvSpPr/>
          <p:nvPr/>
        </p:nvSpPr>
        <p:spPr>
          <a:xfrm>
            <a:off x="2195736" y="4077072"/>
            <a:ext cx="432048" cy="792088"/>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1">
              <a:defRPr/>
            </a:pPr>
            <a:endParaRPr lang="he-IL"/>
          </a:p>
        </p:txBody>
      </p:sp>
      <p:pic>
        <p:nvPicPr>
          <p:cNvPr id="5122" name="Picture 2"/>
          <p:cNvPicPr>
            <a:picLocks noChangeAspect="1" noChangeArrowheads="1"/>
          </p:cNvPicPr>
          <p:nvPr/>
        </p:nvPicPr>
        <p:blipFill>
          <a:blip r:embed="rId3" cstate="print"/>
          <a:srcRect/>
          <a:stretch>
            <a:fillRect/>
          </a:stretch>
        </p:blipFill>
        <p:spPr bwMode="auto">
          <a:xfrm>
            <a:off x="1691680" y="5013176"/>
            <a:ext cx="4464496" cy="115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55875" y="1628775"/>
            <a:ext cx="5026025" cy="3067050"/>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4282304" y="190381"/>
            <a:ext cx="4532011" cy="646331"/>
          </a:xfrm>
          <a:prstGeom prst="rect">
            <a:avLst/>
          </a:prstGeom>
          <a:noFill/>
        </p:spPr>
        <p:txBody>
          <a:bodyPr wrap="none">
            <a:spAutoFit/>
          </a:bodyPr>
          <a:lstStyle/>
          <a:p>
            <a:pPr algn="ctr" rtl="1">
              <a:defRPr/>
            </a:pPr>
            <a:r>
              <a:rPr lang="he-IL"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rPr>
              <a:t>פייסבוק מחוץ </a:t>
            </a:r>
            <a:r>
              <a:rPr lang="he-IL" sz="3600" b="1" cap="all" dirty="0" err="1">
                <a:ln w="9000" cmpd="sng">
                  <a:solidFill>
                    <a:schemeClr val="accent1"/>
                  </a:solidFill>
                  <a:prstDash val="solid"/>
                </a:ln>
                <a:solidFill>
                  <a:schemeClr val="bg1"/>
                </a:solidFill>
                <a:effectLst>
                  <a:outerShdw blurRad="38100" dist="38100" dir="2700000" algn="tl">
                    <a:srgbClr val="000000">
                      <a:alpha val="43137"/>
                    </a:srgbClr>
                  </a:outerShdw>
                </a:effectLst>
              </a:rPr>
              <a:t>לפייסבוק</a:t>
            </a:r>
            <a:endParaRPr lang="en-US" sz="3600" b="1" cap="all" dirty="0">
              <a:ln w="9000"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12" name="Rounded Rectangle 11"/>
          <p:cNvSpPr/>
          <p:nvPr/>
        </p:nvSpPr>
        <p:spPr>
          <a:xfrm>
            <a:off x="6804025" y="1989138"/>
            <a:ext cx="863600" cy="935037"/>
          </a:xfrm>
          <a:prstGeom prst="roundRect">
            <a:avLst/>
          </a:prstGeom>
          <a:solidFill>
            <a:schemeClr val="accent2">
              <a:lumMod val="40000"/>
              <a:lumOff val="60000"/>
              <a:alpha val="46000"/>
            </a:schemeClr>
          </a:solidFill>
          <a:ln>
            <a:solidFill>
              <a:srgbClr val="575F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p>
        </p:txBody>
      </p:sp>
      <p:cxnSp>
        <p:nvCxnSpPr>
          <p:cNvPr id="32" name="Straight Arrow Connector 31"/>
          <p:cNvCxnSpPr/>
          <p:nvPr/>
        </p:nvCxnSpPr>
        <p:spPr>
          <a:xfrm>
            <a:off x="4500563" y="1700213"/>
            <a:ext cx="2447925" cy="5762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Rounded Rectangle 30"/>
          <p:cNvSpPr/>
          <p:nvPr/>
        </p:nvSpPr>
        <p:spPr>
          <a:xfrm>
            <a:off x="323850" y="981075"/>
            <a:ext cx="4392613" cy="122396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כפתור </a:t>
            </a:r>
            <a:r>
              <a:rPr lang="en-US" b="1" dirty="0">
                <a:solidFill>
                  <a:schemeClr val="bg1"/>
                </a:solidFill>
              </a:rPr>
              <a:t>SHARE</a:t>
            </a:r>
            <a:r>
              <a:rPr lang="he-IL" b="1" dirty="0">
                <a:solidFill>
                  <a:schemeClr val="bg1"/>
                </a:solidFill>
              </a:rPr>
              <a:t>/שתף - משתף את הדף הזה שבו אנו לוחצים על הכפתור כ"קישור" על הקיר שלנו.</a:t>
            </a:r>
          </a:p>
        </p:txBody>
      </p:sp>
      <p:pic>
        <p:nvPicPr>
          <p:cNvPr id="5123" name="Picture 3"/>
          <p:cNvPicPr>
            <a:picLocks noChangeAspect="1" noChangeArrowheads="1"/>
          </p:cNvPicPr>
          <p:nvPr/>
        </p:nvPicPr>
        <p:blipFill>
          <a:blip r:embed="rId3" cstate="print"/>
          <a:srcRect/>
          <a:stretch>
            <a:fillRect/>
          </a:stretch>
        </p:blipFill>
        <p:spPr bwMode="auto">
          <a:xfrm>
            <a:off x="1835150" y="4292600"/>
            <a:ext cx="5657850" cy="1952625"/>
          </a:xfrm>
          <a:prstGeom prst="rect">
            <a:avLst/>
          </a:prstGeom>
          <a:ln>
            <a:noFill/>
          </a:ln>
          <a:effectLst>
            <a:outerShdw blurRad="292100" dist="139700" dir="2700000" algn="tl" rotWithShape="0">
              <a:srgbClr val="333333">
                <a:alpha val="65000"/>
              </a:srgbClr>
            </a:outerShdw>
          </a:effectLst>
        </p:spPr>
      </p:pic>
      <p:sp>
        <p:nvSpPr>
          <p:cNvPr id="14" name="Rounded Rectangle 13"/>
          <p:cNvSpPr/>
          <p:nvPr/>
        </p:nvSpPr>
        <p:spPr>
          <a:xfrm>
            <a:off x="287338" y="4437063"/>
            <a:ext cx="5148262" cy="53181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אנו יכולים להוסיף תיאור (מומלץ) לקישור ולשתף</a:t>
            </a:r>
          </a:p>
        </p:txBody>
      </p:sp>
      <p:sp>
        <p:nvSpPr>
          <p:cNvPr id="35" name="Down Arrow 34"/>
          <p:cNvSpPr/>
          <p:nvPr/>
        </p:nvSpPr>
        <p:spPr>
          <a:xfrm>
            <a:off x="6588224" y="2996952"/>
            <a:ext cx="1224136" cy="1368152"/>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1">
              <a:defRPr/>
            </a:pPr>
            <a:endParaRPr lang="he-IL"/>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28596" y="357736"/>
            <a:ext cx="8229600" cy="839016"/>
          </a:xfrm>
        </p:spPr>
        <p:txBody>
          <a:bodyPr/>
          <a:lstStyle/>
          <a:p>
            <a:pPr algn="r">
              <a:defRPr/>
            </a:pPr>
            <a:r>
              <a:rPr lang="he-IL" u="sng" dirty="0" smtClean="0">
                <a:solidFill>
                  <a:schemeClr val="bg1"/>
                </a:solidFill>
              </a:rPr>
              <a:t>עדכונים, שינויים ושדרוגים	</a:t>
            </a:r>
            <a:br>
              <a:rPr lang="he-IL" u="sng" dirty="0" smtClean="0">
                <a:solidFill>
                  <a:schemeClr val="bg1"/>
                </a:solidFill>
              </a:rPr>
            </a:br>
            <a:endParaRPr lang="he-IL" u="sng" dirty="0">
              <a:solidFill>
                <a:schemeClr val="bg1"/>
              </a:solidFill>
            </a:endParaRPr>
          </a:p>
        </p:txBody>
      </p:sp>
      <p:sp>
        <p:nvSpPr>
          <p:cNvPr id="88067" name="TextBox 4"/>
          <p:cNvSpPr txBox="1">
            <a:spLocks noChangeArrowheads="1"/>
          </p:cNvSpPr>
          <p:nvPr/>
        </p:nvSpPr>
        <p:spPr bwMode="auto">
          <a:xfrm>
            <a:off x="971550" y="981075"/>
            <a:ext cx="7416800" cy="3416300"/>
          </a:xfrm>
          <a:prstGeom prst="rect">
            <a:avLst/>
          </a:prstGeom>
          <a:noFill/>
          <a:ln w="9525">
            <a:noFill/>
            <a:miter lim="800000"/>
            <a:headEnd/>
            <a:tailEnd/>
          </a:ln>
        </p:spPr>
        <p:txBody>
          <a:bodyPr>
            <a:spAutoFit/>
          </a:bodyPr>
          <a:lstStyle/>
          <a:p>
            <a:pPr algn="r" rtl="1"/>
            <a:r>
              <a:rPr lang="he-IL" sz="2400" b="1" dirty="0"/>
              <a:t>שימו לב, פייסבוק הוא אחד האתרים הכי דינאמיים ומדי מספר ימים הוא מתעדכן </a:t>
            </a:r>
            <a:r>
              <a:rPr lang="he-IL" sz="2400" b="1" dirty="0" err="1"/>
              <a:t>ומשתדרג</a:t>
            </a:r>
            <a:r>
              <a:rPr lang="he-IL" sz="2400" b="1" dirty="0"/>
              <a:t>. אי לכך סביר להניח שתכופות תגלו דברים אשר אינם תואמים את הקיים במצגת זאת.</a:t>
            </a:r>
          </a:p>
          <a:p>
            <a:pPr algn="r" rtl="1"/>
            <a:endParaRPr lang="he-IL" sz="2400" b="1" dirty="0"/>
          </a:p>
          <a:p>
            <a:pPr algn="r" rtl="1"/>
            <a:r>
              <a:rPr lang="he-IL" sz="2400" b="1" dirty="0"/>
              <a:t>אך למרות זאת אנו משוכנעים שהמצגת תוכל לשרת אתכם ולעזור לכם להבין כיצד להשתמש </a:t>
            </a:r>
            <a:r>
              <a:rPr lang="he-IL" sz="2400" b="1" dirty="0" err="1"/>
              <a:t>בפייסבוק</a:t>
            </a:r>
            <a:r>
              <a:rPr lang="he-IL" sz="2400" b="1" dirty="0"/>
              <a:t>.</a:t>
            </a:r>
          </a:p>
          <a:p>
            <a:pPr algn="r" rtl="1"/>
            <a:endParaRPr lang="he-IL" sz="2400" b="1" dirty="0"/>
          </a:p>
          <a:p>
            <a:pPr algn="r" rtl="1"/>
            <a:r>
              <a:rPr lang="he-IL" sz="2400" b="1" dirty="0"/>
              <a:t>בהצלחה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cstate="print"/>
          <a:srcRect/>
          <a:stretch>
            <a:fillRect/>
          </a:stretch>
        </p:blipFill>
        <p:spPr bwMode="auto">
          <a:xfrm>
            <a:off x="467544" y="1124744"/>
            <a:ext cx="8218488" cy="4356100"/>
          </a:xfrm>
          <a:prstGeom prst="rect">
            <a:avLst/>
          </a:prstGeom>
          <a:ln>
            <a:noFill/>
          </a:ln>
          <a:effectLst>
            <a:outerShdw blurRad="292100" dist="139700" dir="2700000" algn="tl" rotWithShape="0">
              <a:srgbClr val="333333">
                <a:alpha val="65000"/>
              </a:srgbClr>
            </a:outerShdw>
          </a:effectLst>
        </p:spPr>
      </p:pic>
      <p:sp>
        <p:nvSpPr>
          <p:cNvPr id="3" name="כותרת 2"/>
          <p:cNvSpPr>
            <a:spLocks noGrp="1"/>
          </p:cNvSpPr>
          <p:nvPr>
            <p:ph type="title"/>
          </p:nvPr>
        </p:nvSpPr>
        <p:spPr>
          <a:xfrm>
            <a:off x="1835696" y="-99392"/>
            <a:ext cx="7488832" cy="1143000"/>
          </a:xfrm>
        </p:spPr>
        <p:txBody>
          <a:bodyPr/>
          <a:lstStyle/>
          <a:p>
            <a:pPr>
              <a:defRPr/>
            </a:pPr>
            <a:r>
              <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המשך: תהליך ההרשמה </a:t>
            </a:r>
            <a:r>
              <a:rPr lang="he-IL" cap="all" dirty="0" err="1"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לפייסבוק</a:t>
            </a:r>
            <a:endPar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28596" y="116632"/>
            <a:ext cx="8229600" cy="839016"/>
          </a:xfrm>
        </p:spPr>
        <p:txBody>
          <a:bodyPr/>
          <a:lstStyle/>
          <a:p>
            <a:pPr algn="r">
              <a:defRPr/>
            </a:pPr>
            <a:r>
              <a:rPr lang="he-IL" dirty="0" smtClean="0">
                <a:solidFill>
                  <a:schemeClr val="bg1"/>
                </a:solidFill>
              </a:rPr>
              <a:t>אודות</a:t>
            </a:r>
            <a:endParaRPr lang="he-IL" dirty="0">
              <a:solidFill>
                <a:schemeClr val="bg1"/>
              </a:solidFill>
            </a:endParaRPr>
          </a:p>
        </p:txBody>
      </p:sp>
      <p:sp>
        <p:nvSpPr>
          <p:cNvPr id="4" name="Rectangle 5"/>
          <p:cNvSpPr>
            <a:spLocks noChangeArrowheads="1"/>
          </p:cNvSpPr>
          <p:nvPr/>
        </p:nvSpPr>
        <p:spPr bwMode="auto">
          <a:xfrm>
            <a:off x="838200" y="1484313"/>
            <a:ext cx="7766050" cy="408781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r" rtl="1">
              <a:defRPr/>
            </a:pPr>
            <a:r>
              <a:rPr lang="he-IL" b="1">
                <a:solidFill>
                  <a:srgbClr val="414752"/>
                </a:solidFill>
              </a:rPr>
              <a:t>ייזום וייעוץ ............................................. נאוה גלעד, מיכל הס, צביה אלגלי</a:t>
            </a:r>
          </a:p>
          <a:p>
            <a:pPr algn="r" rtl="1">
              <a:lnSpc>
                <a:spcPct val="125000"/>
              </a:lnSpc>
              <a:defRPr/>
            </a:pPr>
            <a:r>
              <a:rPr lang="he-IL" b="1">
                <a:solidFill>
                  <a:srgbClr val="414752"/>
                </a:solidFill>
              </a:rPr>
              <a:t>פיתוח הדרכה וכתיבה.............................. הוצאת הוד-עמי</a:t>
            </a:r>
          </a:p>
          <a:p>
            <a:pPr algn="r" rtl="1">
              <a:lnSpc>
                <a:spcPct val="125000"/>
              </a:lnSpc>
              <a:defRPr/>
            </a:pPr>
            <a:r>
              <a:rPr lang="he-IL" b="1">
                <a:solidFill>
                  <a:srgbClr val="414752"/>
                </a:solidFill>
              </a:rPr>
              <a:t>גרפיקה.................................................. גילה גרטל</a:t>
            </a:r>
          </a:p>
          <a:p>
            <a:pPr algn="r" rtl="1">
              <a:lnSpc>
                <a:spcPct val="125000"/>
              </a:lnSpc>
              <a:defRPr/>
            </a:pPr>
            <a:r>
              <a:rPr lang="he-IL" b="1">
                <a:solidFill>
                  <a:srgbClr val="414752"/>
                </a:solidFill>
              </a:rPr>
              <a:t>עיצוב גרפי............................................. גילה גרטל, צביה אלגלי</a:t>
            </a:r>
          </a:p>
          <a:p>
            <a:pPr algn="r" rtl="1">
              <a:defRPr/>
            </a:pPr>
            <a:r>
              <a:rPr lang="en-US" b="1">
                <a:solidFill>
                  <a:srgbClr val="414752"/>
                </a:solidFill>
                <a:cs typeface="Arial" pitchFamily="34" charset="0"/>
              </a:rPr>
              <a:t/>
            </a:r>
            <a:br>
              <a:rPr lang="en-US" b="1">
                <a:solidFill>
                  <a:srgbClr val="414752"/>
                </a:solidFill>
                <a:cs typeface="Arial" pitchFamily="34" charset="0"/>
              </a:rPr>
            </a:br>
            <a:r>
              <a:rPr lang="he-IL" b="1">
                <a:solidFill>
                  <a:srgbClr val="414752"/>
                </a:solidFill>
                <a:hlinkClick r:id="rId2"/>
              </a:rPr>
              <a:t>איגוד האינטרנט הישראלי. חלק מהזכויות שמורות. </a:t>
            </a:r>
            <a:r>
              <a:rPr lang="en-US" b="1">
                <a:solidFill>
                  <a:srgbClr val="414752"/>
                </a:solidFill>
                <a:cs typeface="Arial" pitchFamily="34" charset="0"/>
                <a:hlinkClick r:id="rId2"/>
              </a:rPr>
              <a:t>CC</a:t>
            </a:r>
            <a:r>
              <a:rPr lang="he-IL" b="1">
                <a:solidFill>
                  <a:srgbClr val="414752"/>
                </a:solidFill>
                <a:hlinkClick r:id="rId2"/>
              </a:rPr>
              <a:t>.</a:t>
            </a:r>
            <a:endParaRPr lang="he-IL" b="1">
              <a:solidFill>
                <a:srgbClr val="414752"/>
              </a:solidFill>
            </a:endParaRPr>
          </a:p>
          <a:p>
            <a:pPr algn="r" rtl="1">
              <a:defRPr/>
            </a:pPr>
            <a:endParaRPr lang="he-IL" b="1">
              <a:solidFill>
                <a:srgbClr val="414752"/>
              </a:solidFill>
            </a:endParaRPr>
          </a:p>
          <a:p>
            <a:pPr algn="r" rtl="1">
              <a:defRPr/>
            </a:pPr>
            <a:r>
              <a:rPr lang="he-IL" sz="1400" b="1">
                <a:solidFill>
                  <a:srgbClr val="414752"/>
                </a:solidFill>
              </a:rPr>
              <a:t>הנך רשאי להעתיק, להפיץ, להציג ו/או לבצע את היצירה תחת התנאים הבאים:</a:t>
            </a:r>
            <a:endParaRPr lang="en-US" sz="1400" b="1">
              <a:solidFill>
                <a:srgbClr val="414752"/>
              </a:solidFill>
              <a:cs typeface="Arial" pitchFamily="34" charset="0"/>
            </a:endParaRPr>
          </a:p>
          <a:p>
            <a:pPr algn="r" rtl="1">
              <a:defRPr/>
            </a:pPr>
            <a:r>
              <a:rPr lang="he-IL" sz="1400" b="1">
                <a:solidFill>
                  <a:srgbClr val="414752"/>
                </a:solidFill>
              </a:rPr>
              <a:t> </a:t>
            </a:r>
            <a:endParaRPr lang="en-US" sz="1400" b="1">
              <a:solidFill>
                <a:srgbClr val="414752"/>
              </a:solidFill>
              <a:cs typeface="Arial" pitchFamily="34" charset="0"/>
            </a:endParaRPr>
          </a:p>
          <a:p>
            <a:pPr algn="r" rtl="1">
              <a:defRPr/>
            </a:pPr>
            <a:r>
              <a:rPr lang="he-IL" sz="1400" b="1">
                <a:solidFill>
                  <a:srgbClr val="414752"/>
                </a:solidFill>
              </a:rPr>
              <a:t>עלייך לייחס את היצירה לבעל זכויות היוצרים – איגוד האינטרנט הישראלי (ע"ר).</a:t>
            </a:r>
            <a:endParaRPr lang="en-US" sz="1400" b="1">
              <a:solidFill>
                <a:srgbClr val="414752"/>
              </a:solidFill>
              <a:cs typeface="Arial" pitchFamily="34" charset="0"/>
            </a:endParaRPr>
          </a:p>
          <a:p>
            <a:pPr algn="r" rtl="1">
              <a:defRPr/>
            </a:pPr>
            <a:r>
              <a:rPr lang="he-IL" sz="1400" b="1">
                <a:solidFill>
                  <a:srgbClr val="414752"/>
                </a:solidFill>
              </a:rPr>
              <a:t>אינך רשאי לשנות, לעבד או ליצור יצירה נגזרת בהסתמך על יצירה זו, אלא ברשות מפורשת בכתב ומראש מאיגוד האינטרנט הישראלי. </a:t>
            </a:r>
            <a:endParaRPr lang="en-US" sz="1400" b="1">
              <a:solidFill>
                <a:srgbClr val="414752"/>
              </a:solidFill>
              <a:cs typeface="Arial" pitchFamily="34" charset="0"/>
            </a:endParaRPr>
          </a:p>
          <a:p>
            <a:pPr algn="r" rtl="1">
              <a:defRPr/>
            </a:pPr>
            <a:r>
              <a:rPr lang="he-IL" sz="1400" b="1">
                <a:solidFill>
                  <a:srgbClr val="414752"/>
                </a:solidFill>
              </a:rPr>
              <a:t>אינך רשאי להשתמש ביצירה לצרכים מסחריים. שימוש מסחרי מכל סוג שהוא ביצירה זו אסור בהחלט אלא ברשות מפורשת בכתב ומראש מאיגוד האינטרנט הישראלי.</a:t>
            </a:r>
            <a:endParaRPr lang="en-US" sz="1400" b="1">
              <a:solidFill>
                <a:srgbClr val="414752"/>
              </a:solidFill>
              <a:cs typeface="Arial" pitchFamily="34" charset="0"/>
            </a:endParaRPr>
          </a:p>
          <a:p>
            <a:pPr algn="r" rtl="1">
              <a:defRPr/>
            </a:pPr>
            <a:r>
              <a:rPr lang="he-IL" sz="1400" b="1">
                <a:solidFill>
                  <a:srgbClr val="414752"/>
                </a:solidFill>
              </a:rPr>
              <a:t>בכל שימוש חוזר ביצירה או הפצתה, עליך להבהיר למשתמשים את התנאים לעיל.</a:t>
            </a:r>
            <a:endParaRPr lang="he-IL" b="1">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03350" y="1196975"/>
            <a:ext cx="6019800" cy="489585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a:off x="2916238" y="2349500"/>
            <a:ext cx="3095922" cy="5034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3563938" y="5373688"/>
            <a:ext cx="3455987" cy="86360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ניתן לדלג עכשיו על שלב זה</a:t>
            </a:r>
          </a:p>
          <a:p>
            <a:pPr algn="ctr" rtl="1">
              <a:defRPr/>
            </a:pPr>
            <a:r>
              <a:rPr lang="he-IL" b="1" dirty="0">
                <a:solidFill>
                  <a:schemeClr val="bg1"/>
                </a:solidFill>
              </a:rPr>
              <a:t> (בכל עת ניתן לבצע את התהליך) </a:t>
            </a:r>
          </a:p>
        </p:txBody>
      </p:sp>
      <p:cxnSp>
        <p:nvCxnSpPr>
          <p:cNvPr id="11" name="Straight Arrow Connector 10"/>
          <p:cNvCxnSpPr>
            <a:stCxn id="8" idx="1"/>
          </p:cNvCxnSpPr>
          <p:nvPr/>
        </p:nvCxnSpPr>
        <p:spPr>
          <a:xfrm rot="10800000">
            <a:off x="2771775" y="5518150"/>
            <a:ext cx="792163" cy="2873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835696" y="5373216"/>
            <a:ext cx="936104" cy="288032"/>
          </a:xfrm>
          <a:prstGeom prst="rect">
            <a:avLst/>
          </a:prstGeom>
          <a:noFill/>
          <a:ln>
            <a:solidFill>
              <a:srgbClr val="002060"/>
            </a:solidFill>
          </a:ln>
        </p:spPr>
        <p:style>
          <a:lnRef idx="0">
            <a:schemeClr val="accent6"/>
          </a:lnRef>
          <a:fillRef idx="3">
            <a:schemeClr val="accent6"/>
          </a:fillRef>
          <a:effectRef idx="3">
            <a:schemeClr val="accent6"/>
          </a:effectRef>
          <a:fontRef idx="minor">
            <a:schemeClr val="lt1"/>
          </a:fontRef>
        </p:style>
        <p:txBody>
          <a:bodyPr rtlCol="1" anchor="ctr"/>
          <a:lstStyle/>
          <a:p>
            <a:pPr algn="ctr" rtl="1" fontAlgn="auto">
              <a:spcBef>
                <a:spcPts val="0"/>
              </a:spcBef>
              <a:spcAft>
                <a:spcPts val="0"/>
              </a:spcAft>
              <a:defRPr/>
            </a:pPr>
            <a:endParaRPr lang="he-IL"/>
          </a:p>
        </p:txBody>
      </p:sp>
      <p:sp>
        <p:nvSpPr>
          <p:cNvPr id="9" name="כותרת 2"/>
          <p:cNvSpPr>
            <a:spLocks noGrp="1"/>
          </p:cNvSpPr>
          <p:nvPr>
            <p:ph type="title"/>
          </p:nvPr>
        </p:nvSpPr>
        <p:spPr>
          <a:xfrm>
            <a:off x="2339752" y="-99392"/>
            <a:ext cx="6516216" cy="1143000"/>
          </a:xfrm>
        </p:spPr>
        <p:txBody>
          <a:bodyPr/>
          <a:lstStyle/>
          <a:p>
            <a:pPr>
              <a:defRPr/>
            </a:pPr>
            <a:r>
              <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המשך: תהליך ההרשמה </a:t>
            </a:r>
            <a:r>
              <a:rPr lang="he-IL" cap="all" dirty="0" err="1"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לפייסבוק</a:t>
            </a:r>
            <a:endPar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endParaRPr>
          </a:p>
        </p:txBody>
      </p:sp>
      <p:sp>
        <p:nvSpPr>
          <p:cNvPr id="10" name="מלבן מעוגל 9"/>
          <p:cNvSpPr/>
          <p:nvPr/>
        </p:nvSpPr>
        <p:spPr>
          <a:xfrm>
            <a:off x="395288" y="908050"/>
            <a:ext cx="2520950" cy="15843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ניתן לדלג על שלב זה.</a:t>
            </a:r>
          </a:p>
          <a:p>
            <a:pPr algn="ctr" rtl="1">
              <a:defRPr/>
            </a:pPr>
            <a:r>
              <a:rPr lang="he-IL" b="1" dirty="0">
                <a:solidFill>
                  <a:schemeClr val="bg1"/>
                </a:solidFill>
              </a:rPr>
              <a:t>בחירת שירות דוא"ל לצורך מציאת החברים שלך </a:t>
            </a:r>
            <a:r>
              <a:rPr lang="he-IL" b="1" dirty="0" err="1">
                <a:solidFill>
                  <a:schemeClr val="bg1"/>
                </a:solidFill>
              </a:rPr>
              <a:t>בפייסבוק</a:t>
            </a:r>
            <a:r>
              <a:rPr lang="he-IL" b="1" dirty="0">
                <a:solidFill>
                  <a:schemeClr val="bg1"/>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00113" y="981075"/>
            <a:ext cx="7435850" cy="467995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a:stCxn id="10" idx="3"/>
          </p:cNvCxnSpPr>
          <p:nvPr/>
        </p:nvCxnSpPr>
        <p:spPr>
          <a:xfrm>
            <a:off x="3563938" y="2600325"/>
            <a:ext cx="1223962" cy="5413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stCxn id="10" idx="3"/>
          </p:cNvCxnSpPr>
          <p:nvPr/>
        </p:nvCxnSpPr>
        <p:spPr>
          <a:xfrm>
            <a:off x="3563938" y="2600325"/>
            <a:ext cx="936625" cy="9731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10" idx="3"/>
          </p:cNvCxnSpPr>
          <p:nvPr/>
        </p:nvCxnSpPr>
        <p:spPr>
          <a:xfrm>
            <a:off x="3563938" y="2600325"/>
            <a:ext cx="360362" cy="11890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כותרת 2"/>
          <p:cNvSpPr>
            <a:spLocks noGrp="1"/>
          </p:cNvSpPr>
          <p:nvPr>
            <p:ph type="title"/>
          </p:nvPr>
        </p:nvSpPr>
        <p:spPr>
          <a:xfrm>
            <a:off x="1979712" y="-99392"/>
            <a:ext cx="7200800" cy="1143000"/>
          </a:xfrm>
        </p:spPr>
        <p:txBody>
          <a:bodyPr/>
          <a:lstStyle/>
          <a:p>
            <a:pPr>
              <a:defRPr/>
            </a:pPr>
            <a:r>
              <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המשך: תהליך ההרשמה </a:t>
            </a:r>
            <a:r>
              <a:rPr lang="he-IL" cap="all" dirty="0" err="1"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rPr>
              <a:t>לפייסבוק</a:t>
            </a:r>
            <a:endParaRPr lang="he-IL" cap="all" dirty="0" smtClean="0">
              <a:ln w="9000" cmpd="sng">
                <a:solidFill>
                  <a:schemeClr val="accent1"/>
                </a:solidFill>
                <a:prstDash val="solid"/>
              </a:ln>
              <a:solidFill>
                <a:schemeClr val="bg1"/>
              </a:solidFill>
              <a:effectLst>
                <a:outerShdw blurRad="38100" dist="38100" dir="2700000" algn="tl">
                  <a:srgbClr val="000000">
                    <a:alpha val="43137"/>
                  </a:srgbClr>
                </a:outerShdw>
              </a:effectLst>
              <a:latin typeface="Arial" pitchFamily="34" charset="0"/>
              <a:ea typeface="+mn-ea"/>
            </a:endParaRPr>
          </a:p>
        </p:txBody>
      </p:sp>
      <p:sp>
        <p:nvSpPr>
          <p:cNvPr id="10" name="מלבן מעוגל 9"/>
          <p:cNvSpPr/>
          <p:nvPr/>
        </p:nvSpPr>
        <p:spPr>
          <a:xfrm>
            <a:off x="323850" y="1268413"/>
            <a:ext cx="3240088" cy="266541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rtl="1">
              <a:defRPr/>
            </a:pPr>
            <a:r>
              <a:rPr lang="he-IL" b="1" dirty="0">
                <a:solidFill>
                  <a:schemeClr val="bg1"/>
                </a:solidFill>
              </a:rPr>
              <a:t>יש למלא את הפרטים הדרושים.</a:t>
            </a:r>
          </a:p>
          <a:p>
            <a:pPr algn="ctr" rtl="1">
              <a:defRPr/>
            </a:pPr>
            <a:r>
              <a:rPr lang="he-IL" b="1" dirty="0">
                <a:solidFill>
                  <a:schemeClr val="bg1"/>
                </a:solidFill>
              </a:rPr>
              <a:t>כאשר מקלידים, פייסבוק ישלים את המילים. מומלץ לשים לב ולבחור באפשרות אשר קיימת במערכת.</a:t>
            </a:r>
          </a:p>
          <a:p>
            <a:pPr algn="ctr" rtl="1">
              <a:defRPr/>
            </a:pPr>
            <a:r>
              <a:rPr lang="he-IL" b="1" dirty="0">
                <a:solidFill>
                  <a:schemeClr val="bg1"/>
                </a:solidFill>
              </a:rPr>
              <a:t>לא לדאוג אם לא דייקתם, כי תמיד ניתן לשנות ולעדכן.</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11">
      <a:dk1>
        <a:sysClr val="windowText" lastClr="000000"/>
      </a:dk1>
      <a:lt1>
        <a:sysClr val="window" lastClr="FFFFFF"/>
      </a:lt1>
      <a:dk2>
        <a:srgbClr val="575F6D"/>
      </a:dk2>
      <a:lt2>
        <a:srgbClr val="FFF39D"/>
      </a:lt2>
      <a:accent1>
        <a:srgbClr val="FFFFFF"/>
      </a:accent1>
      <a:accent2>
        <a:srgbClr val="7598D9"/>
      </a:accent2>
      <a:accent3>
        <a:srgbClr val="B32C16"/>
      </a:accent3>
      <a:accent4>
        <a:srgbClr val="532476"/>
      </a:accent4>
      <a:accent5>
        <a:srgbClr val="AEBAD5"/>
      </a:accent5>
      <a:accent6>
        <a:srgbClr val="575F6D"/>
      </a:accent6>
      <a:hlink>
        <a:srgbClr val="42547F"/>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20488</TotalTime>
  <Words>3859</Words>
  <Application>Microsoft Office PowerPoint</Application>
  <PresentationFormat>‫הצגה על המסך (4:3)</PresentationFormat>
  <Paragraphs>542</Paragraphs>
  <Slides>70</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70</vt:i4>
      </vt:variant>
    </vt:vector>
  </HeadingPairs>
  <TitlesOfParts>
    <vt:vector size="71" baseType="lpstr">
      <vt:lpstr>Office Theme</vt:lpstr>
      <vt:lpstr>היכרות ולימוד הרשת החברתית  facebook</vt:lpstr>
      <vt:lpstr>שקופית 2</vt:lpstr>
      <vt:lpstr>מילון מונחים קצר</vt:lpstr>
      <vt:lpstr>כללים לגלישה בטוחה ברשתות חברתיות</vt:lpstr>
      <vt:lpstr>שקופית 5</vt:lpstr>
      <vt:lpstr>שקופית 6</vt:lpstr>
      <vt:lpstr>המשך: תהליך ההרשמה לפייסבוק</vt:lpstr>
      <vt:lpstr>המשך: תהליך ההרשמה לפייסבוק</vt:lpstr>
      <vt:lpstr>המשך: תהליך ההרשמה לפייסבוק</vt:lpstr>
      <vt:lpstr>המשך: תהליך ההרשמה לפייסבוק</vt:lpstr>
      <vt:lpstr>המשך: תהליך ההרשמה לפייסבוק</vt:lpstr>
      <vt:lpstr>המשך: תהליך ההרשמה לפייסבוק</vt:lpstr>
      <vt:lpstr>שקופית 13</vt:lpstr>
      <vt:lpstr>שקופית 14</vt:lpstr>
      <vt:lpstr>שקופית 15</vt:lpstr>
      <vt:lpstr>שקופית 16</vt:lpstr>
      <vt:lpstr>שקופית 17</vt:lpstr>
      <vt:lpstr>שקופית 18</vt:lpstr>
      <vt:lpstr>שקופית 19</vt:lpstr>
      <vt:lpstr>שקופית 20</vt:lpstr>
      <vt:lpstr>שקופית 21</vt:lpstr>
      <vt:lpstr>שקופית 22</vt:lpstr>
      <vt:lpstr>שקופית 23</vt:lpstr>
      <vt:lpstr>שקופית 24</vt:lpstr>
      <vt:lpstr>שקופית 25</vt:lpstr>
      <vt:lpstr>שקופית 26</vt:lpstr>
      <vt:lpstr>שקופית 27</vt:lpstr>
      <vt:lpstr>שקופית 28</vt:lpstr>
      <vt:lpstr>שקופית 29</vt:lpstr>
      <vt:lpstr>שקופית 30</vt:lpstr>
      <vt:lpstr>שקופית 31</vt:lpstr>
      <vt:lpstr>שקופית 32</vt:lpstr>
      <vt:lpstr>שקופית 33</vt:lpstr>
      <vt:lpstr>שקופית 34</vt:lpstr>
      <vt:lpstr>שקופית 35</vt:lpstr>
      <vt:lpstr>שקופית 36</vt:lpstr>
      <vt:lpstr>שקופית 37</vt:lpstr>
      <vt:lpstr>שקופית 38</vt:lpstr>
      <vt:lpstr>שקופית 39</vt:lpstr>
      <vt:lpstr>שקופית 40</vt:lpstr>
      <vt:lpstr>שקופית 41</vt:lpstr>
      <vt:lpstr>שקופית 42</vt:lpstr>
      <vt:lpstr>שקופית 43</vt:lpstr>
      <vt:lpstr>שקופית 44</vt:lpstr>
      <vt:lpstr>שקופית 45</vt:lpstr>
      <vt:lpstr>שקופית 46</vt:lpstr>
      <vt:lpstr>שקופית 47</vt:lpstr>
      <vt:lpstr>שקופית 48</vt:lpstr>
      <vt:lpstr>שקופית 49</vt:lpstr>
      <vt:lpstr>שקופית 50</vt:lpstr>
      <vt:lpstr>שקופית 51</vt:lpstr>
      <vt:lpstr>שקופית 52</vt:lpstr>
      <vt:lpstr>שקופית 53</vt:lpstr>
      <vt:lpstr>שקופית 54</vt:lpstr>
      <vt:lpstr>שקופית 55</vt:lpstr>
      <vt:lpstr>שקופית 56</vt:lpstr>
      <vt:lpstr>שקופית 57</vt:lpstr>
      <vt:lpstr>שקופית 58</vt:lpstr>
      <vt:lpstr>שקופית 59</vt:lpstr>
      <vt:lpstr>שקופית 60</vt:lpstr>
      <vt:lpstr>שקופית 61</vt:lpstr>
      <vt:lpstr>שקופית 62</vt:lpstr>
      <vt:lpstr>שקופית 63</vt:lpstr>
      <vt:lpstr>שקופית 64</vt:lpstr>
      <vt:lpstr>שקופית 65</vt:lpstr>
      <vt:lpstr>שקופית 66</vt:lpstr>
      <vt:lpstr>שקופית 67</vt:lpstr>
      <vt:lpstr>שקופית 68</vt:lpstr>
      <vt:lpstr>עדכונים, שינויים ושדרוגים  </vt:lpstr>
      <vt:lpstr>אודות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dc:creator>
  <cp:lastModifiedBy>Tomer</cp:lastModifiedBy>
  <cp:revision>296</cp:revision>
  <dcterms:created xsi:type="dcterms:W3CDTF">2011-01-22T23:38:18Z</dcterms:created>
  <dcterms:modified xsi:type="dcterms:W3CDTF">2011-12-22T10:56:13Z</dcterms:modified>
</cp:coreProperties>
</file>