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96" r:id="rId2"/>
    <p:sldId id="297" r:id="rId3"/>
    <p:sldId id="287" r:id="rId4"/>
    <p:sldId id="300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yelet Abraham" initials="AA" lastIdx="1" clrIdx="0">
    <p:extLst>
      <p:ext uri="{19B8F6BF-5375-455C-9EA6-DF929625EA0E}">
        <p15:presenceInfo xmlns:p15="http://schemas.microsoft.com/office/powerpoint/2012/main" userId="S-1-5-21-1478584003-1128799915-1539857752-163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2E1B5"/>
    <a:srgbClr val="006600"/>
    <a:srgbClr val="68E911"/>
    <a:srgbClr val="B3FFCC"/>
    <a:srgbClr val="1CF0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סגנון בהיר 2 - הדגשה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660" autoAdjust="0"/>
  </p:normalViewPr>
  <p:slideViewPr>
    <p:cSldViewPr>
      <p:cViewPr varScale="1">
        <p:scale>
          <a:sx n="70" d="100"/>
          <a:sy n="70" d="100"/>
        </p:scale>
        <p:origin x="5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F9A0883-F642-493B-9264-AFA3838135D2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59D8B46-5863-488D-9C93-9D6DD888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088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165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24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554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99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9879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8511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2607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505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312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114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266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079E3-4BC7-4CE8-BC49-7ED8A2A6E39A}" type="datetimeFigureOut">
              <a:rPr lang="he-IL" smtClean="0"/>
              <a:t>ד'/חשון/תשע"ח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0495C-1B97-49E4-8462-FB1985662B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694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he-IL" b="1" dirty="0" smtClean="0"/>
              <a:t>עקרון  מרכזי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1988840"/>
            <a:ext cx="8229600" cy="3960440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he-IL" sz="3000" dirty="0" smtClean="0"/>
              <a:t>עקרון </a:t>
            </a:r>
            <a:r>
              <a:rPr lang="he-IL" sz="3000" dirty="0"/>
              <a:t>ראשון באמנת </a:t>
            </a:r>
            <a:r>
              <a:rPr lang="he-IL" sz="3000" dirty="0" smtClean="0"/>
              <a:t>האו"ם </a:t>
            </a:r>
            <a:r>
              <a:rPr lang="he-IL" sz="3000" dirty="0"/>
              <a:t>לזכויות אנשים עם </a:t>
            </a:r>
            <a:r>
              <a:rPr lang="he-IL" sz="3000" dirty="0" smtClean="0"/>
              <a:t>מוגבלות: </a:t>
            </a:r>
            <a:r>
              <a:rPr lang="he-IL" sz="2800" dirty="0"/>
              <a:t/>
            </a:r>
            <a:br>
              <a:rPr lang="he-IL" sz="2800" dirty="0"/>
            </a:br>
            <a:r>
              <a:rPr 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"כבוד לכבוד הטבעי, </a:t>
            </a:r>
            <a:endParaRPr lang="he-IL" sz="36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marL="0" lvl="0" indent="0" algn="ctr">
              <a:lnSpc>
                <a:spcPct val="150000"/>
              </a:lnSpc>
              <a:buNone/>
            </a:pPr>
            <a:r>
              <a:rPr 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לאוטונומיה </a:t>
            </a:r>
            <a:r>
              <a:rPr 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האישית </a:t>
            </a:r>
            <a:endParaRPr lang="he-IL" sz="36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marL="0" lvl="0" indent="0" algn="ctr">
              <a:lnSpc>
                <a:spcPct val="150000"/>
              </a:lnSpc>
              <a:buNone/>
            </a:pPr>
            <a:r>
              <a:rPr 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כולל </a:t>
            </a:r>
            <a:r>
              <a:rPr 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חופש הבחירה </a:t>
            </a:r>
            <a:endParaRPr lang="he-IL" sz="36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marL="0" lvl="0" indent="0" algn="ctr">
              <a:lnSpc>
                <a:spcPct val="150000"/>
              </a:lnSpc>
              <a:buNone/>
            </a:pPr>
            <a:r>
              <a:rPr 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ועצמאות </a:t>
            </a:r>
            <a:r>
              <a:rPr 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של אנשים"</a:t>
            </a:r>
            <a:endParaRPr lang="en-US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158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/>
              <a:t>פוטנציאל 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3731" y="1196752"/>
            <a:ext cx="8229600" cy="38164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e-IL" dirty="0" smtClean="0"/>
              <a:t>אנשים עם עיוורון </a:t>
            </a:r>
          </a:p>
          <a:p>
            <a:pPr marL="0" indent="0" algn="ctr">
              <a:buNone/>
            </a:pPr>
            <a:r>
              <a:rPr lang="he-IL" dirty="0" smtClean="0"/>
              <a:t>משתמשים במחשבים וטלפונים חכמים </a:t>
            </a:r>
          </a:p>
          <a:p>
            <a:pPr marL="0" indent="0" algn="ctr">
              <a:buNone/>
            </a:pPr>
            <a:r>
              <a:rPr lang="he-IL" dirty="0" smtClean="0"/>
              <a:t>באופן מלא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בבית</a:t>
            </a:r>
            <a:r>
              <a:rPr lang="he-IL" dirty="0" smtClean="0"/>
              <a:t>: גלישה באינטרנט, רשתות חברתיות, שירותים מקוונים, אמייל, </a:t>
            </a:r>
            <a:r>
              <a:rPr lang="en-US" dirty="0" smtClean="0"/>
              <a:t>WhatsApp</a:t>
            </a:r>
            <a:r>
              <a:rPr lang="he-IL" dirty="0" smtClean="0"/>
              <a:t> ועוד</a:t>
            </a:r>
            <a:endParaRPr lang="en-US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בעבודה</a:t>
            </a:r>
            <a:r>
              <a:rPr lang="he-IL" dirty="0" smtClean="0"/>
              <a:t>: אופיס, מערכות מידע ועוד</a:t>
            </a:r>
          </a:p>
          <a:p>
            <a:pPr marL="457200" lvl="1" indent="0">
              <a:buNone/>
            </a:pPr>
            <a:endParaRPr lang="he-IL" sz="1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marL="457200" lvl="1" indent="0">
              <a:buNone/>
            </a:pPr>
            <a:r>
              <a:rPr 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איך הם עושים זאת???</a:t>
            </a:r>
          </a:p>
        </p:txBody>
      </p:sp>
    </p:spTree>
    <p:extLst>
      <p:ext uri="{BB962C8B-B14F-4D97-AF65-F5344CB8AC3E}">
        <p14:creationId xmlns:p14="http://schemas.microsoft.com/office/powerpoint/2010/main" val="168482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/>
              <a:t>הנגשת </a:t>
            </a:r>
            <a:r>
              <a:rPr lang="he-IL" b="1" dirty="0" smtClean="0"/>
              <a:t>סביבת המחשוב 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grpSp>
        <p:nvGrpSpPr>
          <p:cNvPr id="9" name="קבוצה 8"/>
          <p:cNvGrpSpPr/>
          <p:nvPr/>
        </p:nvGrpSpPr>
        <p:grpSpPr>
          <a:xfrm>
            <a:off x="3700018" y="980728"/>
            <a:ext cx="3497238" cy="3433065"/>
            <a:chOff x="3749040" y="1097279"/>
            <a:chExt cx="2377440" cy="2377440"/>
          </a:xfrm>
        </p:grpSpPr>
        <p:sp>
          <p:nvSpPr>
            <p:cNvPr id="16" name="אליפסה 15"/>
            <p:cNvSpPr/>
            <p:nvPr/>
          </p:nvSpPr>
          <p:spPr>
            <a:xfrm>
              <a:off x="3749040" y="1097279"/>
              <a:ext cx="2377440" cy="237744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אליפסה 6"/>
            <p:cNvSpPr txBox="1"/>
            <p:nvPr/>
          </p:nvSpPr>
          <p:spPr>
            <a:xfrm>
              <a:off x="4978186" y="1612544"/>
              <a:ext cx="626635" cy="552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r" defTabSz="11557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3600" b="1" kern="1200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ידע</a:t>
              </a:r>
              <a:endParaRPr lang="he-IL" sz="3600" kern="1200" dirty="0"/>
            </a:p>
          </p:txBody>
        </p:sp>
      </p:grpSp>
      <p:grpSp>
        <p:nvGrpSpPr>
          <p:cNvPr id="10" name="קבוצה 9"/>
          <p:cNvGrpSpPr/>
          <p:nvPr/>
        </p:nvGrpSpPr>
        <p:grpSpPr>
          <a:xfrm>
            <a:off x="2951043" y="2708920"/>
            <a:ext cx="3384376" cy="3384376"/>
            <a:chOff x="2697479" y="2148840"/>
            <a:chExt cx="2377440" cy="2377440"/>
          </a:xfrm>
          <a:solidFill>
            <a:srgbClr val="FF0000">
              <a:alpha val="50196"/>
            </a:srgbClr>
          </a:solidFill>
        </p:grpSpPr>
        <p:sp>
          <p:nvSpPr>
            <p:cNvPr id="14" name="אליפסה 13"/>
            <p:cNvSpPr/>
            <p:nvPr/>
          </p:nvSpPr>
          <p:spPr>
            <a:xfrm>
              <a:off x="2697479" y="2148840"/>
              <a:ext cx="2377440" cy="237744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אליפסה 8"/>
            <p:cNvSpPr txBox="1"/>
            <p:nvPr/>
          </p:nvSpPr>
          <p:spPr>
            <a:xfrm>
              <a:off x="3209436" y="3556347"/>
              <a:ext cx="1284315" cy="7543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r" defTabSz="11557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4400" b="1" kern="1200" dirty="0" smtClean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תמיכה</a:t>
              </a:r>
              <a:endParaRPr lang="he-IL" sz="4800" b="1" kern="1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2089206" y="1052732"/>
            <a:ext cx="3307089" cy="3470357"/>
            <a:chOff x="1705233" y="1071507"/>
            <a:chExt cx="2377440" cy="2377440"/>
          </a:xfrm>
        </p:grpSpPr>
        <p:sp>
          <p:nvSpPr>
            <p:cNvPr id="12" name="אליפסה 11"/>
            <p:cNvSpPr/>
            <p:nvPr/>
          </p:nvSpPr>
          <p:spPr>
            <a:xfrm>
              <a:off x="1705233" y="1071507"/>
              <a:ext cx="2377440" cy="237744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3" name="אליפסה 10"/>
            <p:cNvSpPr txBox="1"/>
            <p:nvPr/>
          </p:nvSpPr>
          <p:spPr>
            <a:xfrm>
              <a:off x="2046035" y="1555401"/>
              <a:ext cx="1283661" cy="716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r" defTabSz="11557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3600" b="1" kern="1200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טכנולוגיה</a:t>
              </a:r>
              <a:endParaRPr lang="he-IL" sz="36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sp>
        <p:nvSpPr>
          <p:cNvPr id="20" name="אליפסה 19"/>
          <p:cNvSpPr/>
          <p:nvPr/>
        </p:nvSpPr>
        <p:spPr>
          <a:xfrm>
            <a:off x="3456077" y="2787910"/>
            <a:ext cx="2268052" cy="792088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נגישות</a:t>
            </a:r>
            <a:endParaRPr lang="he-IL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545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5"/>
          <p:cNvSpPr txBox="1"/>
          <p:nvPr/>
        </p:nvSpPr>
        <p:spPr>
          <a:xfrm>
            <a:off x="107504" y="332656"/>
            <a:ext cx="7202862" cy="7463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0" compatLnSpc="1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e-IL" sz="4400" b="1" dirty="0">
                <a:solidFill>
                  <a:srgbClr val="FFC000"/>
                </a:solidFill>
                <a:effectLst>
                  <a:outerShdw dist="38096" dir="2700000">
                    <a:srgbClr val="000000"/>
                  </a:outerShdw>
                </a:effectLst>
                <a:latin typeface="David" pitchFamily="34"/>
                <a:cs typeface="David" pitchFamily="34"/>
              </a:rPr>
              <a:t>מוקד הנגשה טכנולוגי - מגדל אור</a:t>
            </a:r>
          </a:p>
        </p:txBody>
      </p:sp>
      <p:sp>
        <p:nvSpPr>
          <p:cNvPr id="19" name="TextBox 6"/>
          <p:cNvSpPr txBox="1"/>
          <p:nvPr/>
        </p:nvSpPr>
        <p:spPr>
          <a:xfrm>
            <a:off x="179512" y="1815134"/>
            <a:ext cx="6276238" cy="2905924"/>
          </a:xfrm>
          <a:prstGeom prst="rect">
            <a:avLst/>
          </a:prstGeom>
          <a:solidFill>
            <a:srgbClr val="70AD47">
              <a:alpha val="50000"/>
            </a:srgbClr>
          </a:solidFill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 defTabSz="685800">
              <a:lnSpc>
                <a:spcPct val="150000"/>
              </a:lnSpc>
              <a:spcBef>
                <a:spcPts val="45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e-IL" sz="3200" dirty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David" pitchFamily="34"/>
                <a:cs typeface="David" pitchFamily="34"/>
              </a:rPr>
              <a:t>תמיכה מונגשת בגלישה באתרי אינטרנט </a:t>
            </a:r>
            <a:r>
              <a:rPr lang="he-IL" sz="3200" dirty="0" err="1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David" pitchFamily="34"/>
                <a:cs typeface="David" pitchFamily="34"/>
              </a:rPr>
              <a:t>להנגשת</a:t>
            </a:r>
            <a:r>
              <a:rPr lang="he-IL" sz="3200" dirty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David" pitchFamily="34"/>
                <a:cs typeface="David" pitchFamily="34"/>
              </a:rPr>
              <a:t> מוקד התמיכה הארגוני </a:t>
            </a:r>
          </a:p>
          <a:p>
            <a:pPr algn="ctr" defTabSz="685800">
              <a:spcBef>
                <a:spcPts val="45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e-IL" sz="3200" dirty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David" pitchFamily="34"/>
                <a:cs typeface="David" pitchFamily="34"/>
              </a:rPr>
              <a:t>כמתחייב מתקנות נגישות השירות </a:t>
            </a:r>
          </a:p>
          <a:p>
            <a:pPr algn="ctr" defTabSz="685800">
              <a:lnSpc>
                <a:spcPct val="150000"/>
              </a:lnSpc>
              <a:spcBef>
                <a:spcPts val="45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e-IL" sz="3200" dirty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David" pitchFamily="34"/>
                <a:cs typeface="David" pitchFamily="34"/>
              </a:rPr>
              <a:t>(ללקויות ראיה ושמיעה)</a:t>
            </a:r>
          </a:p>
        </p:txBody>
      </p:sp>
      <p:pic>
        <p:nvPicPr>
          <p:cNvPr id="21" name="תמונה 13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9730" y="1815135"/>
            <a:ext cx="2214263" cy="166069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2" name="תמונה 2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0839" y="3790574"/>
            <a:ext cx="2313155" cy="154196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3" name="TextBox 22"/>
          <p:cNvSpPr txBox="1"/>
          <p:nvPr/>
        </p:nvSpPr>
        <p:spPr>
          <a:xfrm>
            <a:off x="131658" y="5517232"/>
            <a:ext cx="7020272" cy="4385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0" compatLnSpc="1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e-IL" sz="2400" dirty="0">
                <a:solidFill>
                  <a:srgbClr val="0070C0"/>
                </a:solidFill>
                <a:latin typeface="Calibri"/>
                <a:cs typeface="Arial" pitchFamily="34"/>
              </a:rPr>
              <a:t>לפרטים: גבי כהן, 052-4551777, </a:t>
            </a:r>
            <a:r>
              <a:rPr lang="en-US" sz="2400" dirty="0">
                <a:solidFill>
                  <a:srgbClr val="0070C0"/>
                </a:solidFill>
                <a:latin typeface="Calibri"/>
              </a:rPr>
              <a:t>gabic@migdalor.org.il</a:t>
            </a:r>
            <a:endParaRPr lang="he-IL" sz="2400" dirty="0">
              <a:solidFill>
                <a:srgbClr val="0070C0"/>
              </a:solidFill>
              <a:latin typeface="Calibri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5386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87</Words>
  <Application>Microsoft Office PowerPoint</Application>
  <PresentationFormat>‫הצגה על המסך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David</vt:lpstr>
      <vt:lpstr>Times New Roman</vt:lpstr>
      <vt:lpstr>Wingdings</vt:lpstr>
      <vt:lpstr>ערכת נושא Office</vt:lpstr>
      <vt:lpstr>עקרון  מרכזי </vt:lpstr>
      <vt:lpstr>פוטנציאל  </vt:lpstr>
      <vt:lpstr>הנגשת סביבת המחשוב  </vt:lpstr>
      <vt:lpstr>מצגת של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Ety Arama - מגדלאור</dc:creator>
  <cp:lastModifiedBy>Michal Shik-Hartuv</cp:lastModifiedBy>
  <cp:revision>186</cp:revision>
  <dcterms:created xsi:type="dcterms:W3CDTF">2016-01-11T07:09:48Z</dcterms:created>
  <dcterms:modified xsi:type="dcterms:W3CDTF">2017-10-24T09:38:00Z</dcterms:modified>
</cp:coreProperties>
</file>