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3" r:id="rId2"/>
    <p:sldId id="258" r:id="rId3"/>
    <p:sldId id="274" r:id="rId4"/>
    <p:sldId id="276" r:id="rId5"/>
    <p:sldId id="275" r:id="rId6"/>
    <p:sldId id="277" r:id="rId7"/>
    <p:sldId id="279" r:id="rId8"/>
    <p:sldId id="278" r:id="rId9"/>
    <p:sldId id="280" r:id="rId10"/>
    <p:sldId id="281" r:id="rId11"/>
    <p:sldId id="282" r:id="rId12"/>
    <p:sldId id="283" r:id="rId13"/>
    <p:sldId id="266" r:id="rId14"/>
    <p:sldId id="267" r:id="rId15"/>
    <p:sldId id="268" r:id="rId16"/>
    <p:sldId id="269" r:id="rId17"/>
    <p:sldId id="270" r:id="rId18"/>
    <p:sldId id="272" r:id="rId19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0582" autoAdjust="0"/>
  </p:normalViewPr>
  <p:slideViewPr>
    <p:cSldViewPr>
      <p:cViewPr>
        <p:scale>
          <a:sx n="66" d="100"/>
          <a:sy n="66" d="100"/>
        </p:scale>
        <p:origin x="-264" y="-101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43" d="100"/>
          <a:sy n="43" d="100"/>
        </p:scale>
        <p:origin x="-1675" y="-62"/>
      </p:cViewPr>
      <p:guideLst>
        <p:guide orient="horz" pos="312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775552" y="9428584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43" y="9428584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A81AF43-E4A1-4868-ACE5-4CF9002EE77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מציין מיקום של כותרת עליונה 5"/>
          <p:cNvSpPr>
            <a:spLocks noGrp="1"/>
          </p:cNvSpPr>
          <p:nvPr>
            <p:ph type="hdr" sz="quarter"/>
          </p:nvPr>
        </p:nvSpPr>
        <p:spPr>
          <a:xfrm>
            <a:off x="3775552" y="1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3353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5552" y="1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43" y="1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77894C8-CF2D-422E-B804-692F098DEA65}" type="datetimeFigureOut">
              <a:rPr lang="he-IL" smtClean="0"/>
              <a:pPr/>
              <a:t>ד'/חשון/תשע"ח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775552" y="9428584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43" y="9428584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494BC7E-6BD9-4FC6-89C5-D854D186ABE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412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בעזרת התקן ניתן לקבוע כי הדרישה לנגישות היא מהותית ודורשת להבטיח</a:t>
            </a:r>
            <a:r>
              <a:rPr lang="he-IL" baseline="0" dirty="0" smtClean="0"/>
              <a:t> שימוש פונקציונלי נגיש מתוך הכרה  בקושי להגיע להנגשה מלאה בדרישות הטכניות של הנגשת תוכן.</a:t>
            </a:r>
          </a:p>
          <a:p>
            <a:r>
              <a:rPr lang="he-IL" baseline="0" dirty="0" smtClean="0">
                <a:solidFill>
                  <a:srgbClr val="FF0000"/>
                </a:solidFill>
              </a:rPr>
              <a:t>חלק </a:t>
            </a:r>
            <a:r>
              <a:rPr lang="he-IL" baseline="0" dirty="0" smtClean="0"/>
              <a:t>מהמסמך אינו נורמטיבי – הוא מכיל המלצות ולא הנחיות</a:t>
            </a:r>
          </a:p>
          <a:p>
            <a:r>
              <a:rPr lang="he-IL" baseline="0" dirty="0" smtClean="0"/>
              <a:t>נדרש </a:t>
            </a:r>
            <a:r>
              <a:rPr lang="en-US" baseline="0" dirty="0" smtClean="0"/>
              <a:t>commence sense</a:t>
            </a:r>
            <a:r>
              <a:rPr lang="he-IL" baseline="0" dirty="0" smtClean="0"/>
              <a:t> הגיון פשוט (בריא)</a:t>
            </a:r>
            <a:r>
              <a:rPr lang="he-IL" baseline="0" dirty="0" err="1" smtClean="0"/>
              <a:t>בהנגשת</a:t>
            </a:r>
            <a:r>
              <a:rPr lang="he-IL" baseline="0" dirty="0" smtClean="0"/>
              <a:t> אתר</a:t>
            </a:r>
          </a:p>
          <a:p>
            <a:endParaRPr lang="he-IL" baseline="0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7879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1371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4509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2950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latin typeface="Times New Roman" pitchFamily="18" charset="0"/>
              </a:rPr>
              <a:t> </a:t>
            </a:r>
          </a:p>
          <a:p>
            <a:pPr marL="228600" indent="-228600" eaLnBrk="1" hangingPunct="1">
              <a:buFont typeface="Wingdings" pitchFamily="2" charset="2"/>
              <a:buAutoNum type="arabicPeriod"/>
              <a:defRPr/>
            </a:pPr>
            <a:r>
              <a:rPr lang="he-IL" dirty="0" smtClean="0">
                <a:latin typeface="Times New Roman" pitchFamily="18" charset="0"/>
              </a:rPr>
              <a:t>טפסים – חשיבות והצגת קורא מסך הדף עם טופס המאפשר מילויו</a:t>
            </a:r>
          </a:p>
          <a:p>
            <a:pPr marL="228600" indent="-228600" eaLnBrk="1" hangingPunct="1">
              <a:buFont typeface="Wingdings" pitchFamily="2" charset="2"/>
              <a:buAutoNum type="arabicPeriod"/>
              <a:defRPr/>
            </a:pPr>
            <a:r>
              <a:rPr lang="he-IL" dirty="0" smtClean="0">
                <a:latin typeface="Times New Roman" pitchFamily="18" charset="0"/>
              </a:rPr>
              <a:t>עקרום האוניברסליות</a:t>
            </a:r>
            <a:r>
              <a:rPr lang="he-IL" baseline="0" dirty="0" smtClean="0">
                <a:latin typeface="Times New Roman" pitchFamily="18" charset="0"/>
              </a:rPr>
              <a:t> והקושי לממשו</a:t>
            </a:r>
            <a:endParaRPr lang="he-IL" dirty="0" smtClean="0">
              <a:latin typeface="Times New Roman" pitchFamily="18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latin typeface="Times New Roman" pitchFamily="18" charset="0"/>
              </a:rPr>
              <a:t> </a:t>
            </a:r>
          </a:p>
          <a:p>
            <a:pPr marL="228600" indent="-228600" eaLnBrk="1" hangingPunct="1">
              <a:buFont typeface="Wingdings" pitchFamily="2" charset="2"/>
              <a:buAutoNum type="arabicPeriod"/>
              <a:defRPr/>
            </a:pPr>
            <a:r>
              <a:rPr lang="he-IL" dirty="0" smtClean="0">
                <a:latin typeface="Times New Roman" pitchFamily="18" charset="0"/>
              </a:rPr>
              <a:t>המשוטט יכול לתפוס את כל המוצג על המסך</a:t>
            </a:r>
          </a:p>
          <a:p>
            <a:pPr marL="228600" indent="-228600" eaLnBrk="1" hangingPunct="1">
              <a:buFont typeface="Wingdings" pitchFamily="2" charset="2"/>
              <a:buNone/>
              <a:defRPr/>
            </a:pPr>
            <a:r>
              <a:rPr lang="he-IL" dirty="0" smtClean="0">
                <a:latin typeface="Times New Roman" pitchFamily="18" charset="0"/>
              </a:rPr>
              <a:t>שפה פשוטה </a:t>
            </a:r>
            <a:r>
              <a:rPr lang="he-IL" dirty="0" err="1" smtClean="0">
                <a:latin typeface="Times New Roman" pitchFamily="18" charset="0"/>
              </a:rPr>
              <a:t>– א</a:t>
            </a:r>
            <a:r>
              <a:rPr lang="he-IL" dirty="0" smtClean="0">
                <a:latin typeface="Times New Roman" pitchFamily="18" charset="0"/>
              </a:rPr>
              <a:t>וצר מילים</a:t>
            </a:r>
            <a:r>
              <a:rPr lang="he-IL" baseline="0" dirty="0" smtClean="0">
                <a:latin typeface="Times New Roman" pitchFamily="18" charset="0"/>
              </a:rPr>
              <a:t> כמו בסוף חטיבת ביניים (מהנספח)</a:t>
            </a:r>
            <a:endParaRPr lang="he-IL" dirty="0" smtClean="0">
              <a:latin typeface="Times New Roman" pitchFamily="18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latin typeface="Times New Roman" pitchFamily="18" charset="0"/>
              </a:rPr>
              <a:t> 1. לקבוע סדר הצגת</a:t>
            </a:r>
            <a:r>
              <a:rPr lang="he-IL" baseline="0" dirty="0" smtClean="0">
                <a:latin typeface="Times New Roman" pitchFamily="18" charset="0"/>
              </a:rPr>
              <a:t> התכנים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he-IL" dirty="0" smtClean="0">
                <a:latin typeface="Times New Roman" pitchFamily="18" charset="0"/>
              </a:rPr>
              <a:t>  כך שמעברים באמצעות</a:t>
            </a:r>
            <a:r>
              <a:rPr lang="he-IL" baseline="0" dirty="0" smtClean="0">
                <a:latin typeface="Times New Roman" pitchFamily="18" charset="0"/>
              </a:rPr>
              <a:t> </a:t>
            </a:r>
            <a:r>
              <a:rPr lang="en-US" baseline="0" dirty="0" smtClean="0">
                <a:latin typeface="Times New Roman" pitchFamily="18" charset="0"/>
              </a:rPr>
              <a:t>TAB</a:t>
            </a:r>
            <a:r>
              <a:rPr lang="he-IL" baseline="0" dirty="0" smtClean="0">
                <a:latin typeface="Times New Roman" pitchFamily="18" charset="0"/>
              </a:rPr>
              <a:t> הגיוניים</a:t>
            </a:r>
            <a:endParaRPr lang="he-IL" dirty="0" smtClean="0">
              <a:latin typeface="Times New Roman" pitchFamily="18" charset="0"/>
            </a:endParaRPr>
          </a:p>
          <a:p>
            <a:pPr marL="228600" indent="-228600" eaLnBrk="1" hangingPunct="1">
              <a:buFont typeface="Wingdings" pitchFamily="2" charset="2"/>
              <a:buNone/>
              <a:defRPr/>
            </a:pPr>
            <a:endParaRPr lang="he-IL" dirty="0" smtClean="0">
              <a:latin typeface="Times New Roman" pitchFamily="18" charset="0"/>
            </a:endParaRPr>
          </a:p>
          <a:p>
            <a:pPr marL="228600" indent="-228600" eaLnBrk="1" hangingPunct="1">
              <a:buFont typeface="Wingdings" pitchFamily="2" charset="2"/>
              <a:buNone/>
              <a:defRPr/>
            </a:pPr>
            <a:endParaRPr lang="he-IL" dirty="0" smtClean="0">
              <a:latin typeface="Times New Roman" pitchFamily="18" charset="0"/>
            </a:endParaRPr>
          </a:p>
          <a:p>
            <a:pPr marL="228600" indent="-228600" eaLnBrk="1" hangingPunct="1">
              <a:buFont typeface="Wingdings" pitchFamily="2" charset="2"/>
              <a:buNone/>
              <a:defRPr/>
            </a:pPr>
            <a:r>
              <a:rPr lang="he-IL" dirty="0" smtClean="0">
                <a:latin typeface="Times New Roman" pitchFamily="18" charset="0"/>
              </a:rPr>
              <a:t>4. פרורי לחם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latin typeface="Times New Roman" pitchFamily="18" charset="0"/>
              </a:rPr>
              <a:t> </a:t>
            </a:r>
          </a:p>
          <a:p>
            <a:pPr marL="228600" indent="-228600" eaLnBrk="1" hangingPunct="1">
              <a:buFont typeface="Wingdings" pitchFamily="2" charset="2"/>
              <a:buAutoNum type="arabicPeriod"/>
              <a:defRPr/>
            </a:pPr>
            <a:r>
              <a:rPr lang="he-IL" dirty="0" smtClean="0">
                <a:latin typeface="Times New Roman" pitchFamily="18" charset="0"/>
              </a:rPr>
              <a:t>הנחיות לכותבי תוכן</a:t>
            </a:r>
          </a:p>
          <a:p>
            <a:pPr marL="228600" indent="-228600" eaLnBrk="1" hangingPunct="1">
              <a:buFont typeface="Wingdings" pitchFamily="2" charset="2"/>
              <a:buAutoNum type="arabicPeriod"/>
              <a:defRPr/>
            </a:pPr>
            <a:endParaRPr lang="he-IL" dirty="0" smtClean="0">
              <a:latin typeface="Times New Roman" pitchFamily="18" charset="0"/>
            </a:endParaRPr>
          </a:p>
          <a:p>
            <a:pPr marL="228600" indent="-228600" eaLnBrk="1" hangingPunct="1">
              <a:buFont typeface="Wingdings" pitchFamily="2" charset="2"/>
              <a:buAutoNum type="arabicPeriod"/>
              <a:defRPr/>
            </a:pPr>
            <a:endParaRPr lang="he-IL" dirty="0" smtClean="0">
              <a:latin typeface="Times New Roman" pitchFamily="18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16</a:t>
            </a:fld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latin typeface="Times New Roman" pitchFamily="18" charset="0"/>
              </a:rPr>
              <a:t> </a:t>
            </a:r>
          </a:p>
          <a:p>
            <a:pPr marL="228600" indent="-228600" eaLnBrk="1" hangingPunct="1">
              <a:buFont typeface="Wingdings" pitchFamily="2" charset="2"/>
              <a:buAutoNum type="arabicPeriod"/>
              <a:defRPr/>
            </a:pPr>
            <a:r>
              <a:rPr lang="he-IL" dirty="0" smtClean="0">
                <a:latin typeface="Times New Roman" pitchFamily="18" charset="0"/>
              </a:rPr>
              <a:t>קורא מסך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17</a:t>
            </a:fld>
            <a:endParaRPr lang="he-I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18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rgbClr val="EAB200"/>
              </a:buClr>
              <a:defRPr/>
            </a:pPr>
            <a:r>
              <a:rPr lang="he-IL" sz="1200" b="1" dirty="0" smtClean="0">
                <a:solidFill>
                  <a:srgbClr val="F9FA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he-IL" sz="1200" b="0" dirty="0" smtClean="0">
                <a:solidFill>
                  <a:srgbClr val="F9FA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עם כל הפטורים וההקלות, חשוב להקפיד</a:t>
            </a:r>
            <a:r>
              <a:rPr lang="he-IL" sz="1200" b="0" baseline="0" dirty="0" smtClean="0">
                <a:solidFill>
                  <a:srgbClr val="F9FA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על התאמות נגישות לכל </a:t>
            </a:r>
            <a:r>
              <a:rPr lang="he-IL" sz="1200" b="0" baseline="0" dirty="0" err="1" smtClean="0">
                <a:solidFill>
                  <a:srgbClr val="F9FA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האוכלוסיה</a:t>
            </a:r>
            <a:r>
              <a:rPr lang="he-IL" sz="1200" b="0" baseline="0" dirty="0" smtClean="0">
                <a:solidFill>
                  <a:srgbClr val="F9FA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בבחינת: ניווט מקלדת, ממשק טפסים, הצגת המידע </a:t>
            </a:r>
            <a:endParaRPr lang="he-IL" b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הצהרת נגישות – אין נוסח אחיד</a:t>
            </a:r>
            <a:r>
              <a:rPr lang="he-IL" baseline="0" dirty="0" smtClean="0"/>
              <a:t> או תבנית. נדרש שיקול דעת</a:t>
            </a:r>
          </a:p>
          <a:p>
            <a:r>
              <a:rPr lang="he-IL" baseline="0" dirty="0" smtClean="0"/>
              <a:t>חייב להכיל: הצהרת שקיפות בדבר המחויבות להנגשה, נגישות פיזית</a:t>
            </a:r>
          </a:p>
          <a:p>
            <a:r>
              <a:rPr lang="he-IL" baseline="0" dirty="0" smtClean="0"/>
              <a:t>תאור הנגישות באתר כולל סייגים, פטורים</a:t>
            </a:r>
          </a:p>
          <a:p>
            <a:r>
              <a:rPr lang="he-IL" baseline="0" dirty="0" smtClean="0"/>
              <a:t>באילו דפדפנים התבצעה הבדיקה/מומלץ להשתמש</a:t>
            </a:r>
          </a:p>
          <a:p>
            <a:r>
              <a:rPr lang="he-IL" baseline="0" dirty="0" smtClean="0"/>
              <a:t>פרטי קשר עם הגורם הרלוונטי בארגון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390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בתקן יש התייחסות רק להבדל בין  מדיה מוקלטת לזו שהיא</a:t>
            </a:r>
            <a:r>
              <a:rPr lang="he-IL" baseline="0" dirty="0" smtClean="0"/>
              <a:t> פעילה </a:t>
            </a:r>
            <a:r>
              <a:rPr lang="en-US" baseline="0" dirty="0" smtClean="0"/>
              <a:t>online</a:t>
            </a:r>
            <a:endParaRPr lang="he-IL" baseline="0" dirty="0" smtClean="0"/>
          </a:p>
          <a:p>
            <a:r>
              <a:rPr lang="he-IL" baseline="0" dirty="0" smtClean="0"/>
              <a:t>בתקנה 35 החלוקה מתבקשת שכן ע"פ חוק יש הבדל בצורך בהנגשה סרטוני הדרכה או תוכן טלוויזיוני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he-IL" baseline="0" dirty="0" smtClean="0"/>
              <a:t>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0935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יש רשימת כלים בתקן</a:t>
            </a:r>
          </a:p>
          <a:p>
            <a:r>
              <a:rPr lang="he-IL" dirty="0" smtClean="0"/>
              <a:t>בדיקה באמצעות קורא מסך – שימוש ב </a:t>
            </a:r>
            <a:r>
              <a:rPr lang="en-US" dirty="0" smtClean="0"/>
              <a:t>speech</a:t>
            </a:r>
            <a:r>
              <a:rPr lang="en-US" baseline="0" dirty="0" smtClean="0"/>
              <a:t> Viewer</a:t>
            </a:r>
            <a:r>
              <a:rPr lang="he-IL" baseline="0" dirty="0" smtClean="0"/>
              <a:t> של </a:t>
            </a:r>
            <a:r>
              <a:rPr lang="en-US" baseline="0" dirty="0" smtClean="0"/>
              <a:t>NVDA</a:t>
            </a:r>
            <a:r>
              <a:rPr lang="he-IL" baseline="0" dirty="0" smtClean="0"/>
              <a:t> החינמי</a:t>
            </a:r>
          </a:p>
          <a:p>
            <a:r>
              <a:rPr lang="he-IL" dirty="0" smtClean="0"/>
              <a:t>בדיקה של אדם עם לקות. הבעייתיות</a:t>
            </a:r>
            <a:r>
              <a:rPr lang="he-IL" baseline="0" dirty="0" smtClean="0"/>
              <a:t> – רמות שונות של מיומנות שימוש בקורא מסך.</a:t>
            </a:r>
          </a:p>
          <a:p>
            <a:r>
              <a:rPr lang="he-IL" baseline="0" dirty="0" smtClean="0"/>
              <a:t>טופסי בדיקה שונים. מן הראוי לבחור מחוון בדיקה עם הסברים וקישורים למקורות מידע על אופן התיקון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1874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המדינה הראשונה בעולם שעל פי חוק יש </a:t>
            </a:r>
            <a:r>
              <a:rPr lang="he-IL" dirty="0" err="1" smtClean="0"/>
              <a:t>להנגיש</a:t>
            </a:r>
            <a:r>
              <a:rPr lang="he-IL" dirty="0" smtClean="0"/>
              <a:t> בה מסמכים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הגדרת מסמך דיגיטלי: מסמך המציג תוכן כגון טקסט ותמונות והניתן להורדה דרך דף אינטרנט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לכל סוג משמך, לכל תוכנה ולכל גרסה אפשרויות הנגשה שונות – יש להיעזר באתר יצרן התוכנה.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קריטריונים – חלקי ל </a:t>
            </a:r>
            <a:r>
              <a:rPr lang="en-US" dirty="0" smtClean="0"/>
              <a:t>WCAG</a:t>
            </a:r>
            <a:r>
              <a:rPr lang="he-IL" dirty="0" smtClean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מסמכי </a:t>
            </a:r>
            <a:r>
              <a:rPr lang="en-US" dirty="0" smtClean="0"/>
              <a:t>PDF</a:t>
            </a:r>
            <a:r>
              <a:rPr lang="he-IL" dirty="0" smtClean="0"/>
              <a:t> – יש התייחסות ב </a:t>
            </a:r>
            <a:r>
              <a:rPr lang="en-US" dirty="0" smtClean="0"/>
              <a:t>WCAG</a:t>
            </a:r>
            <a:r>
              <a:rPr lang="he-IL" dirty="0" smtClean="0"/>
              <a:t> 2.0  - סטנדרט פתוח</a:t>
            </a:r>
            <a:r>
              <a:rPr lang="he-IL" baseline="0" dirty="0" smtClean="0"/>
              <a:t> שאומץ ע"י </a:t>
            </a:r>
            <a:r>
              <a:rPr lang="en-US" baseline="0" dirty="0" smtClean="0"/>
              <a:t>ISO</a:t>
            </a:r>
            <a:r>
              <a:rPr lang="he-IL" baseline="0" dirty="0" smtClean="0"/>
              <a:t> – מכון התקינה הבין-לאומי</a:t>
            </a:r>
            <a:endParaRPr lang="he-IL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מופיע בתקנה 35 ללא הגדרה אלא בתוך הגדרת שירותי אינטרנט – מובן....קובץ ובו מידע תוכן כגון:</a:t>
            </a:r>
            <a:r>
              <a:rPr lang="he-IL" baseline="0" dirty="0" smtClean="0"/>
              <a:t> מלל, תמונות והוא בעל כתובת ייחודית באינטרנט (לא צרופות...)  </a:t>
            </a:r>
            <a:r>
              <a:rPr lang="en-US" baseline="0" dirty="0" smtClean="0"/>
              <a:t>in </a:t>
            </a:r>
            <a:r>
              <a:rPr lang="en-US" baseline="0" dirty="0" err="1" smtClean="0"/>
              <a:t>wcag</a:t>
            </a:r>
            <a:r>
              <a:rPr lang="en-US" baseline="0" dirty="0" smtClean="0"/>
              <a:t> – non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הדרישה להנגשה מהותית – להבטיח שימוש פונקציונלי נגיש בהכרה בקושי </a:t>
            </a:r>
            <a:r>
              <a:rPr lang="he-IL" baseline="0" dirty="0" err="1" smtClean="0"/>
              <a:t>להנגיש</a:t>
            </a:r>
            <a:r>
              <a:rPr lang="he-IL" baseline="0" dirty="0" smtClean="0"/>
              <a:t> תוך עמידה מלאה בדרישות הטכניות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נדרש שיקול דעת (הגיון פשוט)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מעורבות של בקיא בתחום (גרפים, תרשימים)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בעיה: רמת המיומנות של המשתמש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3252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כללית</a:t>
            </a:r>
            <a:r>
              <a:rPr lang="he-IL" baseline="0" dirty="0" smtClean="0"/>
              <a:t> (</a:t>
            </a:r>
            <a:r>
              <a:rPr lang="he-IL" dirty="0" smtClean="0"/>
              <a:t>ע"פ ניל):</a:t>
            </a:r>
          </a:p>
          <a:p>
            <a:r>
              <a:rPr lang="he-IL" dirty="0" err="1" smtClean="0"/>
              <a:t>בהנגשת</a:t>
            </a:r>
            <a:r>
              <a:rPr lang="he-IL" dirty="0" smtClean="0"/>
              <a:t> מסמך  יש לדאוג ל: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כותרות (שם </a:t>
            </a:r>
            <a:r>
              <a:rPr lang="he-IL" smtClean="0"/>
              <a:t>קובץ משמעותי)</a:t>
            </a:r>
            <a:endParaRPr lang="he-IL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dirty="0" smtClean="0"/>
              <a:t>רשימות</a:t>
            </a:r>
            <a:r>
              <a:rPr lang="he-IL" baseline="0" dirty="0" smtClean="0"/>
              <a:t> ורשימות מסודרות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טקסט חלופי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e-IL" baseline="0" dirty="0" smtClean="0"/>
              <a:t>טיפול בטבלאות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e-IL" baseline="0" dirty="0" smtClean="0"/>
              <a:t>יש לבדוק איך משתמש מבין את המידע המוצג מול קורא מסך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349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684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C7E-6BD9-4FC6-89C5-D854D186ABE8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086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06E521-816A-45F3-96F4-4A25C87F6565}" type="datetime1">
              <a:rPr lang="en-US" smtClean="0"/>
              <a:t>10/24/2017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kumimoji="0" lang="he-IL" smtClean="0">
                <a:solidFill>
                  <a:schemeClr val="accent1">
                    <a:tint val="20000"/>
                  </a:schemeClr>
                </a:solidFill>
              </a:rPr>
              <a:t>בת-שבע אנגלברג-בר, אוקטובר  2017   </a:t>
            </a:r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207CE-CFF8-47A0-8421-BBED22A1C768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DA244-24AD-4AD9-A1D4-A9272B6E20D5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9871B-250B-438C-8C5D-73F3B80FE3A4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DACB3-D655-4146-B8A5-410D88139640}" type="datetime1">
              <a:rPr lang="en-US" smtClean="0"/>
              <a:t>10/24/2017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24601-6285-45B1-9FB8-64D1FB493CDC}" type="datetime1">
              <a:rPr lang="en-US" smtClean="0"/>
              <a:t>10/24/2017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6588B3-E17A-4D2D-8C7D-2477CD591036}" type="datetime1">
              <a:rPr lang="en-US" smtClean="0"/>
              <a:t>10/24/2017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274E10-F315-4E6F-997A-594B3FC94B08}" type="datetime1">
              <a:rPr lang="en-US" smtClean="0"/>
              <a:t>10/24/2017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0965C-97EA-48B5-B5FE-48034DABC945}" type="datetime1">
              <a:rPr lang="en-US" smtClean="0"/>
              <a:t>10/24/2017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DED50EB-415B-4200-B6A8-30CB62CD33E3}" type="datetime1">
              <a:rPr lang="en-US" smtClean="0"/>
              <a:t>10/24/2017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D32423-D9B3-4861-A485-ED14AC7A82F2}" type="datetime1">
              <a:rPr lang="en-US" smtClean="0"/>
              <a:t>10/24/2017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he-IL" smtClean="0">
                <a:solidFill>
                  <a:schemeClr val="tx1"/>
                </a:solidFill>
              </a:rPr>
              <a:t>בת-שבע אנגלברג-בר, אוקטובר  2017   </a:t>
            </a:r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5B58D5B-1FC1-4960-949F-6147A0C24868}" type="datetime1">
              <a:rPr lang="en-US" smtClean="0"/>
              <a:t>10/24/2017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r>
              <a:rPr kumimoji="0" lang="he-IL" sz="1000" smtClean="0">
                <a:solidFill>
                  <a:schemeClr val="tx1"/>
                </a:solidFill>
              </a:rPr>
              <a:t>בת-שבע אנגלברג-בר, אוקטובר  2017   </a:t>
            </a:r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363272" cy="3370386"/>
          </a:xfrm>
        </p:spPr>
        <p:txBody>
          <a:bodyPr>
            <a:normAutofit fontScale="90000"/>
          </a:bodyPr>
          <a:lstStyle/>
          <a:p>
            <a:pPr algn="ctr"/>
            <a:r>
              <a:rPr lang="he-IL" sz="6000" dirty="0" smtClean="0"/>
              <a:t>תקן </a:t>
            </a:r>
            <a:r>
              <a:rPr lang="he-IL" sz="6700" dirty="0" smtClean="0"/>
              <a:t>5568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עיקרי התקן והשינויים </a:t>
            </a:r>
            <a:r>
              <a:rPr lang="he-IL" dirty="0"/>
              <a:t>הצפויים </a:t>
            </a:r>
            <a:r>
              <a:rPr lang="he-IL" sz="2700" dirty="0" smtClean="0"/>
              <a:t>בדגש על </a:t>
            </a:r>
            <a:r>
              <a:rPr lang="he-IL" dirty="0" smtClean="0"/>
              <a:t>הנגשת </a:t>
            </a:r>
            <a:r>
              <a:rPr lang="he-IL" dirty="0"/>
              <a:t>מסמכים</a:t>
            </a:r>
            <a:br>
              <a:rPr lang="he-IL" dirty="0"/>
            </a:br>
            <a:r>
              <a:rPr lang="he-IL" dirty="0" smtClean="0"/>
              <a:t/>
            </a:r>
            <a:br>
              <a:rPr lang="he-IL" dirty="0" smtClean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662334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עיקרון </a:t>
            </a:r>
            <a:r>
              <a:rPr lang="he-IL" b="1" dirty="0" smtClean="0"/>
              <a:t>2: תפעוליות </a:t>
            </a:r>
            <a:r>
              <a:rPr lang="en-US" sz="2800" dirty="0"/>
              <a:t>Operable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המרכיבים </a:t>
            </a:r>
            <a:r>
              <a:rPr lang="he-IL" b="1" dirty="0"/>
              <a:t>של ממשק המשתמש והניווט צריכים להיות ניתנים </a:t>
            </a:r>
            <a:r>
              <a:rPr lang="he-IL" b="1" dirty="0" smtClean="0"/>
              <a:t>לתפעול</a:t>
            </a:r>
          </a:p>
          <a:p>
            <a:pPr lvl="1"/>
            <a:r>
              <a:rPr lang="he-IL" sz="2400" dirty="0" smtClean="0"/>
              <a:t>קריטריון </a:t>
            </a:r>
            <a:r>
              <a:rPr lang="he-IL" sz="2400" dirty="0"/>
              <a:t>2.4.2 – כותרת המסמך</a:t>
            </a:r>
            <a:r>
              <a:rPr lang="he-IL" sz="2400" dirty="0" smtClean="0"/>
              <a:t>: למסמך </a:t>
            </a:r>
            <a:r>
              <a:rPr lang="he-IL" sz="2400" dirty="0"/>
              <a:t>הדיגיטלי יוספו </a:t>
            </a:r>
            <a:r>
              <a:rPr lang="he-IL" sz="2400" dirty="0" smtClean="0"/>
              <a:t>כותרות המתארות </a:t>
            </a:r>
            <a:r>
              <a:rPr lang="he-IL" sz="2400" dirty="0"/>
              <a:t>את נושא המסמך או </a:t>
            </a:r>
            <a:r>
              <a:rPr lang="he-IL" sz="2400" dirty="0" smtClean="0"/>
              <a:t>את תכליתו (רמה </a:t>
            </a:r>
            <a:r>
              <a:rPr lang="en-US" sz="2400" dirty="0" smtClean="0"/>
              <a:t>A</a:t>
            </a:r>
            <a:r>
              <a:rPr lang="he-IL" sz="2400" dirty="0" smtClean="0"/>
              <a:t>)</a:t>
            </a:r>
          </a:p>
          <a:p>
            <a:pPr lvl="1"/>
            <a:r>
              <a:rPr lang="he-IL" sz="2400" dirty="0"/>
              <a:t>קריטריון 2.4.4 - זיהוי תכלית </a:t>
            </a:r>
            <a:r>
              <a:rPr lang="he-IL" sz="2400" dirty="0" smtClean="0"/>
              <a:t>של קישור (תוך </a:t>
            </a:r>
            <a:r>
              <a:rPr lang="he-IL" sz="2400" dirty="0"/>
              <a:t>התחשבות </a:t>
            </a:r>
            <a:r>
              <a:rPr lang="he-IL" sz="2400" dirty="0" smtClean="0"/>
              <a:t>בהקשר): תכליתו </a:t>
            </a:r>
            <a:r>
              <a:rPr lang="he-IL" sz="2400" dirty="0"/>
              <a:t>של כל קישור תהיה </a:t>
            </a:r>
            <a:r>
              <a:rPr lang="he-IL" sz="2400" dirty="0" smtClean="0"/>
              <a:t>ברורה מהטקסט </a:t>
            </a:r>
            <a:r>
              <a:rPr lang="he-IL" sz="2400" dirty="0"/>
              <a:t>המלווה אותו בלבד, </a:t>
            </a:r>
            <a:r>
              <a:rPr lang="he-IL" sz="2400" dirty="0" smtClean="0"/>
              <a:t>או מהטקסט </a:t>
            </a:r>
            <a:r>
              <a:rPr lang="he-IL" sz="2400" dirty="0"/>
              <a:t>המלווה אותו </a:t>
            </a:r>
            <a:r>
              <a:rPr lang="he-IL" sz="2400" dirty="0" smtClean="0"/>
              <a:t>ומההקשר שבו </a:t>
            </a:r>
            <a:r>
              <a:rPr lang="he-IL" sz="2400" dirty="0"/>
              <a:t>הוא נתון, אם מדובר </a:t>
            </a:r>
            <a:r>
              <a:rPr lang="he-IL" sz="2400" dirty="0" smtClean="0"/>
              <a:t>בהקשר ניתן </a:t>
            </a:r>
            <a:r>
              <a:rPr lang="he-IL" sz="2400" dirty="0"/>
              <a:t>לזיהוי על ידי תוכנה. </a:t>
            </a:r>
            <a:r>
              <a:rPr lang="he-IL" sz="2400" dirty="0" smtClean="0"/>
              <a:t>יוצאים מכלל </a:t>
            </a:r>
            <a:r>
              <a:rPr lang="he-IL" sz="2400" dirty="0"/>
              <a:t>זה מקרים שבהם תכליתו </a:t>
            </a:r>
            <a:r>
              <a:rPr lang="he-IL" sz="2400" dirty="0" smtClean="0"/>
              <a:t>של הקישור </a:t>
            </a:r>
            <a:r>
              <a:rPr lang="he-IL" sz="2400" dirty="0"/>
              <a:t>היא </a:t>
            </a:r>
            <a:r>
              <a:rPr lang="he-IL" sz="2400" dirty="0" err="1"/>
              <a:t>רב־משמעית</a:t>
            </a:r>
            <a:r>
              <a:rPr lang="he-IL" sz="2400" dirty="0"/>
              <a:t> </a:t>
            </a:r>
            <a:r>
              <a:rPr lang="he-IL" sz="2400" dirty="0" smtClean="0"/>
              <a:t>לכלל המשתמשים (רמה </a:t>
            </a:r>
            <a:r>
              <a:rPr lang="en-US" sz="2400" dirty="0" smtClean="0"/>
              <a:t>(</a:t>
            </a:r>
            <a:r>
              <a:rPr lang="en-US" sz="1600" dirty="0" smtClean="0"/>
              <a:t>A</a:t>
            </a:r>
            <a:endParaRPr lang="he-IL" b="1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קריטריונים (2)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1328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עיקרון 2: </a:t>
            </a:r>
            <a:r>
              <a:rPr lang="he-IL" b="1" dirty="0" smtClean="0"/>
              <a:t>תפעוליות (המשך</a:t>
            </a:r>
            <a:r>
              <a:rPr lang="en-US" b="1" dirty="0" smtClean="0"/>
              <a:t>(</a:t>
            </a:r>
          </a:p>
          <a:p>
            <a:pPr lvl="1"/>
            <a:r>
              <a:rPr lang="he-IL" sz="2400" dirty="0"/>
              <a:t>קריטריון 2.4.6 - כותרות ותוויות</a:t>
            </a:r>
            <a:r>
              <a:rPr lang="he-IL" sz="2400" dirty="0" smtClean="0"/>
              <a:t>: יש </a:t>
            </a:r>
            <a:r>
              <a:rPr lang="he-IL" sz="2400" dirty="0"/>
              <a:t>להשתמש </a:t>
            </a:r>
            <a:r>
              <a:rPr lang="he-IL" sz="2400" dirty="0" smtClean="0"/>
              <a:t>בכותרות  (</a:t>
            </a:r>
            <a:r>
              <a:rPr lang="en-US" sz="2400" dirty="0" smtClean="0"/>
              <a:t>headings</a:t>
            </a:r>
            <a:r>
              <a:rPr lang="he-IL" sz="2400" dirty="0" smtClean="0"/>
              <a:t>) ובתוויות (</a:t>
            </a:r>
            <a:r>
              <a:rPr lang="en-US" sz="2400" dirty="0" smtClean="0"/>
              <a:t>labels</a:t>
            </a:r>
            <a:r>
              <a:rPr lang="he-IL" sz="2400" dirty="0" smtClean="0"/>
              <a:t>) כדי </a:t>
            </a:r>
            <a:r>
              <a:rPr lang="he-IL" sz="2400" dirty="0"/>
              <a:t>לתאר נושא </a:t>
            </a:r>
            <a:r>
              <a:rPr lang="he-IL" sz="2400" dirty="0" smtClean="0"/>
              <a:t>או תכלית (רמה </a:t>
            </a:r>
            <a:r>
              <a:rPr lang="en-US" sz="2400" dirty="0" smtClean="0"/>
              <a:t>(</a:t>
            </a:r>
            <a:r>
              <a:rPr lang="en-US" sz="1600" dirty="0" smtClean="0"/>
              <a:t>AA</a:t>
            </a:r>
          </a:p>
          <a:p>
            <a:pPr marL="393192" lvl="1" indent="0">
              <a:buNone/>
            </a:pPr>
            <a:r>
              <a:rPr lang="en-US" b="1" dirty="0"/>
              <a:t/>
            </a:r>
            <a:br>
              <a:rPr lang="en-US" b="1" dirty="0"/>
            </a:br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11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קריטריונים (2.1)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6852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b="1" dirty="0"/>
              <a:t>עיקרון 3 : מוּבָנות </a:t>
            </a:r>
            <a:r>
              <a:rPr lang="he-IL" b="1" dirty="0" smtClean="0"/>
              <a:t>– </a:t>
            </a:r>
            <a:r>
              <a:rPr lang="en-US" sz="2800" dirty="0"/>
              <a:t>Understandable</a:t>
            </a:r>
            <a:endParaRPr lang="he-IL" b="1" dirty="0"/>
          </a:p>
          <a:p>
            <a:pPr marL="109728" indent="0">
              <a:buNone/>
            </a:pPr>
            <a:r>
              <a:rPr lang="he-IL" b="1" dirty="0"/>
              <a:t>המידע ואופן הפעלת ממשק המשתמש צריכים להיות ברורים </a:t>
            </a:r>
            <a:r>
              <a:rPr lang="he-IL" b="1" dirty="0" smtClean="0"/>
              <a:t>ומובנים</a:t>
            </a:r>
          </a:p>
          <a:p>
            <a:pPr lvl="1"/>
            <a:r>
              <a:rPr lang="he-IL" sz="2400" dirty="0"/>
              <a:t>קריטריון 3.3.1 - זיהוי שגיאה</a:t>
            </a:r>
            <a:r>
              <a:rPr lang="he-IL" sz="2400" dirty="0" smtClean="0"/>
              <a:t>: כאשר </a:t>
            </a:r>
            <a:r>
              <a:rPr lang="he-IL" sz="2400" dirty="0"/>
              <a:t>מזוהה שגיאה בקלט </a:t>
            </a:r>
            <a:r>
              <a:rPr lang="he-IL" sz="2400" dirty="0" smtClean="0"/>
              <a:t>באופן אוטומטי</a:t>
            </a:r>
            <a:r>
              <a:rPr lang="he-IL" sz="2400" dirty="0"/>
              <a:t>, יש להצביע על הרכיב </a:t>
            </a:r>
            <a:r>
              <a:rPr lang="he-IL" sz="2400" dirty="0" smtClean="0"/>
              <a:t>שבו נמצאת </a:t>
            </a:r>
            <a:r>
              <a:rPr lang="he-IL" sz="2400" dirty="0"/>
              <a:t>השגיאה, ולתאר </a:t>
            </a:r>
            <a:r>
              <a:rPr lang="he-IL" sz="2400" dirty="0" smtClean="0"/>
              <a:t>את השגיאה </a:t>
            </a:r>
            <a:r>
              <a:rPr lang="he-IL" sz="2400" dirty="0"/>
              <a:t>למשתמש באמצעות </a:t>
            </a:r>
            <a:r>
              <a:rPr lang="he-IL" sz="2400" dirty="0" smtClean="0"/>
              <a:t>טקסט (רמה </a:t>
            </a:r>
            <a:r>
              <a:rPr lang="en-US" sz="1600" dirty="0" smtClean="0"/>
              <a:t>A</a:t>
            </a:r>
            <a:r>
              <a:rPr lang="he-IL" sz="1600" dirty="0" smtClean="0"/>
              <a:t>)</a:t>
            </a:r>
          </a:p>
          <a:p>
            <a:pPr lvl="1"/>
            <a:r>
              <a:rPr lang="he-IL" sz="2400" dirty="0"/>
              <a:t>קריטריון 3.3.2 - תוויות </a:t>
            </a:r>
            <a:r>
              <a:rPr lang="he-IL" sz="2400" dirty="0" smtClean="0"/>
              <a:t>או הוראות</a:t>
            </a:r>
            <a:r>
              <a:rPr lang="he-IL" sz="2400" dirty="0"/>
              <a:t>: יש לספק תוויות </a:t>
            </a:r>
            <a:r>
              <a:rPr lang="en-US" sz="1600" dirty="0" smtClean="0"/>
              <a:t>labels </a:t>
            </a:r>
            <a:r>
              <a:rPr lang="en-US" sz="2400" dirty="0" smtClean="0"/>
              <a:t>)</a:t>
            </a:r>
            <a:r>
              <a:rPr lang="he-IL" sz="2400" dirty="0" smtClean="0"/>
              <a:t>) או הוראות (</a:t>
            </a:r>
            <a:r>
              <a:rPr lang="en-US" sz="1600" dirty="0" smtClean="0"/>
              <a:t>instructions</a:t>
            </a:r>
            <a:r>
              <a:rPr lang="en-US" sz="2400" dirty="0" smtClean="0"/>
              <a:t> </a:t>
            </a:r>
            <a:r>
              <a:rPr lang="he-IL" sz="2400" dirty="0" smtClean="0"/>
              <a:t> </a:t>
            </a:r>
            <a:r>
              <a:rPr lang="en-US" sz="2400" dirty="0" smtClean="0"/>
              <a:t>(</a:t>
            </a:r>
            <a:r>
              <a:rPr lang="he-IL" sz="2400" dirty="0" smtClean="0"/>
              <a:t> כאשר התוכן </a:t>
            </a:r>
            <a:r>
              <a:rPr lang="he-IL" sz="2400" dirty="0"/>
              <a:t>מחייב קלט מהמשתמש </a:t>
            </a:r>
            <a:r>
              <a:rPr lang="he-IL" sz="2400" dirty="0" smtClean="0"/>
              <a:t>(רמה </a:t>
            </a:r>
            <a:r>
              <a:rPr lang="en-US" sz="2400" dirty="0" smtClean="0"/>
              <a:t>A</a:t>
            </a:r>
            <a:r>
              <a:rPr lang="he-IL" sz="2400" dirty="0" smtClean="0"/>
              <a:t>)</a:t>
            </a:r>
          </a:p>
          <a:p>
            <a:pPr lvl="1"/>
            <a:r>
              <a:rPr lang="he-IL" sz="2400" dirty="0"/>
              <a:t>קריטריון 3.3.3 - הצעת תיקון</a:t>
            </a:r>
            <a:r>
              <a:rPr lang="he-IL" sz="2400" dirty="0" smtClean="0"/>
              <a:t>: כאשר </a:t>
            </a:r>
            <a:r>
              <a:rPr lang="he-IL" sz="2400" dirty="0"/>
              <a:t>מזוהה שגיאה </a:t>
            </a:r>
            <a:r>
              <a:rPr lang="he-IL" sz="2400" dirty="0" smtClean="0"/>
              <a:t>בקלט באופן אוטומטי</a:t>
            </a:r>
            <a:r>
              <a:rPr lang="he-IL" sz="2400" dirty="0"/>
              <a:t>, ואפשרויות </a:t>
            </a:r>
            <a:r>
              <a:rPr lang="he-IL" sz="2400" dirty="0" smtClean="0"/>
              <a:t>התיקון ידועות</a:t>
            </a:r>
            <a:r>
              <a:rPr lang="he-IL" sz="2400" dirty="0"/>
              <a:t>, המשתמש יקבל </a:t>
            </a:r>
            <a:r>
              <a:rPr lang="he-IL" sz="2400" dirty="0" smtClean="0"/>
              <a:t>הצעות לתיקון</a:t>
            </a:r>
            <a:r>
              <a:rPr lang="he-IL" sz="2400" dirty="0"/>
              <a:t>, אבל לא במקרה </a:t>
            </a:r>
            <a:r>
              <a:rPr lang="he-IL" sz="2400" dirty="0" smtClean="0"/>
              <a:t>שההצעות עלולות </a:t>
            </a:r>
            <a:r>
              <a:rPr lang="he-IL" sz="2400" dirty="0"/>
              <a:t>לגרום סיכון אבטחה </a:t>
            </a:r>
            <a:r>
              <a:rPr lang="he-IL" sz="2400" dirty="0" smtClean="0"/>
              <a:t>או לפגום </a:t>
            </a:r>
            <a:r>
              <a:rPr lang="he-IL" sz="2400" dirty="0"/>
              <a:t>בתכלית של התוכן </a:t>
            </a:r>
            <a:r>
              <a:rPr lang="he-IL" sz="2400" dirty="0" smtClean="0"/>
              <a:t>(רמה </a:t>
            </a:r>
            <a:r>
              <a:rPr lang="en-US" sz="1600" dirty="0" smtClean="0"/>
              <a:t>AA</a:t>
            </a:r>
            <a:r>
              <a:rPr lang="he-IL" sz="1600" dirty="0" smtClean="0"/>
              <a:t>)         </a:t>
            </a:r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12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עקרונות (3)</a:t>
            </a:r>
            <a:endParaRPr lang="he-IL" dirty="0"/>
          </a:p>
        </p:txBody>
      </p:sp>
      <p:sp>
        <p:nvSpPr>
          <p:cNvPr id="6" name="חץ ימינה מחורץ 5" title="חזרה">
            <a:hlinkClick r:id="rId3" action="ppaction://hlinksldjump"/>
          </p:cNvPr>
          <p:cNvSpPr/>
          <p:nvPr/>
        </p:nvSpPr>
        <p:spPr>
          <a:xfrm>
            <a:off x="2123728" y="5949280"/>
            <a:ext cx="432048" cy="1440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9505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e-IL" sz="2400" dirty="0" smtClean="0"/>
              <a:t> </a:t>
            </a:r>
            <a:r>
              <a:rPr lang="en-US" sz="4000" dirty="0" smtClean="0"/>
              <a:t>Perceivable</a:t>
            </a:r>
            <a:r>
              <a:rPr lang="he-IL" sz="4000" dirty="0" smtClean="0"/>
              <a:t>  - נתפס</a:t>
            </a:r>
          </a:p>
          <a:p>
            <a:pPr>
              <a:defRPr/>
            </a:pPr>
            <a:r>
              <a:rPr lang="en-US" sz="4000" dirty="0" smtClean="0"/>
              <a:t>Operable</a:t>
            </a:r>
            <a:r>
              <a:rPr lang="he-IL" sz="4000" dirty="0" smtClean="0"/>
              <a:t> </a:t>
            </a:r>
            <a:r>
              <a:rPr lang="he-IL" sz="4000" dirty="0" err="1" smtClean="0"/>
              <a:t>– נ</a:t>
            </a:r>
            <a:r>
              <a:rPr lang="he-IL" sz="4000" dirty="0" smtClean="0"/>
              <a:t>יתן להפעלה</a:t>
            </a:r>
          </a:p>
          <a:p>
            <a:pPr>
              <a:defRPr/>
            </a:pPr>
            <a:r>
              <a:rPr lang="en-US" sz="4000" dirty="0" smtClean="0"/>
              <a:t>Understandable </a:t>
            </a:r>
            <a:r>
              <a:rPr lang="he-IL" sz="4000" dirty="0" smtClean="0"/>
              <a:t> - מובן</a:t>
            </a:r>
          </a:p>
          <a:p>
            <a:pPr>
              <a:defRPr/>
            </a:pPr>
            <a:r>
              <a:rPr lang="en-US" sz="4000" dirty="0" smtClean="0"/>
              <a:t>Robust </a:t>
            </a:r>
            <a:r>
              <a:rPr lang="he-IL" sz="4000" dirty="0" smtClean="0"/>
              <a:t> - יציב</a:t>
            </a:r>
          </a:p>
          <a:p>
            <a:endParaRPr lang="he-IL" sz="3600" dirty="0" smtClean="0"/>
          </a:p>
          <a:p>
            <a:endParaRPr lang="he-IL" sz="3600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-396552" y="6407944"/>
            <a:ext cx="2350681" cy="365125"/>
          </a:xfrm>
        </p:spPr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13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/>
              <a:t> 4</a:t>
            </a:r>
            <a:r>
              <a:rPr lang="he-IL" dirty="0" smtClean="0"/>
              <a:t>עקרונות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he-IL" sz="3800" dirty="0" smtClean="0"/>
              <a:t>1.1</a:t>
            </a:r>
            <a:r>
              <a:rPr lang="he-IL" sz="2400" dirty="0" smtClean="0"/>
              <a:t>  </a:t>
            </a:r>
            <a:r>
              <a:rPr lang="he-IL" sz="4000" dirty="0" smtClean="0">
                <a:latin typeface="Times New Roman" pitchFamily="18" charset="0"/>
              </a:rPr>
              <a:t>חלופה מילולית לכל תוכן שאינו מילולי כך שניתן יהיה להציג  בכלי עזר כמו: הגדלה, ברייל, הקראה, שפה פשוטה יותר</a:t>
            </a:r>
          </a:p>
          <a:p>
            <a:pPr>
              <a:buNone/>
              <a:defRPr/>
            </a:pPr>
            <a:r>
              <a:rPr lang="he-IL" sz="4000" dirty="0" smtClean="0">
                <a:latin typeface="Times New Roman" pitchFamily="18" charset="0"/>
              </a:rPr>
              <a:t>1.2 הצגת אלטרנטיבות למדיה מבוססת זמן (הקלטות ושידור חי)</a:t>
            </a:r>
          </a:p>
          <a:p>
            <a:pPr>
              <a:buNone/>
              <a:defRPr/>
            </a:pPr>
            <a:r>
              <a:rPr lang="he-IL" sz="4000" dirty="0" smtClean="0">
                <a:latin typeface="Times New Roman" pitchFamily="18" charset="0"/>
              </a:rPr>
              <a:t>1.3 יצירת תוכן שיכול להיות מוצג בתצורה שונה (פשוט יותר) ללא איבוד מידע או מבנה</a:t>
            </a:r>
          </a:p>
          <a:p>
            <a:pPr>
              <a:buNone/>
              <a:defRPr/>
            </a:pPr>
            <a:r>
              <a:rPr lang="he-IL" sz="4000" dirty="0" smtClean="0">
                <a:latin typeface="Times New Roman" pitchFamily="18" charset="0"/>
              </a:rPr>
              <a:t>1.4 הפשטת תהליך ראיה או שמיעה של תכנים, כולל הפרדה הנעשית בין רקע למוצג עליו בחזית.</a:t>
            </a:r>
            <a:endParaRPr lang="en-US" sz="4000" dirty="0" smtClean="0"/>
          </a:p>
          <a:p>
            <a:endParaRPr lang="he-IL" sz="3600" dirty="0" smtClean="0"/>
          </a:p>
          <a:p>
            <a:endParaRPr lang="he-IL" sz="3600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-396552" y="6407944"/>
            <a:ext cx="2350681" cy="365125"/>
          </a:xfrm>
        </p:spPr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14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1</a:t>
            </a:r>
            <a:r>
              <a:rPr lang="en-US" dirty="0" smtClean="0"/>
              <a:t>Perceivable </a:t>
            </a:r>
            <a:r>
              <a:rPr lang="he-IL" dirty="0" smtClean="0"/>
              <a:t> - נתפס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he-IL" sz="3800" smtClean="0"/>
              <a:t> </a:t>
            </a:r>
            <a:endParaRPr lang="en-US" sz="4000" dirty="0" smtClean="0"/>
          </a:p>
          <a:p>
            <a:endParaRPr lang="he-IL" sz="3600" dirty="0" smtClean="0"/>
          </a:p>
          <a:p>
            <a:endParaRPr lang="he-IL" sz="3600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-396552" y="6407944"/>
            <a:ext cx="2350681" cy="365125"/>
          </a:xfrm>
        </p:spPr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15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2 </a:t>
            </a:r>
            <a:r>
              <a:rPr lang="en-US" dirty="0" err="1" smtClean="0"/>
              <a:t>Opaerable</a:t>
            </a:r>
            <a:r>
              <a:rPr lang="he-IL" dirty="0" smtClean="0"/>
              <a:t> </a:t>
            </a:r>
            <a:r>
              <a:rPr lang="he-IL" dirty="0" err="1" smtClean="0"/>
              <a:t>– נ</a:t>
            </a:r>
            <a:r>
              <a:rPr lang="he-IL" dirty="0" smtClean="0"/>
              <a:t>יתן להפעלה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0" y="135729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r">
              <a:buFont typeface="Wingdings" pitchFamily="2" charset="2"/>
              <a:buNone/>
              <a:defRPr/>
            </a:pPr>
            <a:r>
              <a:rPr lang="he-IL" sz="3600" dirty="0" smtClean="0"/>
              <a:t>2.1 </a:t>
            </a:r>
            <a:r>
              <a:rPr lang="he-IL" dirty="0" smtClean="0"/>
              <a:t> </a:t>
            </a:r>
            <a:r>
              <a:rPr lang="he-IL" sz="3600" dirty="0" smtClean="0"/>
              <a:t>לאפשר  ביצוע פעולות באמצעות המקלדת</a:t>
            </a:r>
          </a:p>
          <a:p>
            <a:pPr marL="514350" indent="-514350" algn="r">
              <a:buFont typeface="Wingdings" pitchFamily="2" charset="2"/>
              <a:buNone/>
              <a:defRPr/>
            </a:pPr>
            <a:r>
              <a:rPr lang="he-IL" sz="3600" dirty="0" smtClean="0"/>
              <a:t>2.2  לספק  זמן למשתמש לקרוא ולבצע פעולות </a:t>
            </a:r>
          </a:p>
          <a:p>
            <a:pPr marL="514350" indent="-514350" algn="r" rtl="1">
              <a:buFont typeface="Wingdings" pitchFamily="2" charset="2"/>
              <a:buNone/>
              <a:defRPr/>
            </a:pPr>
            <a:r>
              <a:rPr lang="he-IL" sz="3600" dirty="0" smtClean="0"/>
              <a:t>2.3	 לא לעצב תכנים באופן המביא להתקפים</a:t>
            </a:r>
          </a:p>
          <a:p>
            <a:pPr marL="514350" indent="-514350" algn="r" rtl="1">
              <a:buFont typeface="Wingdings" pitchFamily="2" charset="2"/>
              <a:buNone/>
              <a:defRPr/>
            </a:pPr>
            <a:r>
              <a:rPr lang="he-IL" sz="3600" dirty="0" smtClean="0"/>
              <a:t>2.4  לבחור בדרכים שיעזרו  למשתמש לנווט,     	למצוא תכנים  ולדעת תמיד היכן הוא נמצא</a:t>
            </a:r>
            <a:r>
              <a:rPr lang="he-IL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he-IL" sz="3800" dirty="0" smtClean="0"/>
              <a:t>3.1 </a:t>
            </a:r>
            <a:r>
              <a:rPr lang="he-IL" sz="4000" dirty="0" smtClean="0"/>
              <a:t>התוכן צריך להיות קריא ומובן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he-IL" sz="4000" dirty="0" smtClean="0"/>
              <a:t>3.2 הופעת הדפים  ותפקודם צריך להיות צפוי.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he-IL" sz="4000" dirty="0" smtClean="0"/>
              <a:t>3.3 יש לבנות  את הדפים תוך מניעת טעויות משתמש  ומתן </a:t>
            </a:r>
            <a:r>
              <a:rPr lang="he-IL" sz="4000" smtClean="0"/>
              <a:t>אפשרות לתקן  </a:t>
            </a:r>
            <a:r>
              <a:rPr lang="he-IL" sz="4000" dirty="0" smtClean="0"/>
              <a:t>טעויות.</a:t>
            </a:r>
            <a:endParaRPr lang="en-US" sz="4000" dirty="0" smtClean="0"/>
          </a:p>
          <a:p>
            <a:pPr>
              <a:buNone/>
              <a:defRPr/>
            </a:pPr>
            <a:endParaRPr lang="en-US" sz="4000" dirty="0" smtClean="0"/>
          </a:p>
          <a:p>
            <a:endParaRPr lang="he-IL" sz="3600" dirty="0" smtClean="0"/>
          </a:p>
          <a:p>
            <a:endParaRPr lang="he-IL" sz="3600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-396552" y="6407944"/>
            <a:ext cx="2350681" cy="365125"/>
          </a:xfrm>
        </p:spPr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16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3 </a:t>
            </a:r>
            <a:r>
              <a:rPr lang="en-US" dirty="0" smtClean="0"/>
              <a:t>Understandable</a:t>
            </a:r>
            <a:r>
              <a:rPr lang="he-IL" dirty="0" smtClean="0"/>
              <a:t> </a:t>
            </a:r>
            <a:r>
              <a:rPr lang="he-IL" dirty="0" err="1" smtClean="0"/>
              <a:t>– מ</a:t>
            </a:r>
            <a:r>
              <a:rPr lang="he-IL" dirty="0" smtClean="0"/>
              <a:t>ובן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he-IL" sz="4000" dirty="0" smtClean="0"/>
              <a:t>4.1	לבנות  את הדפים בהתאמה לדפדפנים השונים ולאביזרים טכנולוגיים מסייעים.</a:t>
            </a:r>
            <a:endParaRPr lang="en-US" sz="4000" dirty="0" smtClean="0"/>
          </a:p>
          <a:p>
            <a:endParaRPr lang="he-IL" sz="3600" dirty="0" smtClean="0"/>
          </a:p>
          <a:p>
            <a:endParaRPr lang="he-IL" sz="3600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-396552" y="6407944"/>
            <a:ext cx="2350681" cy="365125"/>
          </a:xfrm>
        </p:spPr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17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4 </a:t>
            </a:r>
            <a:r>
              <a:rPr lang="en-US" dirty="0" smtClean="0"/>
              <a:t>Robust</a:t>
            </a:r>
            <a:r>
              <a:rPr lang="he-IL" dirty="0" smtClean="0"/>
              <a:t> </a:t>
            </a:r>
            <a:r>
              <a:rPr lang="he-IL" dirty="0" err="1" smtClean="0"/>
              <a:t>– יציב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תודה על ההקשבה</a:t>
            </a:r>
            <a:br>
              <a:rPr lang="he-IL" dirty="0" smtClean="0"/>
            </a:b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he-IL" sz="4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2</a:t>
            </a:fld>
            <a:endParaRPr kumimoji="0" lang="en-US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מניעים לעדכון התקן</a:t>
            </a:r>
          </a:p>
          <a:p>
            <a:pPr lvl="1"/>
            <a:r>
              <a:rPr lang="he-IL" dirty="0" smtClean="0"/>
              <a:t>התקדמות טכנולוגית – פלטפורמות וריבוי מזינים</a:t>
            </a:r>
          </a:p>
          <a:p>
            <a:pPr lvl="1"/>
            <a:r>
              <a:rPr lang="he-IL" dirty="0" smtClean="0"/>
              <a:t>2.0 </a:t>
            </a:r>
            <a:r>
              <a:rPr lang="en-US" dirty="0" smtClean="0"/>
              <a:t>WCAG</a:t>
            </a:r>
            <a:r>
              <a:rPr lang="he-IL" dirty="0" smtClean="0"/>
              <a:t>  -   2008</a:t>
            </a:r>
          </a:p>
          <a:p>
            <a:pPr lvl="1"/>
            <a:r>
              <a:rPr lang="he-IL" dirty="0" smtClean="0"/>
              <a:t>קושי </a:t>
            </a:r>
            <a:r>
              <a:rPr lang="he-IL" dirty="0"/>
              <a:t>במימוש</a:t>
            </a:r>
          </a:p>
          <a:p>
            <a:pPr marL="393192" lvl="1" indent="0">
              <a:buNone/>
            </a:pPr>
            <a:endParaRPr lang="he-IL" dirty="0" smtClean="0"/>
          </a:p>
          <a:p>
            <a:r>
              <a:rPr lang="he-IL" dirty="0" smtClean="0"/>
              <a:t>פניות של העוסקים בבניית אתרים</a:t>
            </a:r>
          </a:p>
          <a:p>
            <a:pPr lvl="1"/>
            <a:endParaRPr lang="he-IL" dirty="0" smtClean="0"/>
          </a:p>
          <a:p>
            <a:r>
              <a:rPr lang="he-IL" dirty="0" smtClean="0"/>
              <a:t> העדכון נעשה בתאום עם הנציבות לשוויון זכויות לאנשים עם מוגבלות בעת תהליך עדכון תקנה 35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הקדמה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נושאי התוכן – </a:t>
            </a:r>
            <a:r>
              <a:rPr lang="he-IL" dirty="0" smtClean="0">
                <a:hlinkClick r:id="rId3" action="ppaction://hlinksldjump"/>
              </a:rPr>
              <a:t>מדיה </a:t>
            </a:r>
            <a:r>
              <a:rPr lang="he-IL" dirty="0" err="1" smtClean="0">
                <a:hlinkClick r:id="rId3" action="ppaction://hlinksldjump"/>
              </a:rPr>
              <a:t>תלויית</a:t>
            </a:r>
            <a:r>
              <a:rPr lang="he-IL" dirty="0" smtClean="0">
                <a:hlinkClick r:id="rId3" action="ppaction://hlinksldjump"/>
              </a:rPr>
              <a:t> זמן </a:t>
            </a:r>
            <a:endParaRPr lang="he-IL" dirty="0" smtClean="0"/>
          </a:p>
          <a:p>
            <a:r>
              <a:rPr lang="he-IL" dirty="0" smtClean="0"/>
              <a:t>אתר חדש ואתר מתחדש</a:t>
            </a:r>
          </a:p>
          <a:p>
            <a:r>
              <a:rPr lang="he-IL" dirty="0" smtClean="0">
                <a:hlinkClick r:id="rId4" action="ppaction://hlinksldjump"/>
              </a:rPr>
              <a:t>בדיקות נגישות</a:t>
            </a:r>
            <a:endParaRPr lang="he-IL" dirty="0" smtClean="0"/>
          </a:p>
          <a:p>
            <a:r>
              <a:rPr lang="he-IL" dirty="0" smtClean="0"/>
              <a:t>הצהרת נגישות</a:t>
            </a:r>
          </a:p>
          <a:p>
            <a:r>
              <a:rPr lang="he-IL" dirty="0" smtClean="0">
                <a:hlinkClick r:id="rId5" action="ppaction://hlinksldjump"/>
              </a:rPr>
              <a:t>נגישות מסמכים דיגיטליים</a:t>
            </a:r>
            <a:endParaRPr lang="he-IL" dirty="0" smtClean="0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התייחסות (חלקית) 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17710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6" name="חץ ימינה 5" title="חזרה">
            <a:hlinkClick r:id="rId3" action="ppaction://hlinksldjump"/>
          </p:cNvPr>
          <p:cNvSpPr/>
          <p:nvPr/>
        </p:nvSpPr>
        <p:spPr>
          <a:xfrm>
            <a:off x="755576" y="515719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/>
              <a:t>נושאי התוכן – מדיה </a:t>
            </a:r>
            <a:r>
              <a:rPr lang="he-IL" dirty="0" err="1"/>
              <a:t>תלויית</a:t>
            </a:r>
            <a:r>
              <a:rPr lang="he-IL" dirty="0"/>
              <a:t> זמן</a:t>
            </a:r>
            <a:br>
              <a:rPr lang="he-IL" dirty="0"/>
            </a:br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e-IL" dirty="0" smtClean="0"/>
              <a:t>תוכן </a:t>
            </a:r>
            <a:r>
              <a:rPr lang="he-IL" dirty="0"/>
              <a:t>טלוויזיוני</a:t>
            </a:r>
          </a:p>
          <a:p>
            <a:pPr lvl="1"/>
            <a:r>
              <a:rPr lang="he-IL" dirty="0"/>
              <a:t>סרטונים המלווים כנס/דיון/הרצאה</a:t>
            </a:r>
          </a:p>
          <a:p>
            <a:pPr lvl="1"/>
            <a:r>
              <a:rPr lang="he-IL" dirty="0"/>
              <a:t>סרטוני הדרכה והנחיה</a:t>
            </a:r>
          </a:p>
          <a:p>
            <a:pPr lvl="1"/>
            <a:r>
              <a:rPr lang="he-IL" dirty="0"/>
              <a:t>סרטונים אחרים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81996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e-IL" dirty="0" smtClean="0"/>
              <a:t>כלים </a:t>
            </a:r>
            <a:r>
              <a:rPr lang="he-IL" dirty="0"/>
              <a:t>אוטומטיים	</a:t>
            </a:r>
          </a:p>
          <a:p>
            <a:pPr lvl="1"/>
            <a:r>
              <a:rPr lang="he-IL" dirty="0"/>
              <a:t>בדיקה באמצעות מקלדת</a:t>
            </a:r>
          </a:p>
          <a:p>
            <a:pPr lvl="1"/>
            <a:r>
              <a:rPr lang="he-IL" dirty="0"/>
              <a:t>בדיקה באמצעות תוכנה קוראת מסך</a:t>
            </a:r>
          </a:p>
          <a:p>
            <a:pPr lvl="1"/>
            <a:r>
              <a:rPr lang="he-IL" dirty="0"/>
              <a:t>טופסי  </a:t>
            </a:r>
            <a:r>
              <a:rPr lang="he-IL" dirty="0" smtClean="0"/>
              <a:t>בדיקה ומחווני בדיקה</a:t>
            </a:r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/>
              <a:t>בדיקות נגישות</a:t>
            </a:r>
            <a:br>
              <a:rPr lang="he-IL" dirty="0"/>
            </a:br>
            <a:endParaRPr lang="he-IL" dirty="0"/>
          </a:p>
        </p:txBody>
      </p:sp>
      <p:sp>
        <p:nvSpPr>
          <p:cNvPr id="6" name="חץ ימינה 5" title="חזרה">
            <a:hlinkClick r:id="rId3" action="ppaction://hlinksldjump"/>
          </p:cNvPr>
          <p:cNvSpPr/>
          <p:nvPr/>
        </p:nvSpPr>
        <p:spPr>
          <a:xfrm>
            <a:off x="755576" y="515719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700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מסמך דיגיטלי</a:t>
            </a:r>
          </a:p>
          <a:p>
            <a:r>
              <a:rPr lang="he-IL" dirty="0" smtClean="0"/>
              <a:t>הקדמה</a:t>
            </a:r>
          </a:p>
          <a:p>
            <a:r>
              <a:rPr lang="he-IL" dirty="0" smtClean="0"/>
              <a:t>מטרת התקן</a:t>
            </a:r>
          </a:p>
          <a:p>
            <a:r>
              <a:rPr lang="he-IL" dirty="0" smtClean="0">
                <a:hlinkClick r:id="rId3" action="ppaction://hlinksldjump"/>
              </a:rPr>
              <a:t>קריטריונים</a:t>
            </a:r>
            <a:endParaRPr lang="he-IL" dirty="0" smtClean="0"/>
          </a:p>
          <a:p>
            <a:r>
              <a:rPr lang="he-IL" dirty="0" smtClean="0"/>
              <a:t>מידע מורכב</a:t>
            </a:r>
          </a:p>
          <a:p>
            <a:r>
              <a:rPr lang="he-IL" dirty="0" smtClean="0"/>
              <a:t>תאימות לטכנולוגיות מסייעות</a:t>
            </a:r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נגישות </a:t>
            </a:r>
            <a:r>
              <a:rPr lang="he-IL" dirty="0"/>
              <a:t>מסמכים דיגיטליים</a:t>
            </a:r>
            <a:br>
              <a:rPr lang="he-IL" dirty="0"/>
            </a:br>
            <a:r>
              <a:rPr lang="he-IL" dirty="0" smtClean="0"/>
              <a:t>5568  - 2</a:t>
            </a:r>
            <a:endParaRPr lang="he-IL" dirty="0"/>
          </a:p>
        </p:txBody>
      </p:sp>
      <p:sp>
        <p:nvSpPr>
          <p:cNvPr id="6" name="תרשים זרימה: החלטה 5" title="סוף המצגת">
            <a:hlinkClick r:id="" action="ppaction://hlinkshowjump?jump=lastslide"/>
          </p:cNvPr>
          <p:cNvSpPr/>
          <p:nvPr/>
        </p:nvSpPr>
        <p:spPr>
          <a:xfrm>
            <a:off x="1547664" y="5013176"/>
            <a:ext cx="504056" cy="21602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8547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dirty="0"/>
              <a:t>עיקרון 1: תפיסה </a:t>
            </a:r>
            <a:r>
              <a:rPr lang="en-US" sz="2800" dirty="0"/>
              <a:t>Perceivable</a:t>
            </a:r>
            <a:endParaRPr lang="he-IL" b="1" dirty="0"/>
          </a:p>
          <a:p>
            <a:pPr marL="109728" indent="0">
              <a:buNone/>
            </a:pPr>
            <a:r>
              <a:rPr lang="he-IL" b="1" dirty="0"/>
              <a:t>יש להציג את המידע ואת המרכיבים של ממשק המשתמש כך </a:t>
            </a:r>
            <a:r>
              <a:rPr lang="he-IL" b="1" dirty="0" smtClean="0"/>
              <a:t>שהמשתמשים </a:t>
            </a:r>
            <a:r>
              <a:rPr lang="he-IL" b="1" dirty="0"/>
              <a:t>יוכלו </a:t>
            </a:r>
            <a:r>
              <a:rPr lang="he-IL" b="1" dirty="0" smtClean="0"/>
              <a:t>לתפוס (לקלוט) </a:t>
            </a:r>
            <a:r>
              <a:rPr lang="he-IL" b="1" dirty="0"/>
              <a:t>אותם </a:t>
            </a:r>
            <a:r>
              <a:rPr lang="he-IL" b="1" dirty="0" smtClean="0"/>
              <a:t>בחושיהם</a:t>
            </a:r>
          </a:p>
          <a:p>
            <a:pPr lvl="1"/>
            <a:r>
              <a:rPr lang="he-IL" dirty="0"/>
              <a:t>קריטריון 1.1.1 - תוכן שאינו טקסטואלי</a:t>
            </a:r>
            <a:r>
              <a:rPr lang="he-IL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לכל </a:t>
            </a:r>
            <a:r>
              <a:rPr lang="he-IL" dirty="0"/>
              <a:t>תוכן שאינו טקסט המוצג </a:t>
            </a:r>
            <a:r>
              <a:rPr lang="he-IL" dirty="0" smtClean="0"/>
              <a:t>למשתמש, תהיה </a:t>
            </a:r>
            <a:r>
              <a:rPr lang="he-IL" dirty="0"/>
              <a:t>חלופה טקסטואלית שתשמש </a:t>
            </a:r>
            <a:r>
              <a:rPr lang="he-IL" dirty="0" smtClean="0"/>
              <a:t>לאותן מטרות (רמה </a:t>
            </a:r>
            <a:r>
              <a:rPr lang="en-US" dirty="0" smtClean="0"/>
              <a:t>A</a:t>
            </a:r>
            <a:r>
              <a:rPr lang="he-IL" dirty="0" smtClean="0"/>
              <a:t>) </a:t>
            </a:r>
          </a:p>
          <a:p>
            <a:pPr marL="708660" lvl="1" indent="-342900"/>
            <a:r>
              <a:rPr lang="he-IL" sz="2400" dirty="0"/>
              <a:t>קריטריון 1.3.1 - מידע וקשרים: מידע</a:t>
            </a:r>
            <a:r>
              <a:rPr lang="he-IL" sz="2400" dirty="0" smtClean="0"/>
              <a:t>, מבנה </a:t>
            </a:r>
            <a:r>
              <a:rPr lang="he-IL" sz="2400" dirty="0"/>
              <a:t>וקשרים המועברים </a:t>
            </a:r>
            <a:r>
              <a:rPr lang="he-IL" sz="2400" dirty="0" smtClean="0"/>
              <a:t>למשתמש באמצעות </a:t>
            </a:r>
            <a:r>
              <a:rPr lang="he-IL" sz="2400" dirty="0"/>
              <a:t>עיצוב, יהיו ניתנים </a:t>
            </a:r>
            <a:r>
              <a:rPr lang="he-IL" sz="2400" dirty="0" smtClean="0"/>
              <a:t>לזיהוי באמצעות </a:t>
            </a:r>
            <a:r>
              <a:rPr lang="he-IL" sz="2400" dirty="0"/>
              <a:t>תוכנה או שיהיו זמינים </a:t>
            </a:r>
            <a:r>
              <a:rPr lang="he-IL" sz="2400" dirty="0" smtClean="0"/>
              <a:t>כטקסט (למשל</a:t>
            </a:r>
            <a:r>
              <a:rPr lang="he-IL" sz="2400" dirty="0"/>
              <a:t>: סימון כותרת בתגית </a:t>
            </a:r>
            <a:r>
              <a:rPr lang="en-US" sz="2400" dirty="0" smtClean="0"/>
              <a:t> </a:t>
            </a:r>
            <a:r>
              <a:rPr lang="en-US" sz="1600" dirty="0" smtClean="0"/>
              <a:t>H1 </a:t>
            </a:r>
            <a:r>
              <a:rPr lang="he-IL" sz="2400" dirty="0" smtClean="0"/>
              <a:t>ולא רק שימוש </a:t>
            </a:r>
            <a:r>
              <a:rPr lang="he-IL" sz="2400" dirty="0"/>
              <a:t>ב- </a:t>
            </a:r>
            <a:r>
              <a:rPr lang="en-US" sz="1600" dirty="0"/>
              <a:t>CSS </a:t>
            </a:r>
            <a:r>
              <a:rPr lang="he-IL" sz="1600" dirty="0" smtClean="0"/>
              <a:t> </a:t>
            </a:r>
            <a:r>
              <a:rPr lang="he-IL" sz="2400" dirty="0" smtClean="0"/>
              <a:t>כדי </a:t>
            </a:r>
            <a:r>
              <a:rPr lang="he-IL" sz="2400" dirty="0"/>
              <a:t>לעצב את </a:t>
            </a:r>
            <a:r>
              <a:rPr lang="he-IL" sz="2400" dirty="0" smtClean="0"/>
              <a:t>הטקסט שייראה </a:t>
            </a:r>
            <a:r>
              <a:rPr lang="he-IL" sz="2400" dirty="0"/>
              <a:t>ככותרת. כך, גם ללא שימוש </a:t>
            </a:r>
            <a:r>
              <a:rPr lang="he-IL" sz="2400" dirty="0" smtClean="0"/>
              <a:t>ב- </a:t>
            </a:r>
            <a:r>
              <a:rPr lang="en-US" sz="1600" dirty="0" smtClean="0"/>
              <a:t>CSS </a:t>
            </a:r>
            <a:r>
              <a:rPr lang="he-IL" sz="1600" dirty="0" smtClean="0"/>
              <a:t> </a:t>
            </a:r>
            <a:r>
              <a:rPr lang="he-IL" sz="2400" dirty="0" smtClean="0"/>
              <a:t>יהיה </a:t>
            </a:r>
            <a:r>
              <a:rPr lang="he-IL" sz="2400" dirty="0"/>
              <a:t>אפשר לזהות כי מדובר </a:t>
            </a:r>
            <a:r>
              <a:rPr lang="he-IL" sz="2400" dirty="0" smtClean="0"/>
              <a:t>בכותרת (רמה</a:t>
            </a:r>
            <a:r>
              <a:rPr lang="he-IL" sz="2800" dirty="0" smtClean="0"/>
              <a:t> </a:t>
            </a:r>
            <a:r>
              <a:rPr lang="en-US" sz="2000" dirty="0" smtClean="0"/>
              <a:t>A</a:t>
            </a:r>
            <a:r>
              <a:rPr lang="he-IL" sz="2000" dirty="0" smtClean="0"/>
              <a:t>)</a:t>
            </a:r>
            <a:endParaRPr lang="he-IL" b="1" dirty="0" smtClean="0"/>
          </a:p>
          <a:p>
            <a:pPr marL="109728" indent="0">
              <a:buNone/>
            </a:pPr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קריטריונים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91843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עיקרון 1  - תפיסה (המשך) </a:t>
            </a:r>
          </a:p>
          <a:p>
            <a:pPr lvl="1"/>
            <a:r>
              <a:rPr lang="he-IL" dirty="0" smtClean="0"/>
              <a:t>קריטריון </a:t>
            </a:r>
            <a:r>
              <a:rPr lang="he-IL" dirty="0"/>
              <a:t>1.3.2 - רצף בעל משמעות: </a:t>
            </a:r>
            <a:r>
              <a:rPr lang="he-IL" dirty="0" smtClean="0"/>
              <a:t>במקרה שבו </a:t>
            </a:r>
            <a:r>
              <a:rPr lang="he-IL" dirty="0"/>
              <a:t>סדר הצגת התוכן משפיע על משמעותו</a:t>
            </a:r>
            <a:r>
              <a:rPr lang="he-IL" dirty="0" smtClean="0"/>
              <a:t>, סדר </a:t>
            </a:r>
            <a:r>
              <a:rPr lang="he-IL" dirty="0"/>
              <a:t>הקריאה הנכון יהיה ניתן לזיהוי על </a:t>
            </a:r>
            <a:r>
              <a:rPr lang="he-IL" dirty="0" smtClean="0"/>
              <a:t>ידי תוכנה (רמה </a:t>
            </a:r>
            <a:r>
              <a:rPr lang="en-US" dirty="0" smtClean="0"/>
              <a:t>(A</a:t>
            </a:r>
            <a:endParaRPr lang="he-IL" dirty="0" smtClean="0"/>
          </a:p>
          <a:p>
            <a:pPr lvl="1"/>
            <a:r>
              <a:rPr lang="he-IL" dirty="0" smtClean="0"/>
              <a:t>קריטריון </a:t>
            </a:r>
            <a:r>
              <a:rPr lang="he-IL" dirty="0"/>
              <a:t>1.3.3 - מאפיינים חושיים</a:t>
            </a:r>
            <a:r>
              <a:rPr lang="he-IL" dirty="0" smtClean="0"/>
              <a:t>: הנחיות </a:t>
            </a:r>
            <a:r>
              <a:rPr lang="he-IL" dirty="0"/>
              <a:t>הניתנות לשם הבנת תוכן </a:t>
            </a:r>
            <a:r>
              <a:rPr lang="he-IL" dirty="0" smtClean="0"/>
              <a:t>והפעלתו לא </a:t>
            </a:r>
            <a:r>
              <a:rPr lang="he-IL" dirty="0"/>
              <a:t>יסתמכו רק על המאפיינים החושיים </a:t>
            </a:r>
            <a:r>
              <a:rPr lang="he-IL" dirty="0" smtClean="0"/>
              <a:t>של מרכיבים</a:t>
            </a:r>
            <a:r>
              <a:rPr lang="he-IL" dirty="0"/>
              <a:t>, כגון צורה, גודל, מיקום </a:t>
            </a:r>
            <a:r>
              <a:rPr lang="he-IL" dirty="0" smtClean="0"/>
              <a:t>חזותי, כיוון </a:t>
            </a:r>
            <a:r>
              <a:rPr lang="he-IL" dirty="0"/>
              <a:t>או צליל </a:t>
            </a:r>
            <a:r>
              <a:rPr lang="he-IL" dirty="0" smtClean="0"/>
              <a:t>(רמה </a:t>
            </a:r>
            <a:r>
              <a:rPr lang="en-US" dirty="0" smtClean="0"/>
              <a:t>A</a:t>
            </a:r>
            <a:r>
              <a:rPr lang="he-IL" dirty="0" smtClean="0"/>
              <a:t> </a:t>
            </a:r>
            <a:r>
              <a:rPr lang="en-US" dirty="0" smtClean="0"/>
              <a:t> (</a:t>
            </a:r>
            <a:endParaRPr lang="he-IL" dirty="0" smtClean="0"/>
          </a:p>
          <a:p>
            <a:pPr lvl="1"/>
            <a:r>
              <a:rPr lang="he-IL" dirty="0"/>
              <a:t>קריטריון 1.4.1 - שימוש בצבע: צבע </a:t>
            </a:r>
            <a:r>
              <a:rPr lang="he-IL" dirty="0" smtClean="0"/>
              <a:t>לא ישמש </a:t>
            </a:r>
            <a:r>
              <a:rPr lang="he-IL" dirty="0"/>
              <a:t>אמצעי חזותי יחיד להעברת מידע</a:t>
            </a:r>
            <a:r>
              <a:rPr lang="he-IL" dirty="0" smtClean="0"/>
              <a:t>, לסימון </a:t>
            </a:r>
            <a:r>
              <a:rPr lang="he-IL" dirty="0"/>
              <a:t>פעולה, לבקשת תגובה, או </a:t>
            </a:r>
            <a:r>
              <a:rPr lang="he-IL" dirty="0" smtClean="0"/>
              <a:t>להבלטת עצם </a:t>
            </a:r>
            <a:r>
              <a:rPr lang="he-IL" dirty="0"/>
              <a:t>חזותי </a:t>
            </a:r>
            <a:r>
              <a:rPr lang="he-IL" dirty="0" smtClean="0"/>
              <a:t>(רמה </a:t>
            </a:r>
            <a:r>
              <a:rPr lang="en-US" dirty="0" smtClean="0"/>
              <a:t>A</a:t>
            </a:r>
            <a:r>
              <a:rPr lang="he-IL" dirty="0" smtClean="0"/>
              <a:t>)</a:t>
            </a:r>
            <a:r>
              <a:rPr lang="en-US" dirty="0" smtClean="0"/>
              <a:t> </a:t>
            </a:r>
          </a:p>
          <a:p>
            <a:pPr lvl="1"/>
            <a:r>
              <a:rPr lang="he-IL" sz="2400" dirty="0" smtClean="0"/>
              <a:t>קריטריון 1.4.3 </a:t>
            </a:r>
            <a:r>
              <a:rPr lang="he-IL" sz="2400" dirty="0"/>
              <a:t>- ניגודיות </a:t>
            </a:r>
            <a:r>
              <a:rPr lang="he-IL" sz="2400" dirty="0" smtClean="0"/>
              <a:t>(מינימום): הצגה חזותית </a:t>
            </a:r>
            <a:r>
              <a:rPr lang="he-IL" sz="2400" dirty="0"/>
              <a:t>של טקסט ושל תמונות של </a:t>
            </a:r>
            <a:r>
              <a:rPr lang="he-IL" sz="2400" dirty="0" smtClean="0"/>
              <a:t>טקסט תקיים </a:t>
            </a:r>
            <a:r>
              <a:rPr lang="he-IL" sz="2400" dirty="0"/>
              <a:t>יחס ניגודיות של 4.5:1 לפחות, </a:t>
            </a:r>
            <a:r>
              <a:rPr lang="he-IL" sz="2400" dirty="0" smtClean="0"/>
              <a:t>למעט במקרים </a:t>
            </a:r>
            <a:r>
              <a:rPr lang="he-IL" sz="2400" dirty="0"/>
              <a:t>המפורטים בצד שמאל: </a:t>
            </a:r>
            <a:r>
              <a:rPr lang="he-IL" sz="2400" dirty="0" smtClean="0"/>
              <a:t>(רמה </a:t>
            </a:r>
            <a:r>
              <a:rPr lang="en-US" sz="1600" dirty="0" smtClean="0"/>
              <a:t>AA</a:t>
            </a:r>
            <a:r>
              <a:rPr lang="he-IL" sz="1600" dirty="0" smtClean="0"/>
              <a:t>)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קריטריונים   (1.2)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42331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עיקרון 1  - תפיסה (המשך) </a:t>
            </a:r>
            <a:endParaRPr lang="he-IL" dirty="0" smtClean="0"/>
          </a:p>
          <a:p>
            <a:pPr lvl="1"/>
            <a:r>
              <a:rPr lang="he-IL" sz="2400" dirty="0"/>
              <a:t>קריטריון 1.4.5 - תמונות של טקסט: </a:t>
            </a:r>
            <a:r>
              <a:rPr lang="he-IL" sz="2400" dirty="0" smtClean="0"/>
              <a:t>יועבר מידע </a:t>
            </a:r>
            <a:r>
              <a:rPr lang="he-IL" sz="2400" dirty="0"/>
              <a:t>באמצעות טקסט, ולא </a:t>
            </a:r>
            <a:r>
              <a:rPr lang="he-IL" sz="2400" dirty="0" smtClean="0"/>
              <a:t>באמצעות תמונות </a:t>
            </a:r>
            <a:r>
              <a:rPr lang="he-IL" sz="2400" dirty="0"/>
              <a:t>של טקסט, כל עוד אפשר להשיג </a:t>
            </a:r>
            <a:r>
              <a:rPr lang="he-IL" sz="2400" dirty="0" smtClean="0"/>
              <a:t>את ההצגה </a:t>
            </a:r>
            <a:r>
              <a:rPr lang="he-IL" sz="2400" dirty="0"/>
              <a:t>החזותית הרצויה </a:t>
            </a:r>
            <a:r>
              <a:rPr lang="he-IL" sz="2400" dirty="0" smtClean="0"/>
              <a:t>בטכנולוגיות הנמצאות </a:t>
            </a:r>
            <a:r>
              <a:rPr lang="he-IL" sz="2400" dirty="0"/>
              <a:t>בשימוש </a:t>
            </a:r>
            <a:r>
              <a:rPr lang="he-IL" sz="2400" dirty="0" smtClean="0"/>
              <a:t>(רמה </a:t>
            </a:r>
            <a:r>
              <a:rPr lang="en-US" sz="1600" dirty="0" smtClean="0"/>
              <a:t>AA</a:t>
            </a:r>
            <a:r>
              <a:rPr lang="he-IL" sz="1600" dirty="0" smtClean="0"/>
              <a:t>)</a:t>
            </a:r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he-IL" smtClean="0"/>
              <a:t>בת-שבע אנגלברג-בר, אוקטובר  2017   </a:t>
            </a:r>
            <a:endParaRPr kumimoji="0"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9</a:t>
            </a:fld>
            <a:endParaRPr kumimoji="0"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קריטריונים </a:t>
            </a:r>
            <a:r>
              <a:rPr lang="he-IL" dirty="0" smtClean="0"/>
              <a:t>(1.3)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18978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3873</TotalTime>
  <Words>1155</Words>
  <Application>Microsoft Office PowerPoint</Application>
  <PresentationFormat>‫הצגה על המסך (4:3)</PresentationFormat>
  <Paragraphs>184</Paragraphs>
  <Slides>18</Slides>
  <Notes>18</Notes>
  <HiddenSlides>5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19" baseType="lpstr">
      <vt:lpstr>Concourse</vt:lpstr>
      <vt:lpstr>תקן 5568  עיקרי התקן והשינויים הצפויים בדגש על הנגשת מסמכים  </vt:lpstr>
      <vt:lpstr>הקדמה</vt:lpstr>
      <vt:lpstr>התייחסות (חלקית)  </vt:lpstr>
      <vt:lpstr>נושאי התוכן – מדיה תלויית זמן </vt:lpstr>
      <vt:lpstr>בדיקות נגישות </vt:lpstr>
      <vt:lpstr>נגישות מסמכים דיגיטליים 5568  - 2</vt:lpstr>
      <vt:lpstr>קריטריונים</vt:lpstr>
      <vt:lpstr>קריטריונים   (1.2)</vt:lpstr>
      <vt:lpstr>קריטריונים (1.3)</vt:lpstr>
      <vt:lpstr>קריטריונים (2)</vt:lpstr>
      <vt:lpstr>קריטריונים (2.1)</vt:lpstr>
      <vt:lpstr>עקרונות (3)</vt:lpstr>
      <vt:lpstr> 4עקרונות</vt:lpstr>
      <vt:lpstr>1Perceivable  - נתפס</vt:lpstr>
      <vt:lpstr>2 Opaerable – ניתן להפעלה</vt:lpstr>
      <vt:lpstr>3 Understandable – מובן</vt:lpstr>
      <vt:lpstr>4 Robust – יציב</vt:lpstr>
      <vt:lpstr>תודה על ההקשבה </vt:lpstr>
    </vt:vector>
  </TitlesOfParts>
  <Company>The Open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בניית אתר  נגיש</dc:title>
  <dc:creator>1189</dc:creator>
  <cp:lastModifiedBy>batshev</cp:lastModifiedBy>
  <cp:revision>251</cp:revision>
  <cp:lastPrinted>2017-10-24T06:23:21Z</cp:lastPrinted>
  <dcterms:created xsi:type="dcterms:W3CDTF">2012-08-29T07:10:31Z</dcterms:created>
  <dcterms:modified xsi:type="dcterms:W3CDTF">2017-10-24T10:47:48Z</dcterms:modified>
</cp:coreProperties>
</file>