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3"/>
    <p:sldMasterId id="2147483653" r:id="rId4"/>
    <p:sldMasterId id="2147483654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Extended Validation (EV)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DNS-based Authentication of Named Entities (DANE)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DNS Certification Authority Authorization (CAA)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Delegation information is passed over non-DNS channel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High performance penalty that is incurred when a domain name is signed, but when DNSSEC validation cannot validate the signature. the name resolution process then starts a process of launching the query to other DNS resolvers to see if they can resolve the name. In this case the search for a successful resolution can take a significant amount of time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Delegation information is passed over non-DNS channel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A </a:t>
            </a:r>
            <a:r>
              <a:rPr b="1" lang="en-US" sz="1400">
                <a:solidFill>
                  <a:schemeClr val="dk1"/>
                </a:solidFill>
              </a:rPr>
              <a:t>key generation algorithm</a:t>
            </a:r>
            <a:r>
              <a:rPr lang="en-US" sz="1400">
                <a:solidFill>
                  <a:schemeClr val="dk1"/>
                </a:solidFill>
              </a:rPr>
              <a:t>. The algorithm outputs the private key and a corresponding public key.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A </a:t>
            </a:r>
            <a:r>
              <a:rPr b="1" lang="en-US" sz="1400">
                <a:solidFill>
                  <a:schemeClr val="dk1"/>
                </a:solidFill>
              </a:rPr>
              <a:t>signing algorithm</a:t>
            </a:r>
            <a:r>
              <a:rPr lang="en-US" sz="1400">
                <a:solidFill>
                  <a:schemeClr val="dk1"/>
                </a:solidFill>
              </a:rPr>
              <a:t> that, given a message and a private key, produces a signature.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</a:rPr>
              <a:t>A </a:t>
            </a:r>
            <a:r>
              <a:rPr b="1" lang="en-US" sz="1400">
                <a:solidFill>
                  <a:schemeClr val="dk1"/>
                </a:solidFill>
              </a:rPr>
              <a:t>signature verifying algorithm</a:t>
            </a:r>
            <a:r>
              <a:rPr lang="en-US" sz="1400">
                <a:solidFill>
                  <a:schemeClr val="dk1"/>
                </a:solidFill>
              </a:rPr>
              <a:t> that, given the message, public key and signature, either accepts or rejects the message's claim to authenticity.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The authenticity of a signature generated from a fixed message and fixed private key can be verified by using the corresponding public key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292487" y="4605927"/>
            <a:ext cx="8597807" cy="8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92487" y="5490050"/>
            <a:ext cx="8597807" cy="6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6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Users/yael1/Documents/*my clients/isoc - igud internet/ISOC Logo/final logo/jpg/isoc_logo Heb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35150" y="3198812"/>
            <a:ext cx="5046662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oc olam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88450" cy="3068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38487" y="3081337"/>
            <a:ext cx="2592387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oc olam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88450" cy="306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oc cut logo for bckgd.gif" id="20" name="Shape 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oc_il_icon.pn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75" y="598487"/>
            <a:ext cx="1787525" cy="17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dnsviz.net" TargetMode="External"/><Relationship Id="rId4" Type="http://schemas.openxmlformats.org/officeDocument/2006/relationships/hyperlink" Target="https://www.zonemaster.net/" TargetMode="External"/><Relationship Id="rId5" Type="http://schemas.openxmlformats.org/officeDocument/2006/relationships/hyperlink" Target="https://dnssec-debugger.verisignlabs.com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Why DNSSEC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79700" y="1417625"/>
            <a:ext cx="7050300" cy="4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 spoofing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</a:t>
            </a:r>
            <a:r>
              <a:rPr lang="en-US"/>
              <a:t>question section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+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transaction ID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+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Source address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+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Destination address + destination port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DNSSEC protects your clients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DNSSEC vs. HTTPS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Redirect to attackers server which forces insecure HTTP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SSL certificate validation relies on DNS validation (email, file on webserver)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/>
              <a:t>Non Web resources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Single trust authority vs. thousands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Makes DNS safer environment for DKIM, DANE, CAA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DNSSEC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22550" y="1959425"/>
            <a:ext cx="8298900" cy="4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DNSSEC</a:t>
            </a: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 uses public key cryptography to sign and authenticate DNS resource record sets (</a:t>
            </a: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RRsets</a:t>
            </a: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A zone signs its authoritative RRsets by using a private key and stores the corresponding public key in a </a:t>
            </a: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DNSKEY</a:t>
            </a: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 RR.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A resolver uses the public key to validate signatures covering the RRsets and thus to authenticate them.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DNSSEC</a:t>
            </a:r>
          </a:p>
        </p:txBody>
      </p:sp>
      <p:sp>
        <p:nvSpPr>
          <p:cNvPr id="132" name="Shape 132"/>
          <p:cNvSpPr/>
          <p:nvPr/>
        </p:nvSpPr>
        <p:spPr>
          <a:xfrm>
            <a:off x="923375" y="1628175"/>
            <a:ext cx="2270700" cy="412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047550" y="1693875"/>
            <a:ext cx="2403600" cy="412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753200" y="2943825"/>
            <a:ext cx="1890900" cy="162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2000"/>
              <a:t>DNSSEC</a:t>
            </a:r>
          </a:p>
        </p:txBody>
      </p:sp>
      <p:sp>
        <p:nvSpPr>
          <p:cNvPr id="135" name="Shape 135"/>
          <p:cNvSpPr/>
          <p:nvPr/>
        </p:nvSpPr>
        <p:spPr>
          <a:xfrm>
            <a:off x="1128013" y="250707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SOA</a:t>
            </a:r>
          </a:p>
        </p:txBody>
      </p:sp>
      <p:sp>
        <p:nvSpPr>
          <p:cNvPr id="136" name="Shape 136"/>
          <p:cNvSpPr/>
          <p:nvPr/>
        </p:nvSpPr>
        <p:spPr>
          <a:xfrm>
            <a:off x="2186888" y="250707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</a:t>
            </a:r>
          </a:p>
        </p:txBody>
      </p:sp>
      <p:sp>
        <p:nvSpPr>
          <p:cNvPr id="137" name="Shape 137"/>
          <p:cNvSpPr/>
          <p:nvPr/>
        </p:nvSpPr>
        <p:spPr>
          <a:xfrm>
            <a:off x="2186888" y="338607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AAA</a:t>
            </a:r>
            <a:r>
              <a:rPr lang="en-US"/>
              <a:t>A</a:t>
            </a:r>
          </a:p>
        </p:txBody>
      </p:sp>
      <p:sp>
        <p:nvSpPr>
          <p:cNvPr id="138" name="Shape 138"/>
          <p:cNvSpPr/>
          <p:nvPr/>
        </p:nvSpPr>
        <p:spPr>
          <a:xfrm>
            <a:off x="2186888" y="4341450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MX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MX</a:t>
            </a:r>
          </a:p>
        </p:txBody>
      </p:sp>
      <p:sp>
        <p:nvSpPr>
          <p:cNvPr id="139" name="Shape 139"/>
          <p:cNvSpPr/>
          <p:nvPr/>
        </p:nvSpPr>
        <p:spPr>
          <a:xfrm>
            <a:off x="1128013" y="3578225"/>
            <a:ext cx="879000" cy="87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NS</a:t>
            </a:r>
          </a:p>
        </p:txBody>
      </p:sp>
      <p:sp>
        <p:nvSpPr>
          <p:cNvPr id="140" name="Shape 140"/>
          <p:cNvSpPr/>
          <p:nvPr/>
        </p:nvSpPr>
        <p:spPr>
          <a:xfrm>
            <a:off x="6331400" y="235312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SOA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390275" y="235312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390275" y="342427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AAAA</a:t>
            </a:r>
          </a:p>
        </p:txBody>
      </p:sp>
      <p:sp>
        <p:nvSpPr>
          <p:cNvPr id="143" name="Shape 143"/>
          <p:cNvSpPr/>
          <p:nvPr/>
        </p:nvSpPr>
        <p:spPr>
          <a:xfrm>
            <a:off x="7390275" y="4495425"/>
            <a:ext cx="879000" cy="65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MX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MX</a:t>
            </a:r>
          </a:p>
        </p:txBody>
      </p:sp>
      <p:sp>
        <p:nvSpPr>
          <p:cNvPr id="144" name="Shape 144"/>
          <p:cNvSpPr/>
          <p:nvPr/>
        </p:nvSpPr>
        <p:spPr>
          <a:xfrm>
            <a:off x="6331400" y="3616425"/>
            <a:ext cx="879000" cy="87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NS</a:t>
            </a:r>
          </a:p>
        </p:txBody>
      </p:sp>
      <p:sp>
        <p:nvSpPr>
          <p:cNvPr id="145" name="Shape 145"/>
          <p:cNvSpPr/>
          <p:nvPr/>
        </p:nvSpPr>
        <p:spPr>
          <a:xfrm>
            <a:off x="7390275" y="5154825"/>
            <a:ext cx="879000" cy="3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RRSIG</a:t>
            </a:r>
          </a:p>
        </p:txBody>
      </p:sp>
      <p:sp>
        <p:nvSpPr>
          <p:cNvPr id="146" name="Shape 146"/>
          <p:cNvSpPr/>
          <p:nvPr/>
        </p:nvSpPr>
        <p:spPr>
          <a:xfrm>
            <a:off x="6331400" y="4486425"/>
            <a:ext cx="879000" cy="3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RRSIG</a:t>
            </a:r>
          </a:p>
        </p:txBody>
      </p:sp>
      <p:sp>
        <p:nvSpPr>
          <p:cNvPr id="147" name="Shape 147"/>
          <p:cNvSpPr/>
          <p:nvPr/>
        </p:nvSpPr>
        <p:spPr>
          <a:xfrm>
            <a:off x="7390275" y="4072400"/>
            <a:ext cx="879000" cy="3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RRSIG</a:t>
            </a:r>
          </a:p>
        </p:txBody>
      </p:sp>
      <p:sp>
        <p:nvSpPr>
          <p:cNvPr id="148" name="Shape 148"/>
          <p:cNvSpPr/>
          <p:nvPr/>
        </p:nvSpPr>
        <p:spPr>
          <a:xfrm>
            <a:off x="7390275" y="2989963"/>
            <a:ext cx="879000" cy="3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RRSIG</a:t>
            </a:r>
          </a:p>
        </p:txBody>
      </p:sp>
      <p:sp>
        <p:nvSpPr>
          <p:cNvPr id="149" name="Shape 149"/>
          <p:cNvSpPr/>
          <p:nvPr/>
        </p:nvSpPr>
        <p:spPr>
          <a:xfrm>
            <a:off x="6331400" y="2989975"/>
            <a:ext cx="879000" cy="3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RRSIG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175000" y="5958925"/>
            <a:ext cx="1890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Unsigned zonefile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378375" y="5982875"/>
            <a:ext cx="1890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</a:t>
            </a:r>
            <a:r>
              <a:rPr lang="en-US"/>
              <a:t>igned zonefile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-10-26-151653_746x519_scrot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400"/>
            <a:ext cx="9144000" cy="65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-10-26-153326_956x792_scrot.pn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5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28"/>
            <a:ext cx="8229600" cy="825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404040"/>
                </a:solidFill>
                <a:highlight>
                  <a:srgbClr val="F0F5F7"/>
                </a:highlight>
                <a:latin typeface="Georgia"/>
                <a:ea typeface="Georgia"/>
                <a:cs typeface="Georgia"/>
                <a:sym typeface="Georgia"/>
              </a:rPr>
              <a:t>DNSSEC</a:t>
            </a:r>
          </a:p>
        </p:txBody>
      </p:sp>
      <p:pic>
        <p:nvPicPr>
          <p:cNvPr descr="tumblr_oi14w5MJcH1s9iq8zo1_400.gif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00" y="912311"/>
            <a:ext cx="6538575" cy="512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223825" y="6356925"/>
            <a:ext cx="53055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highlight>
                  <a:srgbClr val="F0F5F7"/>
                </a:highlight>
                <a:latin typeface="Georgia"/>
                <a:ea typeface="Georgia"/>
                <a:cs typeface="Georgia"/>
                <a:sym typeface="Georgia"/>
              </a:rPr>
              <a:t>The first time I’m confronted with DNSSEC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What’s new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22550" y="1417625"/>
            <a:ext cx="8298900" cy="52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New record types: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DNSKEY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RRSIG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NSEC/NSEC3 + NSEC3PARAM</a:t>
            </a:r>
          </a:p>
          <a:p>
            <a:pPr indent="-381000" lvl="0" marL="457200">
              <a:spcBef>
                <a:spcPts val="0"/>
              </a:spcBef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New flags: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AD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CD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Char char="-"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DO (extended flag, requires EDNS)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EDNS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What’s new</a:t>
            </a:r>
          </a:p>
        </p:txBody>
      </p:sp>
      <p:sp>
        <p:nvSpPr>
          <p:cNvPr id="180" name="Shape 180"/>
          <p:cNvSpPr/>
          <p:nvPr/>
        </p:nvSpPr>
        <p:spPr>
          <a:xfrm>
            <a:off x="1367300" y="1593200"/>
            <a:ext cx="2600400" cy="17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-US" sz="2400"/>
              <a:t>DS</a:t>
            </a:r>
          </a:p>
        </p:txBody>
      </p:sp>
      <p:sp>
        <p:nvSpPr>
          <p:cNvPr id="181" name="Shape 181"/>
          <p:cNvSpPr/>
          <p:nvPr/>
        </p:nvSpPr>
        <p:spPr>
          <a:xfrm>
            <a:off x="5093875" y="1593200"/>
            <a:ext cx="2600400" cy="172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 sz="2200"/>
              <a:t>DNSKEY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200"/>
              <a:t>RRSIG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2200"/>
              <a:t>NSEC/NSEC3</a:t>
            </a:r>
          </a:p>
        </p:txBody>
      </p:sp>
      <p:sp>
        <p:nvSpPr>
          <p:cNvPr id="182" name="Shape 182"/>
          <p:cNvSpPr/>
          <p:nvPr/>
        </p:nvSpPr>
        <p:spPr>
          <a:xfrm>
            <a:off x="1849550" y="3767800"/>
            <a:ext cx="5484600" cy="2211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870850" y="1593200"/>
            <a:ext cx="1593300" cy="35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Parent zonefile</a:t>
            </a:r>
          </a:p>
        </p:txBody>
      </p:sp>
      <p:sp>
        <p:nvSpPr>
          <p:cNvPr id="184" name="Shape 184"/>
          <p:cNvSpPr/>
          <p:nvPr/>
        </p:nvSpPr>
        <p:spPr>
          <a:xfrm>
            <a:off x="5597425" y="1593200"/>
            <a:ext cx="1593300" cy="35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Child</a:t>
            </a:r>
            <a:r>
              <a:rPr lang="en-US"/>
              <a:t> zonefile</a:t>
            </a:r>
          </a:p>
        </p:txBody>
      </p:sp>
      <p:sp>
        <p:nvSpPr>
          <p:cNvPr id="185" name="Shape 185"/>
          <p:cNvSpPr/>
          <p:nvPr/>
        </p:nvSpPr>
        <p:spPr>
          <a:xfrm>
            <a:off x="2188325" y="4131400"/>
            <a:ext cx="2286000" cy="1317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-US" sz="2400"/>
              <a:t>DO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400"/>
              <a:t>CD</a:t>
            </a:r>
          </a:p>
        </p:txBody>
      </p:sp>
      <p:sp>
        <p:nvSpPr>
          <p:cNvPr id="186" name="Shape 186"/>
          <p:cNvSpPr/>
          <p:nvPr/>
        </p:nvSpPr>
        <p:spPr>
          <a:xfrm>
            <a:off x="4678825" y="4131400"/>
            <a:ext cx="2340900" cy="1317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    </a:t>
            </a:r>
            <a:r>
              <a:rPr b="1" lang="en-US" sz="2400"/>
              <a:t>AD</a:t>
            </a:r>
          </a:p>
        </p:txBody>
      </p:sp>
      <p:cxnSp>
        <p:nvCxnSpPr>
          <p:cNvPr id="187" name="Shape 187"/>
          <p:cNvCxnSpPr/>
          <p:nvPr/>
        </p:nvCxnSpPr>
        <p:spPr>
          <a:xfrm rot="10800000">
            <a:off x="4257625" y="3259550"/>
            <a:ext cx="0" cy="321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8" name="Shape 188"/>
          <p:cNvCxnSpPr/>
          <p:nvPr/>
        </p:nvCxnSpPr>
        <p:spPr>
          <a:xfrm>
            <a:off x="4889425" y="3305400"/>
            <a:ext cx="300" cy="321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9" name="Shape 189"/>
          <p:cNvSpPr/>
          <p:nvPr/>
        </p:nvSpPr>
        <p:spPr>
          <a:xfrm>
            <a:off x="2534675" y="4131400"/>
            <a:ext cx="1228500" cy="357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Request</a:t>
            </a:r>
          </a:p>
        </p:txBody>
      </p:sp>
      <p:sp>
        <p:nvSpPr>
          <p:cNvPr id="190" name="Shape 190"/>
          <p:cNvSpPr/>
          <p:nvPr/>
        </p:nvSpPr>
        <p:spPr>
          <a:xfrm>
            <a:off x="5304825" y="4131400"/>
            <a:ext cx="1228500" cy="357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Response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-1025500" y="4193550"/>
            <a:ext cx="52740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869250" y="5622100"/>
            <a:ext cx="1228500" cy="357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EDNS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19677"/>
            <a:ext cx="8229600" cy="924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DNSKEY, RRSIG, DS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57200" y="1455825"/>
            <a:ext cx="8397000" cy="5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/>
              <a:t>isoc.org.il.            3600    IN      </a:t>
            </a:r>
            <a:r>
              <a:rPr b="1" lang="en-US" sz="1600"/>
              <a:t>DNSKEY</a:t>
            </a:r>
            <a:r>
              <a:rPr lang="en-US" sz="1600"/>
              <a:t>  257 3 13 PBue9Mk2QpEumMqrJ4kduOkHeOZHkVcB/YQk0TTp8GpdY14G1+pgDHd0 b5ZLoP+a+ICUAVdSdZ+uOnGMJ+yF0A==</a:t>
            </a:r>
            <a:br>
              <a:rPr lang="en-US" sz="1600"/>
            </a:br>
            <a:r>
              <a:rPr lang="en-US" sz="1600"/>
              <a:t>isoc.org.il.            3600    IN      </a:t>
            </a:r>
            <a:r>
              <a:rPr b="1" lang="en-US" sz="1600"/>
              <a:t>DNSKEY</a:t>
            </a:r>
            <a:r>
              <a:rPr lang="en-US" sz="1600"/>
              <a:t>  256 3 13 CWxgsu82Hslrozc5+hHLkzoI/bX0IxfVmUjCrrGhCBLVyYpiALqVrY0c 2B+xFlCVoOSgyXARf1Nr38+BQ4gSrQ==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isoc.org.il.            3600    IN      </a:t>
            </a:r>
            <a:r>
              <a:rPr b="1" lang="en-US" sz="1600"/>
              <a:t>RRSIG</a:t>
            </a:r>
            <a:r>
              <a:rPr lang="en-US" sz="1600"/>
              <a:t>   DNSKEY 13 3 3600 </a:t>
            </a:r>
            <a:r>
              <a:rPr b="1" lang="en-US" sz="1600"/>
              <a:t>20171113190950 20171023180950</a:t>
            </a:r>
            <a:r>
              <a:rPr lang="en-US" sz="1600"/>
              <a:t> 48693 isoc.org.il. 5i2+WJxNsL9dl1cWLLZAkdsHQMZYtgd0QI+DZOwpVQke8DYNkOiLzg1b Ory7M8+zSAuqeX+laplEdUqmAVeOdg==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isoc.org.il.            4977    IN      </a:t>
            </a:r>
            <a:r>
              <a:rPr b="1" lang="en-US" sz="1600"/>
              <a:t>DS</a:t>
            </a:r>
            <a:r>
              <a:rPr lang="en-US" sz="1600"/>
              <a:t>      48693 13 2 941C5E5CBDA733BED4E2DE3AB453AC5D789A9205281A6F8A706FA99D 83B10DE5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503000" y="19900"/>
            <a:ext cx="8229600" cy="1060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Delegation</a:t>
            </a:r>
          </a:p>
        </p:txBody>
      </p:sp>
      <p:sp>
        <p:nvSpPr>
          <p:cNvPr id="204" name="Shape 204"/>
          <p:cNvSpPr/>
          <p:nvPr/>
        </p:nvSpPr>
        <p:spPr>
          <a:xfrm>
            <a:off x="996450" y="1190325"/>
            <a:ext cx="6006600" cy="272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org.il.                   SOA    2017102549 1800 900 3628800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                            NS      nsa.ns.il.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                    NS      ns1.ns.il  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                    NS      nsb.ns.il.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CC0000"/>
                </a:solidFill>
              </a:rPr>
              <a:t>isoc.org.il.        DS  48693 13 2 941C5E5...83B10DE5</a:t>
            </a:r>
          </a:p>
        </p:txBody>
      </p:sp>
      <p:sp>
        <p:nvSpPr>
          <p:cNvPr id="205" name="Shape 205"/>
          <p:cNvSpPr/>
          <p:nvPr/>
        </p:nvSpPr>
        <p:spPr>
          <a:xfrm>
            <a:off x="950750" y="4211850"/>
            <a:ext cx="6006600" cy="238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isoc.org.il.            SOA     2017102500 21600 3600 2419200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isoc.org.il.     	    DNSKEY 257 </a:t>
            </a:r>
            <a:r>
              <a:rPr lang="en-US">
                <a:solidFill>
                  <a:srgbClr val="0000FF"/>
                </a:solidFill>
              </a:rPr>
              <a:t>3 </a:t>
            </a:r>
            <a:r>
              <a:rPr lang="en-US">
                <a:solidFill>
                  <a:srgbClr val="0000FF"/>
                </a:solidFill>
              </a:rPr>
              <a:t>13 PBue9</a:t>
            </a:r>
            <a:r>
              <a:rPr lang="en-US">
                <a:solidFill>
                  <a:srgbClr val="0000FF"/>
                </a:solidFill>
              </a:rPr>
              <a:t>Mk2Q</a:t>
            </a:r>
            <a:r>
              <a:rPr lang="en-US">
                <a:solidFill>
                  <a:srgbClr val="0000FF"/>
                </a:solidFill>
              </a:rPr>
              <a:t>...MJ+yF0A==     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isoc.org.il.            DNSKEY 256 </a:t>
            </a:r>
            <a:r>
              <a:rPr lang="en-US">
                <a:solidFill>
                  <a:srgbClr val="0000FF"/>
                </a:solidFill>
              </a:rPr>
              <a:t>3 </a:t>
            </a:r>
            <a:r>
              <a:rPr lang="en-US">
                <a:solidFill>
                  <a:srgbClr val="0000FF"/>
                </a:solidFill>
              </a:rPr>
              <a:t>13 CWxg</a:t>
            </a:r>
            <a:r>
              <a:rPr lang="en-US">
                <a:solidFill>
                  <a:srgbClr val="0000FF"/>
                </a:solidFill>
              </a:rPr>
              <a:t>su82H</a:t>
            </a:r>
            <a:r>
              <a:rPr lang="en-US">
                <a:solidFill>
                  <a:srgbClr val="0000FF"/>
                </a:solidFill>
              </a:rPr>
              <a:t>...BQ4gSrQ==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Isoc.org.il 		    RRSIG DNSKEY 13 3 3600 2017</a:t>
            </a:r>
            <a:r>
              <a:rPr lang="en-US">
                <a:solidFill>
                  <a:srgbClr val="0000FF"/>
                </a:solidFill>
              </a:rPr>
              <a:t>1113190</a:t>
            </a:r>
            <a:r>
              <a:rPr lang="en-US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7718700" y="4504850"/>
            <a:ext cx="1236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Delegation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Information</a:t>
            </a:r>
          </a:p>
        </p:txBody>
      </p:sp>
      <p:sp>
        <p:nvSpPr>
          <p:cNvPr id="207" name="Shape 207"/>
          <p:cNvSpPr/>
          <p:nvPr/>
        </p:nvSpPr>
        <p:spPr>
          <a:xfrm>
            <a:off x="996450" y="2244038"/>
            <a:ext cx="6006600" cy="12345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isoc.org.il.              NS      ns1.isoc.org.il.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  NS      sns-pb.isc.org.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  NS      ns3.isoc.org.il.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  NS      aristo.tau.ac.il.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ns1.isoc.org.il.        A        192.115.211.52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ns3.isoc.org.il.        A        192.115.4.131</a:t>
            </a:r>
          </a:p>
        </p:txBody>
      </p:sp>
      <p:sp>
        <p:nvSpPr>
          <p:cNvPr id="208" name="Shape 208"/>
          <p:cNvSpPr/>
          <p:nvPr/>
        </p:nvSpPr>
        <p:spPr>
          <a:xfrm>
            <a:off x="950750" y="4550625"/>
            <a:ext cx="6006600" cy="1346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  isoc.org.il.            NS      ns1.isoc.org.il.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sns-pb.isc.org.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ns3.isoc.org.il.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aristo.tau.ac.il.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  ns1.isoc.org.il.      A       192.115.211.52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ns3.isoc.org.il.      A       192.115.4.131</a:t>
            </a:r>
          </a:p>
        </p:txBody>
      </p:sp>
      <p:sp>
        <p:nvSpPr>
          <p:cNvPr id="209" name="Shape 209"/>
          <p:cNvSpPr/>
          <p:nvPr/>
        </p:nvSpPr>
        <p:spPr>
          <a:xfrm>
            <a:off x="6793900" y="3085650"/>
            <a:ext cx="1399378" cy="2151662"/>
          </a:xfrm>
          <a:custGeom>
            <a:pathLst>
              <a:path extrusionOk="0" h="90463" w="49448">
                <a:moveTo>
                  <a:pt x="0" y="90463"/>
                </a:moveTo>
                <a:cubicBezTo>
                  <a:pt x="8240" y="80757"/>
                  <a:pt x="49382" y="47307"/>
                  <a:pt x="49444" y="32230"/>
                </a:cubicBezTo>
                <a:cubicBezTo>
                  <a:pt x="49505" y="17152"/>
                  <a:pt x="8546" y="5371"/>
                  <a:pt x="367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92100" y="4605315"/>
            <a:ext cx="85980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/>
              <a:t>DNSSEC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/>
              <a:t>made simple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27"/>
            <a:ext cx="8229600" cy="90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Chain of Trust</a:t>
            </a:r>
          </a:p>
        </p:txBody>
      </p:sp>
      <p:sp>
        <p:nvSpPr>
          <p:cNvPr id="215" name="Shape 215"/>
          <p:cNvSpPr/>
          <p:nvPr/>
        </p:nvSpPr>
        <p:spPr>
          <a:xfrm>
            <a:off x="6058850" y="1693900"/>
            <a:ext cx="2081100" cy="961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Resolver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Trusted Key (.)</a:t>
            </a:r>
          </a:p>
        </p:txBody>
      </p:sp>
      <p:sp>
        <p:nvSpPr>
          <p:cNvPr id="216" name="Shape 216"/>
          <p:cNvSpPr/>
          <p:nvPr/>
        </p:nvSpPr>
        <p:spPr>
          <a:xfrm>
            <a:off x="1345950" y="1538250"/>
            <a:ext cx="2417100" cy="148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/>
              <a:t>Root zone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.                DNSKEY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il.              DS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il.              RRSIG DS</a:t>
            </a:r>
          </a:p>
        </p:txBody>
      </p:sp>
      <p:sp>
        <p:nvSpPr>
          <p:cNvPr id="217" name="Shape 217"/>
          <p:cNvSpPr/>
          <p:nvPr/>
        </p:nvSpPr>
        <p:spPr>
          <a:xfrm>
            <a:off x="1345950" y="3288575"/>
            <a:ext cx="2417100" cy="148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/>
              <a:t>il. zone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il</a:t>
            </a:r>
            <a:r>
              <a:rPr b="1" lang="en-US"/>
              <a:t>.             DNSKEY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org.il.       DS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org.il.       RRSIG DS</a:t>
            </a:r>
          </a:p>
        </p:txBody>
      </p:sp>
      <p:sp>
        <p:nvSpPr>
          <p:cNvPr id="218" name="Shape 218"/>
          <p:cNvSpPr/>
          <p:nvPr/>
        </p:nvSpPr>
        <p:spPr>
          <a:xfrm>
            <a:off x="1345950" y="5038900"/>
            <a:ext cx="2417100" cy="148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/>
              <a:t>org.il. zone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org.il</a:t>
            </a:r>
            <a:r>
              <a:rPr b="1" lang="en-US"/>
              <a:t>.        DNSKEY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isoc.org.il. DS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isoc.org.il. RRSIG DS</a:t>
            </a:r>
          </a:p>
        </p:txBody>
      </p:sp>
      <p:sp>
        <p:nvSpPr>
          <p:cNvPr id="219" name="Shape 219"/>
          <p:cNvSpPr/>
          <p:nvPr/>
        </p:nvSpPr>
        <p:spPr>
          <a:xfrm>
            <a:off x="5307350" y="5045200"/>
            <a:ext cx="2924100" cy="148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/>
              <a:t>isoc.</a:t>
            </a:r>
            <a:r>
              <a:rPr lang="en-US" u="sng"/>
              <a:t>org.il. zone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isoc.</a:t>
            </a:r>
            <a:r>
              <a:rPr b="1" lang="en-US"/>
              <a:t>org.il.        DNSKEY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www.isoc.org.il    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www.isoc.org.il   RRSIG 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cxnSp>
        <p:nvCxnSpPr>
          <p:cNvPr id="220" name="Shape 220"/>
          <p:cNvCxnSpPr/>
          <p:nvPr/>
        </p:nvCxnSpPr>
        <p:spPr>
          <a:xfrm rot="10800000">
            <a:off x="3776800" y="1931950"/>
            <a:ext cx="2268300" cy="1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1" name="Shape 221"/>
          <p:cNvSpPr txBox="1"/>
          <p:nvPr/>
        </p:nvSpPr>
        <p:spPr>
          <a:xfrm>
            <a:off x="4092700" y="1602325"/>
            <a:ext cx="1840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/>
              <a:t>Validate DNSKEY .</a:t>
            </a:r>
          </a:p>
        </p:txBody>
      </p:sp>
      <p:cxnSp>
        <p:nvCxnSpPr>
          <p:cNvPr id="222" name="Shape 222"/>
          <p:cNvCxnSpPr/>
          <p:nvPr/>
        </p:nvCxnSpPr>
        <p:spPr>
          <a:xfrm rot="10800000">
            <a:off x="3776800" y="2359050"/>
            <a:ext cx="2268300" cy="1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3" name="Shape 223"/>
          <p:cNvSpPr txBox="1"/>
          <p:nvPr/>
        </p:nvSpPr>
        <p:spPr>
          <a:xfrm>
            <a:off x="4092700" y="2060100"/>
            <a:ext cx="1840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DS il.</a:t>
            </a:r>
          </a:p>
        </p:txBody>
      </p:sp>
      <p:cxnSp>
        <p:nvCxnSpPr>
          <p:cNvPr id="224" name="Shape 224"/>
          <p:cNvCxnSpPr/>
          <p:nvPr/>
        </p:nvCxnSpPr>
        <p:spPr>
          <a:xfrm flipH="1">
            <a:off x="3781450" y="2517875"/>
            <a:ext cx="2258700" cy="99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5" name="Shape 225"/>
          <p:cNvCxnSpPr>
            <a:endCxn id="217" idx="3"/>
          </p:cNvCxnSpPr>
          <p:nvPr/>
        </p:nvCxnSpPr>
        <p:spPr>
          <a:xfrm flipH="1">
            <a:off x="3763050" y="2664575"/>
            <a:ext cx="2893500" cy="136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6" name="Shape 226"/>
          <p:cNvCxnSpPr/>
          <p:nvPr/>
        </p:nvCxnSpPr>
        <p:spPr>
          <a:xfrm flipH="1">
            <a:off x="3703825" y="2637000"/>
            <a:ext cx="3190800" cy="247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7" name="Shape 227"/>
          <p:cNvCxnSpPr>
            <a:stCxn id="215" idx="2"/>
          </p:cNvCxnSpPr>
          <p:nvPr/>
        </p:nvCxnSpPr>
        <p:spPr>
          <a:xfrm flipH="1">
            <a:off x="3763100" y="2655400"/>
            <a:ext cx="3336300" cy="29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8" name="Shape 228"/>
          <p:cNvCxnSpPr/>
          <p:nvPr/>
        </p:nvCxnSpPr>
        <p:spPr>
          <a:xfrm flipH="1">
            <a:off x="7352300" y="2664450"/>
            <a:ext cx="9300" cy="241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/>
          <p:nvPr/>
        </p:nvCxnSpPr>
        <p:spPr>
          <a:xfrm flipH="1">
            <a:off x="7774775" y="2664450"/>
            <a:ext cx="9300" cy="241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0" name="Shape 230"/>
          <p:cNvSpPr txBox="1"/>
          <p:nvPr/>
        </p:nvSpPr>
        <p:spPr>
          <a:xfrm rot="-1366975">
            <a:off x="3781389" y="2786117"/>
            <a:ext cx="1840715" cy="4392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DNSKEY il.</a:t>
            </a:r>
          </a:p>
        </p:txBody>
      </p:sp>
      <p:sp>
        <p:nvSpPr>
          <p:cNvPr id="231" name="Shape 231"/>
          <p:cNvSpPr txBox="1"/>
          <p:nvPr/>
        </p:nvSpPr>
        <p:spPr>
          <a:xfrm rot="-1485139">
            <a:off x="3990576" y="3209319"/>
            <a:ext cx="1840713" cy="4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DS org.il.</a:t>
            </a:r>
          </a:p>
        </p:txBody>
      </p:sp>
      <p:sp>
        <p:nvSpPr>
          <p:cNvPr id="232" name="Shape 232"/>
          <p:cNvSpPr txBox="1"/>
          <p:nvPr/>
        </p:nvSpPr>
        <p:spPr>
          <a:xfrm rot="-2249909">
            <a:off x="3754149" y="3940191"/>
            <a:ext cx="2018101" cy="4394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</a:t>
            </a:r>
            <a:r>
              <a:rPr lang="en-US" sz="1200"/>
              <a:t> DNSKEY</a:t>
            </a:r>
            <a:r>
              <a:rPr lang="en-US" sz="1200"/>
              <a:t> org.il.</a:t>
            </a:r>
          </a:p>
        </p:txBody>
      </p:sp>
      <p:sp>
        <p:nvSpPr>
          <p:cNvPr id="233" name="Shape 233"/>
          <p:cNvSpPr txBox="1"/>
          <p:nvPr/>
        </p:nvSpPr>
        <p:spPr>
          <a:xfrm rot="-2459137">
            <a:off x="3954608" y="4240423"/>
            <a:ext cx="2018084" cy="27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DS isoc.org.il.</a:t>
            </a:r>
          </a:p>
        </p:txBody>
      </p:sp>
      <p:sp>
        <p:nvSpPr>
          <p:cNvPr id="234" name="Shape 234"/>
          <p:cNvSpPr txBox="1"/>
          <p:nvPr/>
        </p:nvSpPr>
        <p:spPr>
          <a:xfrm rot="-5397002">
            <a:off x="6011675" y="3528900"/>
            <a:ext cx="2408101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DNSKEY isoc.org.il.</a:t>
            </a:r>
          </a:p>
        </p:txBody>
      </p:sp>
      <p:sp>
        <p:nvSpPr>
          <p:cNvPr id="235" name="Shape 235"/>
          <p:cNvSpPr txBox="1"/>
          <p:nvPr/>
        </p:nvSpPr>
        <p:spPr>
          <a:xfrm rot="-5396752">
            <a:off x="6524675" y="3609999"/>
            <a:ext cx="2222401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Validate A www.isoc.org.il.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Signing Keys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22550" y="1498375"/>
            <a:ext cx="8298900" cy="5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KSK</a:t>
            </a: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: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Used to sign the DNSKEY record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Message digest of the KSK is used as part of the DS record (at the parent)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Rollover of KSK requires interaction with the parent domain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Longer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ZSK</a:t>
            </a: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: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Used to sign other records in the zonefile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Rollover does not require interaction with the parent domain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Can be done frequently - shorter key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(DNSSEC =) </a:t>
            </a:r>
            <a:r>
              <a:rPr b="1" lang="en-US"/>
              <a:t>Amplification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22550" y="1720175"/>
            <a:ext cx="8298900" cy="4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 amplification (and reflection) attacks existed well before DNSSEC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UDP lacks source address validation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Char char="-"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meta-QTYPE ANY or specially crafted TXT RRs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Response Rate Limit (RRL)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 Cookies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ECDSA (Elliptic Curve Digital Signature Algorithm) - reduce size of keys and signatures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Zone enumeration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22550" y="1800950"/>
            <a:ext cx="8298900" cy="4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NSEC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NSEC3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DNSSEC white lies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400">
                <a:solidFill>
                  <a:srgbClr val="252525"/>
                </a:solidFill>
                <a:highlight>
                  <a:srgbClr val="FFFFFF"/>
                </a:highlight>
              </a:rPr>
              <a:t>NSEC5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For Registries it is a matter of policy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Instead of holding sensetive information in publicly  accessible zone, use views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Last mile problem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22550" y="1872975"/>
            <a:ext cx="8298900" cy="4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Resolver performs validation, client trusts the resolver. Resolver is usually in the client’s network (ISP, University, Company)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Browser plugins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Linux, systemd-resolved performs caching and validation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252525"/>
                </a:solidFill>
                <a:highlight>
                  <a:srgbClr val="FFFFFF"/>
                </a:highlight>
              </a:rPr>
              <a:t>DNScrypt - authenticates communications between a DNS client and a DNS resolver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503600" y="1877025"/>
            <a:ext cx="8229600" cy="4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marR="355600" rtl="0">
              <a:lnSpc>
                <a:spcPct val="14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3600"/>
              <a:t>“Resolvers must feel sad, nobody calls them by their name."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48550"/>
            <a:ext cx="8229600" cy="977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Does my resolver support DNSSEC</a:t>
            </a:r>
          </a:p>
        </p:txBody>
      </p:sp>
      <p:pic>
        <p:nvPicPr>
          <p:cNvPr descr="2017-10-24-111432_783x503_scrot.png"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09" y="1191550"/>
            <a:ext cx="8683092" cy="5578025"/>
          </a:xfrm>
          <a:prstGeom prst="rect">
            <a:avLst/>
          </a:prstGeom>
          <a:noFill/>
          <a:ln cap="flat" cmpd="sng" w="2286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71" name="Shape 271"/>
          <p:cNvSpPr txBox="1"/>
          <p:nvPr/>
        </p:nvSpPr>
        <p:spPr>
          <a:xfrm>
            <a:off x="3580075" y="2664450"/>
            <a:ext cx="293100" cy="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81214" y="1285980"/>
            <a:ext cx="1400400" cy="220125"/>
          </a:xfrm>
          <a:custGeom>
            <a:pathLst>
              <a:path extrusionOk="0" h="8805" w="56016">
                <a:moveTo>
                  <a:pt x="4191" y="3864"/>
                </a:moveTo>
                <a:cubicBezTo>
                  <a:pt x="14481" y="3864"/>
                  <a:pt x="24704" y="5537"/>
                  <a:pt x="34956" y="6428"/>
                </a:cubicBezTo>
                <a:cubicBezTo>
                  <a:pt x="38006" y="6693"/>
                  <a:pt x="41228" y="6725"/>
                  <a:pt x="44112" y="5696"/>
                </a:cubicBezTo>
                <a:cubicBezTo>
                  <a:pt x="45713" y="5124"/>
                  <a:pt x="50465" y="4461"/>
                  <a:pt x="48873" y="3864"/>
                </a:cubicBezTo>
                <a:cubicBezTo>
                  <a:pt x="42699" y="1548"/>
                  <a:pt x="35623" y="4429"/>
                  <a:pt x="29096" y="3498"/>
                </a:cubicBezTo>
                <a:cubicBezTo>
                  <a:pt x="25692" y="3012"/>
                  <a:pt x="35593" y="1133"/>
                  <a:pt x="38984" y="568"/>
                </a:cubicBezTo>
                <a:cubicBezTo>
                  <a:pt x="40790" y="266"/>
                  <a:pt x="44453" y="868"/>
                  <a:pt x="42647" y="568"/>
                </a:cubicBezTo>
                <a:cubicBezTo>
                  <a:pt x="39751" y="85"/>
                  <a:pt x="39720" y="319"/>
                  <a:pt x="36787" y="202"/>
                </a:cubicBezTo>
                <a:cubicBezTo>
                  <a:pt x="35140" y="136"/>
                  <a:pt x="31892" y="-197"/>
                  <a:pt x="33491" y="202"/>
                </a:cubicBezTo>
                <a:cubicBezTo>
                  <a:pt x="38281" y="1399"/>
                  <a:pt x="43974" y="-250"/>
                  <a:pt x="48141" y="2400"/>
                </a:cubicBezTo>
                <a:cubicBezTo>
                  <a:pt x="50359" y="3811"/>
                  <a:pt x="43004" y="3870"/>
                  <a:pt x="40816" y="5329"/>
                </a:cubicBezTo>
                <a:cubicBezTo>
                  <a:pt x="39901" y="5938"/>
                  <a:pt x="41918" y="5420"/>
                  <a:pt x="43013" y="5329"/>
                </a:cubicBezTo>
                <a:cubicBezTo>
                  <a:pt x="46318" y="5053"/>
                  <a:pt x="46526" y="5828"/>
                  <a:pt x="49606" y="4597"/>
                </a:cubicBezTo>
                <a:cubicBezTo>
                  <a:pt x="51816" y="3713"/>
                  <a:pt x="47224" y="4643"/>
                  <a:pt x="44844" y="4597"/>
                </a:cubicBezTo>
                <a:cubicBezTo>
                  <a:pt x="39838" y="4498"/>
                  <a:pt x="24821" y="4231"/>
                  <a:pt x="29828" y="4231"/>
                </a:cubicBezTo>
                <a:cubicBezTo>
                  <a:pt x="37885" y="4231"/>
                  <a:pt x="45943" y="4231"/>
                  <a:pt x="54001" y="4231"/>
                </a:cubicBezTo>
                <a:cubicBezTo>
                  <a:pt x="56015" y="4231"/>
                  <a:pt x="51986" y="4231"/>
                  <a:pt x="49972" y="4231"/>
                </a:cubicBezTo>
                <a:cubicBezTo>
                  <a:pt x="43500" y="4231"/>
                  <a:pt x="37030" y="4011"/>
                  <a:pt x="30561" y="3864"/>
                </a:cubicBezTo>
                <a:cubicBezTo>
                  <a:pt x="29279" y="3834"/>
                  <a:pt x="26715" y="3864"/>
                  <a:pt x="27997" y="3864"/>
                </a:cubicBezTo>
                <a:cubicBezTo>
                  <a:pt x="31110" y="3864"/>
                  <a:pt x="37336" y="3864"/>
                  <a:pt x="34223" y="3864"/>
                </a:cubicBezTo>
                <a:cubicBezTo>
                  <a:pt x="24578" y="3864"/>
                  <a:pt x="14934" y="3864"/>
                  <a:pt x="5290" y="3864"/>
                </a:cubicBezTo>
                <a:cubicBezTo>
                  <a:pt x="4557" y="3864"/>
                  <a:pt x="6027" y="3776"/>
                  <a:pt x="6755" y="3864"/>
                </a:cubicBezTo>
                <a:cubicBezTo>
                  <a:pt x="10611" y="4326"/>
                  <a:pt x="10582" y="4563"/>
                  <a:pt x="14446" y="4963"/>
                </a:cubicBezTo>
                <a:cubicBezTo>
                  <a:pt x="15903" y="5113"/>
                  <a:pt x="18841" y="4963"/>
                  <a:pt x="17376" y="4963"/>
                </a:cubicBezTo>
                <a:cubicBezTo>
                  <a:pt x="13957" y="4963"/>
                  <a:pt x="9538" y="7380"/>
                  <a:pt x="7121" y="4963"/>
                </a:cubicBezTo>
                <a:cubicBezTo>
                  <a:pt x="3469" y="1311"/>
                  <a:pt x="17633" y="4850"/>
                  <a:pt x="22503" y="3132"/>
                </a:cubicBezTo>
                <a:cubicBezTo>
                  <a:pt x="24603" y="2390"/>
                  <a:pt x="20330" y="2548"/>
                  <a:pt x="18108" y="2400"/>
                </a:cubicBezTo>
                <a:cubicBezTo>
                  <a:pt x="12075" y="1997"/>
                  <a:pt x="12065" y="2180"/>
                  <a:pt x="6022" y="2033"/>
                </a:cubicBezTo>
                <a:cubicBezTo>
                  <a:pt x="4557" y="1997"/>
                  <a:pt x="2057" y="995"/>
                  <a:pt x="3092" y="2033"/>
                </a:cubicBezTo>
                <a:cubicBezTo>
                  <a:pt x="4262" y="3207"/>
                  <a:pt x="4730" y="2346"/>
                  <a:pt x="6388" y="2400"/>
                </a:cubicBezTo>
                <a:cubicBezTo>
                  <a:pt x="10414" y="2530"/>
                  <a:pt x="10623" y="1126"/>
                  <a:pt x="14446" y="2400"/>
                </a:cubicBezTo>
                <a:cubicBezTo>
                  <a:pt x="61841" y="18184"/>
                  <a:pt x="-12450" y="-1308"/>
                  <a:pt x="7853" y="4231"/>
                </a:cubicBezTo>
                <a:cubicBezTo>
                  <a:pt x="10685" y="5003"/>
                  <a:pt x="10779" y="4484"/>
                  <a:pt x="13713" y="4597"/>
                </a:cubicBezTo>
                <a:cubicBezTo>
                  <a:pt x="15543" y="4667"/>
                  <a:pt x="19193" y="4369"/>
                  <a:pt x="17376" y="4597"/>
                </a:cubicBezTo>
                <a:cubicBezTo>
                  <a:pt x="14099" y="5006"/>
                  <a:pt x="14081" y="4819"/>
                  <a:pt x="10783" y="4963"/>
                </a:cubicBezTo>
                <a:cubicBezTo>
                  <a:pt x="9868" y="5002"/>
                  <a:pt x="8036" y="4963"/>
                  <a:pt x="8952" y="4963"/>
                </a:cubicBezTo>
                <a:cubicBezTo>
                  <a:pt x="10799" y="4963"/>
                  <a:pt x="16161" y="4916"/>
                  <a:pt x="14446" y="4231"/>
                </a:cubicBezTo>
                <a:cubicBezTo>
                  <a:pt x="11612" y="3098"/>
                  <a:pt x="8342" y="4231"/>
                  <a:pt x="5290" y="4231"/>
                </a:cubicBezTo>
                <a:cubicBezTo>
                  <a:pt x="3825" y="4231"/>
                  <a:pt x="-415" y="3576"/>
                  <a:pt x="895" y="4231"/>
                </a:cubicBezTo>
                <a:cubicBezTo>
                  <a:pt x="4723" y="6142"/>
                  <a:pt x="9435" y="4829"/>
                  <a:pt x="13713" y="4963"/>
                </a:cubicBezTo>
                <a:cubicBezTo>
                  <a:pt x="14811" y="4997"/>
                  <a:pt x="16998" y="4807"/>
                  <a:pt x="15911" y="4963"/>
                </a:cubicBezTo>
                <a:cubicBezTo>
                  <a:pt x="13370" y="5325"/>
                  <a:pt x="10786" y="5329"/>
                  <a:pt x="8220" y="5329"/>
                </a:cubicBezTo>
                <a:cubicBezTo>
                  <a:pt x="7121" y="5329"/>
                  <a:pt x="12588" y="5090"/>
                  <a:pt x="11516" y="5329"/>
                </a:cubicBezTo>
                <a:cubicBezTo>
                  <a:pt x="9576" y="5760"/>
                  <a:pt x="3678" y="6230"/>
                  <a:pt x="5656" y="6428"/>
                </a:cubicBezTo>
                <a:cubicBezTo>
                  <a:pt x="11366" y="6998"/>
                  <a:pt x="17130" y="6794"/>
                  <a:pt x="22870" y="6794"/>
                </a:cubicBezTo>
                <a:cubicBezTo>
                  <a:pt x="23602" y="6794"/>
                  <a:pt x="25067" y="6794"/>
                  <a:pt x="24335" y="6794"/>
                </a:cubicBezTo>
                <a:cubicBezTo>
                  <a:pt x="19207" y="6794"/>
                  <a:pt x="14079" y="6794"/>
                  <a:pt x="8952" y="6794"/>
                </a:cubicBezTo>
                <a:cubicBezTo>
                  <a:pt x="8036" y="6794"/>
                  <a:pt x="9867" y="6794"/>
                  <a:pt x="10783" y="6794"/>
                </a:cubicBezTo>
                <a:cubicBezTo>
                  <a:pt x="15672" y="6794"/>
                  <a:pt x="21059" y="8248"/>
                  <a:pt x="25433" y="6062"/>
                </a:cubicBezTo>
                <a:cubicBezTo>
                  <a:pt x="27085" y="5235"/>
                  <a:pt x="21732" y="6346"/>
                  <a:pt x="19940" y="6794"/>
                </a:cubicBezTo>
                <a:cubicBezTo>
                  <a:pt x="12952" y="8539"/>
                  <a:pt x="34363" y="6279"/>
                  <a:pt x="41548" y="6794"/>
                </a:cubicBezTo>
                <a:cubicBezTo>
                  <a:pt x="44683" y="7018"/>
                  <a:pt x="28799" y="8626"/>
                  <a:pt x="32026" y="8626"/>
                </a:cubicBezTo>
                <a:cubicBezTo>
                  <a:pt x="35087" y="8626"/>
                  <a:pt x="38172" y="8457"/>
                  <a:pt x="41182" y="7893"/>
                </a:cubicBezTo>
                <a:cubicBezTo>
                  <a:pt x="41924" y="7753"/>
                  <a:pt x="43397" y="7610"/>
                  <a:pt x="42647" y="7527"/>
                </a:cubicBezTo>
                <a:cubicBezTo>
                  <a:pt x="39672" y="7196"/>
                  <a:pt x="36109" y="7666"/>
                  <a:pt x="33857" y="5696"/>
                </a:cubicBezTo>
                <a:cubicBezTo>
                  <a:pt x="31026" y="3219"/>
                  <a:pt x="41083" y="3132"/>
                  <a:pt x="44844" y="3132"/>
                </a:cubicBezTo>
                <a:cubicBezTo>
                  <a:pt x="48316" y="3132"/>
                  <a:pt x="31125" y="5193"/>
                  <a:pt x="34590" y="4963"/>
                </a:cubicBezTo>
                <a:cubicBezTo>
                  <a:pt x="38066" y="4731"/>
                  <a:pt x="38104" y="5126"/>
                  <a:pt x="41548" y="4597"/>
                </a:cubicBezTo>
                <a:cubicBezTo>
                  <a:pt x="42926" y="4384"/>
                  <a:pt x="45457" y="3865"/>
                  <a:pt x="44112" y="3498"/>
                </a:cubicBezTo>
                <a:cubicBezTo>
                  <a:pt x="40107" y="2405"/>
                  <a:pt x="35810" y="3498"/>
                  <a:pt x="31660" y="3498"/>
                </a:cubicBezTo>
                <a:cubicBezTo>
                  <a:pt x="31110" y="3498"/>
                  <a:pt x="30012" y="3532"/>
                  <a:pt x="30561" y="3498"/>
                </a:cubicBezTo>
                <a:cubicBezTo>
                  <a:pt x="33131" y="3337"/>
                  <a:pt x="40814" y="3022"/>
                  <a:pt x="38252" y="2766"/>
                </a:cubicBezTo>
                <a:cubicBezTo>
                  <a:pt x="30963" y="2037"/>
                  <a:pt x="23602" y="2766"/>
                  <a:pt x="16277" y="2766"/>
                </a:cubicBezTo>
                <a:cubicBezTo>
                  <a:pt x="14262" y="2766"/>
                  <a:pt x="10233" y="2766"/>
                  <a:pt x="12248" y="2766"/>
                </a:cubicBezTo>
                <a:cubicBezTo>
                  <a:pt x="18962" y="2766"/>
                  <a:pt x="25677" y="2766"/>
                  <a:pt x="32392" y="2766"/>
                </a:cubicBezTo>
                <a:cubicBezTo>
                  <a:pt x="38141" y="2766"/>
                  <a:pt x="10186" y="1010"/>
                  <a:pt x="15178" y="3864"/>
                </a:cubicBezTo>
                <a:cubicBezTo>
                  <a:pt x="23130" y="8409"/>
                  <a:pt x="36170" y="11073"/>
                  <a:pt x="42647" y="4597"/>
                </a:cubicBezTo>
                <a:cubicBezTo>
                  <a:pt x="43657" y="3586"/>
                  <a:pt x="37197" y="3289"/>
                  <a:pt x="38618" y="3132"/>
                </a:cubicBezTo>
                <a:cubicBezTo>
                  <a:pt x="43107" y="2633"/>
                  <a:pt x="47652" y="3132"/>
                  <a:pt x="52169" y="3132"/>
                </a:cubicBezTo>
                <a:cubicBezTo>
                  <a:pt x="52718" y="3132"/>
                  <a:pt x="53817" y="3132"/>
                  <a:pt x="53268" y="3132"/>
                </a:cubicBezTo>
                <a:cubicBezTo>
                  <a:pt x="51620" y="3132"/>
                  <a:pt x="51620" y="3132"/>
                  <a:pt x="49972" y="3132"/>
                </a:cubicBezTo>
                <a:cubicBezTo>
                  <a:pt x="49453" y="3132"/>
                  <a:pt x="51588" y="2000"/>
                  <a:pt x="51071" y="2033"/>
                </a:cubicBezTo>
                <a:cubicBezTo>
                  <a:pt x="49227" y="2148"/>
                  <a:pt x="44268" y="1461"/>
                  <a:pt x="45577" y="2766"/>
                </a:cubicBezTo>
                <a:cubicBezTo>
                  <a:pt x="46613" y="3800"/>
                  <a:pt x="39818" y="447"/>
                  <a:pt x="51437" y="3864"/>
                </a:cubicBezTo>
                <a:cubicBezTo>
                  <a:pt x="52852" y="4280"/>
                  <a:pt x="48831" y="5307"/>
                  <a:pt x="47408" y="5696"/>
                </a:cubicBezTo>
                <a:cubicBezTo>
                  <a:pt x="45284" y="6275"/>
                  <a:pt x="52169" y="6549"/>
                  <a:pt x="54001" y="5329"/>
                </a:cubicBezTo>
                <a:cubicBezTo>
                  <a:pt x="55639" y="4237"/>
                  <a:pt x="48251" y="4267"/>
                  <a:pt x="48873" y="2400"/>
                </a:cubicBezTo>
                <a:cubicBezTo>
                  <a:pt x="49088" y="1754"/>
                  <a:pt x="51199" y="1661"/>
                  <a:pt x="51071" y="1667"/>
                </a:cubicBezTo>
                <a:cubicBezTo>
                  <a:pt x="42089" y="2049"/>
                  <a:pt x="42104" y="2331"/>
                  <a:pt x="33125" y="2766"/>
                </a:cubicBezTo>
                <a:cubicBezTo>
                  <a:pt x="26417" y="3090"/>
                  <a:pt x="19691" y="2874"/>
                  <a:pt x="12981" y="3132"/>
                </a:cubicBezTo>
                <a:cubicBezTo>
                  <a:pt x="9931" y="3249"/>
                  <a:pt x="6877" y="3132"/>
                  <a:pt x="3825" y="3132"/>
                </a:cubicBezTo>
                <a:cubicBezTo>
                  <a:pt x="2719" y="3132"/>
                  <a:pt x="-528" y="3172"/>
                  <a:pt x="528" y="3498"/>
                </a:cubicBezTo>
                <a:cubicBezTo>
                  <a:pt x="3930" y="4544"/>
                  <a:pt x="7965" y="3006"/>
                  <a:pt x="11150" y="4597"/>
                </a:cubicBezTo>
                <a:cubicBezTo>
                  <a:pt x="12772" y="5407"/>
                  <a:pt x="977" y="5134"/>
                  <a:pt x="2726" y="5329"/>
                </a:cubicBezTo>
                <a:cubicBezTo>
                  <a:pt x="4910" y="5571"/>
                  <a:pt x="4923" y="5329"/>
                  <a:pt x="7121" y="5329"/>
                </a:cubicBezTo>
                <a:cubicBezTo>
                  <a:pt x="8097" y="5329"/>
                  <a:pt x="11027" y="5329"/>
                  <a:pt x="10051" y="5329"/>
                </a:cubicBezTo>
                <a:cubicBezTo>
                  <a:pt x="7597" y="5329"/>
                  <a:pt x="4459" y="4325"/>
                  <a:pt x="2726" y="6062"/>
                </a:cubicBezTo>
                <a:cubicBezTo>
                  <a:pt x="1944" y="6844"/>
                  <a:pt x="4938" y="6211"/>
                  <a:pt x="6022" y="6428"/>
                </a:cubicBezTo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73" name="Shape 273"/>
          <p:cNvSpPr/>
          <p:nvPr/>
        </p:nvSpPr>
        <p:spPr>
          <a:xfrm>
            <a:off x="2445451" y="2953042"/>
            <a:ext cx="647475" cy="470000"/>
          </a:xfrm>
          <a:custGeom>
            <a:pathLst>
              <a:path extrusionOk="0" h="18800" w="25899">
                <a:moveTo>
                  <a:pt x="10592" y="2007"/>
                </a:moveTo>
                <a:cubicBezTo>
                  <a:pt x="5731" y="1197"/>
                  <a:pt x="-2322" y="9105"/>
                  <a:pt x="703" y="12995"/>
                </a:cubicBezTo>
                <a:cubicBezTo>
                  <a:pt x="5336" y="18951"/>
                  <a:pt x="16492" y="20401"/>
                  <a:pt x="23044" y="16657"/>
                </a:cubicBezTo>
                <a:cubicBezTo>
                  <a:pt x="26865" y="14472"/>
                  <a:pt x="26525" y="6909"/>
                  <a:pt x="23776" y="3472"/>
                </a:cubicBezTo>
                <a:cubicBezTo>
                  <a:pt x="20574" y="-529"/>
                  <a:pt x="13884" y="176"/>
                  <a:pt x="8760" y="176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915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/>
              <a:t>Does my resolver support DNSSEC</a:t>
            </a:r>
          </a:p>
        </p:txBody>
      </p:sp>
      <p:pic>
        <p:nvPicPr>
          <p:cNvPr descr="2017-10-24-112939_754x432_scrot.png"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25" y="1326075"/>
            <a:ext cx="8494349" cy="5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458065" y="1361058"/>
            <a:ext cx="1406175" cy="218925"/>
          </a:xfrm>
          <a:custGeom>
            <a:pathLst>
              <a:path extrusionOk="0" h="8757" w="56247">
                <a:moveTo>
                  <a:pt x="2187" y="3425"/>
                </a:moveTo>
                <a:cubicBezTo>
                  <a:pt x="13873" y="2526"/>
                  <a:pt x="25649" y="3058"/>
                  <a:pt x="37347" y="3791"/>
                </a:cubicBezTo>
                <a:cubicBezTo>
                  <a:pt x="40638" y="3997"/>
                  <a:pt x="43936" y="4158"/>
                  <a:pt x="47235" y="4158"/>
                </a:cubicBezTo>
                <a:cubicBezTo>
                  <a:pt x="48578" y="4158"/>
                  <a:pt x="49921" y="4158"/>
                  <a:pt x="51264" y="4158"/>
                </a:cubicBezTo>
                <a:cubicBezTo>
                  <a:pt x="52546" y="4158"/>
                  <a:pt x="55097" y="3976"/>
                  <a:pt x="53828" y="4158"/>
                </a:cubicBezTo>
                <a:cubicBezTo>
                  <a:pt x="41862" y="5866"/>
                  <a:pt x="29655" y="4524"/>
                  <a:pt x="17569" y="4524"/>
                </a:cubicBezTo>
                <a:cubicBezTo>
                  <a:pt x="12550" y="4524"/>
                  <a:pt x="7421" y="4405"/>
                  <a:pt x="2553" y="5623"/>
                </a:cubicBezTo>
                <a:cubicBezTo>
                  <a:pt x="1472" y="5893"/>
                  <a:pt x="356" y="4875"/>
                  <a:pt x="356" y="5989"/>
                </a:cubicBezTo>
                <a:cubicBezTo>
                  <a:pt x="356" y="8433"/>
                  <a:pt x="5236" y="6355"/>
                  <a:pt x="7681" y="6355"/>
                </a:cubicBezTo>
                <a:cubicBezTo>
                  <a:pt x="12198" y="6355"/>
                  <a:pt x="16715" y="6355"/>
                  <a:pt x="21232" y="6355"/>
                </a:cubicBezTo>
                <a:cubicBezTo>
                  <a:pt x="28679" y="6355"/>
                  <a:pt x="36126" y="6355"/>
                  <a:pt x="43573" y="6355"/>
                </a:cubicBezTo>
                <a:cubicBezTo>
                  <a:pt x="47496" y="6355"/>
                  <a:pt x="52518" y="8030"/>
                  <a:pt x="55293" y="5256"/>
                </a:cubicBezTo>
                <a:cubicBezTo>
                  <a:pt x="60748" y="-199"/>
                  <a:pt x="39934" y="3425"/>
                  <a:pt x="32219" y="3425"/>
                </a:cubicBezTo>
                <a:cubicBezTo>
                  <a:pt x="30937" y="3425"/>
                  <a:pt x="33501" y="3425"/>
                  <a:pt x="34783" y="3425"/>
                </a:cubicBezTo>
                <a:cubicBezTo>
                  <a:pt x="40776" y="3425"/>
                  <a:pt x="47934" y="927"/>
                  <a:pt x="52729" y="4524"/>
                </a:cubicBezTo>
                <a:cubicBezTo>
                  <a:pt x="54047" y="5512"/>
                  <a:pt x="51079" y="4584"/>
                  <a:pt x="49433" y="4524"/>
                </a:cubicBezTo>
                <a:cubicBezTo>
                  <a:pt x="45886" y="4392"/>
                  <a:pt x="42357" y="3945"/>
                  <a:pt x="38812" y="3791"/>
                </a:cubicBezTo>
                <a:cubicBezTo>
                  <a:pt x="34458" y="3601"/>
                  <a:pt x="33033" y="3838"/>
                  <a:pt x="33318" y="3791"/>
                </a:cubicBezTo>
                <a:cubicBezTo>
                  <a:pt x="37919" y="3024"/>
                  <a:pt x="42577" y="2585"/>
                  <a:pt x="47235" y="2326"/>
                </a:cubicBezTo>
                <a:cubicBezTo>
                  <a:pt x="48332" y="2264"/>
                  <a:pt x="49433" y="1227"/>
                  <a:pt x="49433" y="2326"/>
                </a:cubicBezTo>
                <a:cubicBezTo>
                  <a:pt x="49433" y="4915"/>
                  <a:pt x="44294" y="2985"/>
                  <a:pt x="41742" y="3425"/>
                </a:cubicBezTo>
                <a:cubicBezTo>
                  <a:pt x="37644" y="4131"/>
                  <a:pt x="33322" y="5167"/>
                  <a:pt x="29289" y="4158"/>
                </a:cubicBezTo>
                <a:cubicBezTo>
                  <a:pt x="25727" y="3267"/>
                  <a:pt x="36610" y="3599"/>
                  <a:pt x="40277" y="3425"/>
                </a:cubicBezTo>
                <a:cubicBezTo>
                  <a:pt x="41618" y="3361"/>
                  <a:pt x="45647" y="3425"/>
                  <a:pt x="44305" y="3425"/>
                </a:cubicBezTo>
                <a:cubicBezTo>
                  <a:pt x="38811" y="3425"/>
                  <a:pt x="33317" y="3425"/>
                  <a:pt x="27824" y="3425"/>
                </a:cubicBezTo>
                <a:cubicBezTo>
                  <a:pt x="25993" y="3425"/>
                  <a:pt x="22331" y="3425"/>
                  <a:pt x="24162" y="3425"/>
                </a:cubicBezTo>
                <a:cubicBezTo>
                  <a:pt x="28961" y="3425"/>
                  <a:pt x="33950" y="3570"/>
                  <a:pt x="38445" y="5256"/>
                </a:cubicBezTo>
                <a:cubicBezTo>
                  <a:pt x="40441" y="6004"/>
                  <a:pt x="30196" y="6045"/>
                  <a:pt x="32219" y="6721"/>
                </a:cubicBezTo>
                <a:cubicBezTo>
                  <a:pt x="34431" y="7459"/>
                  <a:pt x="41118" y="4694"/>
                  <a:pt x="39178" y="5989"/>
                </a:cubicBezTo>
                <a:cubicBezTo>
                  <a:pt x="38155" y="6670"/>
                  <a:pt x="37612" y="6034"/>
                  <a:pt x="36980" y="7088"/>
                </a:cubicBezTo>
                <a:cubicBezTo>
                  <a:pt x="36141" y="8484"/>
                  <a:pt x="40590" y="9337"/>
                  <a:pt x="41742" y="8186"/>
                </a:cubicBezTo>
                <a:cubicBezTo>
                  <a:pt x="42978" y="6949"/>
                  <a:pt x="36326" y="8812"/>
                  <a:pt x="36614" y="7088"/>
                </a:cubicBezTo>
                <a:cubicBezTo>
                  <a:pt x="36972" y="4933"/>
                  <a:pt x="41628" y="1879"/>
                  <a:pt x="39544" y="1228"/>
                </a:cubicBezTo>
                <a:cubicBezTo>
                  <a:pt x="31502" y="-1284"/>
                  <a:pt x="22672" y="948"/>
                  <a:pt x="14273" y="1594"/>
                </a:cubicBezTo>
                <a:cubicBezTo>
                  <a:pt x="11071" y="1840"/>
                  <a:pt x="7946" y="2739"/>
                  <a:pt x="4751" y="3059"/>
                </a:cubicBezTo>
                <a:cubicBezTo>
                  <a:pt x="3171" y="3216"/>
                  <a:pt x="-1063" y="4180"/>
                  <a:pt x="356" y="4890"/>
                </a:cubicBezTo>
                <a:cubicBezTo>
                  <a:pt x="1812" y="5617"/>
                  <a:pt x="4308" y="5205"/>
                  <a:pt x="5117" y="3791"/>
                </a:cubicBezTo>
                <a:cubicBezTo>
                  <a:pt x="5553" y="3026"/>
                  <a:pt x="3794" y="2423"/>
                  <a:pt x="2919" y="2326"/>
                </a:cubicBezTo>
                <a:cubicBezTo>
                  <a:pt x="973" y="2109"/>
                  <a:pt x="10635" y="2074"/>
                  <a:pt x="8779" y="2693"/>
                </a:cubicBezTo>
                <a:cubicBezTo>
                  <a:pt x="6868" y="3329"/>
                  <a:pt x="4127" y="2547"/>
                  <a:pt x="2919" y="4158"/>
                </a:cubicBezTo>
                <a:cubicBezTo>
                  <a:pt x="1955" y="5442"/>
                  <a:pt x="6075" y="4890"/>
                  <a:pt x="7681" y="4890"/>
                </a:cubicBezTo>
                <a:cubicBezTo>
                  <a:pt x="10733" y="4890"/>
                  <a:pt x="13785" y="4890"/>
                  <a:pt x="16837" y="4890"/>
                </a:cubicBezTo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1" name="Shape 281"/>
          <p:cNvSpPr/>
          <p:nvPr/>
        </p:nvSpPr>
        <p:spPr>
          <a:xfrm>
            <a:off x="4033609" y="2810950"/>
            <a:ext cx="2317800" cy="1047975"/>
          </a:xfrm>
          <a:custGeom>
            <a:pathLst>
              <a:path extrusionOk="0" h="41919" w="92712">
                <a:moveTo>
                  <a:pt x="36430" y="733"/>
                </a:moveTo>
                <a:cubicBezTo>
                  <a:pt x="24529" y="1525"/>
                  <a:pt x="12186" y="6512"/>
                  <a:pt x="3468" y="14650"/>
                </a:cubicBezTo>
                <a:cubicBezTo>
                  <a:pt x="-2077" y="19825"/>
                  <a:pt x="-431" y="31995"/>
                  <a:pt x="4933" y="37358"/>
                </a:cubicBezTo>
                <a:cubicBezTo>
                  <a:pt x="12991" y="45414"/>
                  <a:pt x="27598" y="40288"/>
                  <a:pt x="38994" y="40288"/>
                </a:cubicBezTo>
                <a:cubicBezTo>
                  <a:pt x="52703" y="40288"/>
                  <a:pt x="67073" y="37307"/>
                  <a:pt x="78915" y="30399"/>
                </a:cubicBezTo>
                <a:cubicBezTo>
                  <a:pt x="84142" y="27349"/>
                  <a:pt x="91278" y="24248"/>
                  <a:pt x="92466" y="18313"/>
                </a:cubicBezTo>
                <a:cubicBezTo>
                  <a:pt x="95524" y="3018"/>
                  <a:pt x="63658" y="4956"/>
                  <a:pt x="48150" y="3296"/>
                </a:cubicBezTo>
                <a:cubicBezTo>
                  <a:pt x="43645" y="2813"/>
                  <a:pt x="39495" y="0"/>
                  <a:pt x="34965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/>
              <a:t>Does my resolver support DNSSEC</a:t>
            </a:r>
          </a:p>
        </p:txBody>
      </p:sp>
      <p:pic>
        <p:nvPicPr>
          <p:cNvPr descr="2017-10-24-113223_787x508_scrot.png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00" y="1179025"/>
            <a:ext cx="8452000" cy="5455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454672" y="1267243"/>
            <a:ext cx="1390475" cy="183650"/>
          </a:xfrm>
          <a:custGeom>
            <a:pathLst>
              <a:path extrusionOk="0" h="7346" w="55619">
                <a:moveTo>
                  <a:pt x="4887" y="2050"/>
                </a:moveTo>
                <a:cubicBezTo>
                  <a:pt x="17943" y="2457"/>
                  <a:pt x="31017" y="1310"/>
                  <a:pt x="44075" y="1684"/>
                </a:cubicBezTo>
                <a:cubicBezTo>
                  <a:pt x="47858" y="1792"/>
                  <a:pt x="54022" y="-1829"/>
                  <a:pt x="55429" y="1684"/>
                </a:cubicBezTo>
                <a:cubicBezTo>
                  <a:pt x="56817" y="5151"/>
                  <a:pt x="48157" y="3509"/>
                  <a:pt x="44441" y="3881"/>
                </a:cubicBezTo>
                <a:cubicBezTo>
                  <a:pt x="35086" y="4815"/>
                  <a:pt x="25489" y="5929"/>
                  <a:pt x="16240" y="4247"/>
                </a:cubicBezTo>
                <a:cubicBezTo>
                  <a:pt x="13475" y="3743"/>
                  <a:pt x="10627" y="3881"/>
                  <a:pt x="7817" y="3881"/>
                </a:cubicBezTo>
                <a:cubicBezTo>
                  <a:pt x="5859" y="3881"/>
                  <a:pt x="0" y="4247"/>
                  <a:pt x="1957" y="4247"/>
                </a:cubicBezTo>
                <a:cubicBezTo>
                  <a:pt x="10259" y="4247"/>
                  <a:pt x="18559" y="3881"/>
                  <a:pt x="26862" y="3881"/>
                </a:cubicBezTo>
                <a:cubicBezTo>
                  <a:pt x="30524" y="3881"/>
                  <a:pt x="34186" y="3881"/>
                  <a:pt x="37849" y="3881"/>
                </a:cubicBezTo>
                <a:cubicBezTo>
                  <a:pt x="39075" y="3881"/>
                  <a:pt x="41808" y="3056"/>
                  <a:pt x="41511" y="4247"/>
                </a:cubicBezTo>
                <a:cubicBezTo>
                  <a:pt x="40994" y="6315"/>
                  <a:pt x="37159" y="8318"/>
                  <a:pt x="35652" y="6811"/>
                </a:cubicBezTo>
                <a:cubicBezTo>
                  <a:pt x="34345" y="5504"/>
                  <a:pt x="35557" y="2969"/>
                  <a:pt x="36384" y="1317"/>
                </a:cubicBezTo>
                <a:cubicBezTo>
                  <a:pt x="37264" y="-443"/>
                  <a:pt x="44212" y="585"/>
                  <a:pt x="42244" y="585"/>
                </a:cubicBezTo>
                <a:cubicBezTo>
                  <a:pt x="38945" y="585"/>
                  <a:pt x="35637" y="622"/>
                  <a:pt x="32355" y="951"/>
                </a:cubicBezTo>
                <a:cubicBezTo>
                  <a:pt x="31426" y="1043"/>
                  <a:pt x="29608" y="1134"/>
                  <a:pt x="30524" y="1317"/>
                </a:cubicBezTo>
                <a:cubicBezTo>
                  <a:pt x="35797" y="2370"/>
                  <a:pt x="41261" y="585"/>
                  <a:pt x="46639" y="585"/>
                </a:cubicBezTo>
                <a:cubicBezTo>
                  <a:pt x="49422" y="585"/>
                  <a:pt x="56976" y="1185"/>
                  <a:pt x="54696" y="2782"/>
                </a:cubicBezTo>
                <a:cubicBezTo>
                  <a:pt x="50883" y="5450"/>
                  <a:pt x="45396" y="4457"/>
                  <a:pt x="40779" y="3881"/>
                </a:cubicBezTo>
                <a:cubicBezTo>
                  <a:pt x="32750" y="2878"/>
                  <a:pt x="24635" y="2686"/>
                  <a:pt x="16607" y="1684"/>
                </a:cubicBezTo>
                <a:cubicBezTo>
                  <a:pt x="13215" y="1260"/>
                  <a:pt x="9736" y="1200"/>
                  <a:pt x="6352" y="1684"/>
                </a:cubicBezTo>
                <a:cubicBezTo>
                  <a:pt x="4475" y="1951"/>
                  <a:pt x="-482" y="1808"/>
                  <a:pt x="858" y="3149"/>
                </a:cubicBezTo>
                <a:cubicBezTo>
                  <a:pt x="3385" y="5676"/>
                  <a:pt x="7905" y="4613"/>
                  <a:pt x="11479" y="4613"/>
                </a:cubicBezTo>
                <a:cubicBezTo>
                  <a:pt x="13436" y="4613"/>
                  <a:pt x="19237" y="3771"/>
                  <a:pt x="17339" y="4247"/>
                </a:cubicBezTo>
                <a:cubicBezTo>
                  <a:pt x="13660" y="5168"/>
                  <a:pt x="9777" y="4980"/>
                  <a:pt x="5985" y="4980"/>
                </a:cubicBezTo>
                <a:cubicBezTo>
                  <a:pt x="4636" y="4980"/>
                  <a:pt x="1957" y="5961"/>
                  <a:pt x="1957" y="4613"/>
                </a:cubicBezTo>
                <a:cubicBezTo>
                  <a:pt x="1957" y="-1756"/>
                  <a:pt x="14265" y="585"/>
                  <a:pt x="20635" y="585"/>
                </a:cubicBezTo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9" name="Shape 289"/>
          <p:cNvSpPr/>
          <p:nvPr/>
        </p:nvSpPr>
        <p:spPr>
          <a:xfrm>
            <a:off x="2792300" y="1151450"/>
            <a:ext cx="541350" cy="450890"/>
          </a:xfrm>
          <a:custGeom>
            <a:pathLst>
              <a:path extrusionOk="0" h="18935" w="21654">
                <a:moveTo>
                  <a:pt x="4775" y="2653"/>
                </a:moveTo>
                <a:cubicBezTo>
                  <a:pt x="149" y="3577"/>
                  <a:pt x="-1714" y="13953"/>
                  <a:pt x="2211" y="16570"/>
                </a:cubicBezTo>
                <a:cubicBezTo>
                  <a:pt x="6681" y="19550"/>
                  <a:pt x="14526" y="20003"/>
                  <a:pt x="18326" y="16204"/>
                </a:cubicBezTo>
                <a:cubicBezTo>
                  <a:pt x="21051" y="13478"/>
                  <a:pt x="22836" y="7934"/>
                  <a:pt x="20524" y="4851"/>
                </a:cubicBezTo>
                <a:cubicBezTo>
                  <a:pt x="17126" y="319"/>
                  <a:pt x="6818" y="-2058"/>
                  <a:pt x="3676" y="265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90" name="Shape 290"/>
          <p:cNvSpPr/>
          <p:nvPr/>
        </p:nvSpPr>
        <p:spPr>
          <a:xfrm>
            <a:off x="4037900" y="2444700"/>
            <a:ext cx="1963853" cy="1034650"/>
          </a:xfrm>
          <a:custGeom>
            <a:pathLst>
              <a:path extrusionOk="0" h="43377" w="76052">
                <a:moveTo>
                  <a:pt x="26431" y="6030"/>
                </a:moveTo>
                <a:cubicBezTo>
                  <a:pt x="18351" y="4298"/>
                  <a:pt x="6962" y="4730"/>
                  <a:pt x="2259" y="11524"/>
                </a:cubicBezTo>
                <a:cubicBezTo>
                  <a:pt x="-2142" y="17882"/>
                  <a:pt x="243" y="30504"/>
                  <a:pt x="7020" y="34231"/>
                </a:cubicBezTo>
                <a:cubicBezTo>
                  <a:pt x="16777" y="39596"/>
                  <a:pt x="28250" y="44758"/>
                  <a:pt x="39250" y="43021"/>
                </a:cubicBezTo>
                <a:cubicBezTo>
                  <a:pt x="48364" y="41581"/>
                  <a:pt x="56242" y="35682"/>
                  <a:pt x="64155" y="30935"/>
                </a:cubicBezTo>
                <a:cubicBezTo>
                  <a:pt x="68232" y="28488"/>
                  <a:pt x="73566" y="26010"/>
                  <a:pt x="74776" y="21412"/>
                </a:cubicBezTo>
                <a:cubicBezTo>
                  <a:pt x="76120" y="16301"/>
                  <a:pt x="77342" y="8595"/>
                  <a:pt x="72945" y="5664"/>
                </a:cubicBezTo>
                <a:cubicBezTo>
                  <a:pt x="58520" y="-3953"/>
                  <a:pt x="37385" y="552"/>
                  <a:pt x="20937" y="603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91" name="Shape 291"/>
          <p:cNvSpPr/>
          <p:nvPr/>
        </p:nvSpPr>
        <p:spPr>
          <a:xfrm>
            <a:off x="2450157" y="2898948"/>
            <a:ext cx="613050" cy="538075"/>
          </a:xfrm>
          <a:custGeom>
            <a:pathLst>
              <a:path extrusionOk="0" h="21523" w="24522">
                <a:moveTo>
                  <a:pt x="9671" y="1608"/>
                </a:moveTo>
                <a:cubicBezTo>
                  <a:pt x="7844" y="1424"/>
                  <a:pt x="5918" y="660"/>
                  <a:pt x="4177" y="1241"/>
                </a:cubicBezTo>
                <a:cubicBezTo>
                  <a:pt x="624" y="2425"/>
                  <a:pt x="-875" y="8385"/>
                  <a:pt x="515" y="11863"/>
                </a:cubicBezTo>
                <a:cubicBezTo>
                  <a:pt x="3259" y="18725"/>
                  <a:pt x="14607" y="23952"/>
                  <a:pt x="21025" y="20286"/>
                </a:cubicBezTo>
                <a:cubicBezTo>
                  <a:pt x="26784" y="16995"/>
                  <a:pt x="24888" y="3203"/>
                  <a:pt x="18827" y="509"/>
                </a:cubicBezTo>
                <a:cubicBezTo>
                  <a:pt x="15255" y="-1078"/>
                  <a:pt x="10603" y="1889"/>
                  <a:pt x="7107" y="14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nssec-failed.org-2017-10-30-10-51-48-UTC.png"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400" y="0"/>
            <a:ext cx="498582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108075" y="442050"/>
            <a:ext cx="3910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http://dnsviz.net/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74825" y="595150"/>
            <a:ext cx="8229600" cy="714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 lvl="0" algn="l">
              <a:spcBef>
                <a:spcPts val="0"/>
              </a:spcBef>
              <a:buNone/>
            </a:pPr>
            <a:r>
              <a:rPr b="1" lang="en-US" sz="4000"/>
              <a:t>[e@ninj4v9 ~]$ whoami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-US" sz="4000"/>
              <a:t>Emil Natan, CTO, ISOC-IL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road-bike-63199_640.jpg"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713" y="1203200"/>
            <a:ext cx="7184574" cy="54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127252"/>
            <a:ext cx="8229600" cy="1025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DNSSEC at Resolver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936900" y="1280525"/>
            <a:ext cx="7270200" cy="53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600"/>
              <a:t>Linux (BIND)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       </a:t>
            </a:r>
            <a:r>
              <a:rPr lang="en-US" sz="1600">
                <a:solidFill>
                  <a:schemeClr val="dk1"/>
                </a:solidFill>
              </a:rPr>
              <a:t>dnssec-enable     yes;     // Default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dnssec-validation yes;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    trusted-keys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    managed-keys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457200" lvl="0" rtl="0">
              <a:spcBef>
                <a:spcPts val="0"/>
              </a:spcBef>
              <a:buNone/>
            </a:pPr>
            <a:r>
              <a:rPr lang="en-US" sz="1600"/>
              <a:t>DNSSEC Validation the Easy Way (ISC KB: AA-01182)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 sz="1600"/>
              <a:t>    Problem: You want your recursive BIND server to perform DNSSEC validation, but you don't have much time to invest.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 sz="1600"/>
              <a:t>    </a:t>
            </a:r>
            <a:r>
              <a:rPr lang="en-US" sz="1600">
                <a:solidFill>
                  <a:schemeClr val="dk1"/>
                </a:solidFill>
              </a:rPr>
              <a:t>Solution:</a:t>
            </a:r>
            <a:r>
              <a:rPr lang="en-US" sz="1450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options { ... </a:t>
            </a:r>
            <a:r>
              <a:rPr b="1" lang="en-US">
                <a:solidFill>
                  <a:schemeClr val="dk1"/>
                </a:solidFill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dnssec-validation auto;</a:t>
            </a:r>
            <a:r>
              <a:rPr lang="en-US">
                <a:solidFill>
                  <a:schemeClr val="dk1"/>
                </a:solidFill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 ... };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rndc reconfig </a:t>
            </a:r>
          </a:p>
          <a:p>
            <a:pPr indent="457200" lvl="0" rtl="0">
              <a:spcBef>
                <a:spcPts val="0"/>
              </a:spcBef>
              <a:buNone/>
            </a:pPr>
            <a:br>
              <a:rPr lang="en-US"/>
            </a:br>
            <a:r>
              <a:rPr lang="en-US"/>
              <a:t>       </a:t>
            </a:r>
            <a:br>
              <a:rPr lang="en-US"/>
            </a:br>
            <a:r>
              <a:rPr lang="en-US"/>
              <a:t>  </a:t>
            </a:r>
            <a:r>
              <a:rPr b="1" lang="en-US" sz="1600"/>
              <a:t>Windows</a:t>
            </a:r>
            <a:r>
              <a:rPr lang="en-US" sz="1600"/>
              <a:t> (Security-aware client)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      Operating systems that are DNSSEC aware can be configured to require DNSSEC validation.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      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Windows 7, Windows Server 2008 R2, Windows 8, Windows Server 2012, and later operating systems are Security-aware.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solidFill>
                  <a:srgbClr val="2A2A2A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-11-08-170748_954x790_scrot.png"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6" y="0"/>
            <a:ext cx="8281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457200" y="5488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DNSSEC Resolver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63050" y="1373425"/>
            <a:ext cx="7617900" cy="51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Public resolvers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Validating: GPDNS (8.8.8.8, 8.8.4.4), UltraDNS (156.154.71.1, 156.154.70.1), Dyn  (216.146.35.35, 216.146.36.36)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Non-validating: OpenDNS (208.67.220.220, 208.67.222.222), Level3 (4.2.2.2, 4.2.2.1)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Resolvers at Israeli ISPs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Performance penalty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End clients and DNSSEC</a:t>
            </a:r>
            <a:r>
              <a:rPr lang="en-US">
                <a:solidFill>
                  <a:schemeClr val="dk1"/>
                </a:solidFill>
              </a:rPr>
              <a:t> - (they complain to the wrong party when something does not work because of broken DNSSEC)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Mix of validating and non-validating resolvers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Client behavior is application dependent (dig only queries the first resolver and does not retry if the validation fails, ping tries the second resolver if the first returns SERVFAIL). </a:t>
            </a:r>
            <a:r>
              <a:rPr b="1" lang="en-US">
                <a:solidFill>
                  <a:schemeClr val="dk1"/>
                </a:solidFill>
              </a:rPr>
              <a:t>No added value</a:t>
            </a:r>
            <a:r>
              <a:rPr lang="en-US">
                <a:solidFill>
                  <a:schemeClr val="dk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Oct 11th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109829"/>
            <a:ext cx="8229600" cy="787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DNSSEC validation stats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877500" y="6409350"/>
            <a:ext cx="7389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source: </a:t>
            </a:r>
            <a:r>
              <a:rPr lang="en-US"/>
              <a:t>https://stats.labs.apnic.net/dnssec</a:t>
            </a:r>
          </a:p>
        </p:txBody>
      </p:sp>
      <p:pic>
        <p:nvPicPr>
          <p:cNvPr descr="2017-11-01-140021_435x168_scrot.png"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50" y="3360347"/>
            <a:ext cx="7325725" cy="28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3515975" y="1849550"/>
            <a:ext cx="52740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17-11-01-150813_458x99_scrot.png"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50" y="1013096"/>
            <a:ext cx="6376361" cy="13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695875" y="2545425"/>
            <a:ext cx="6107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/>
              <a:t>0.024417455630603564 % failed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457200" y="109829"/>
            <a:ext cx="8229600" cy="787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DNSSEC validation stats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877500" y="6409350"/>
            <a:ext cx="7389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source: https://stats.labs.apnic.net/dnssec</a:t>
            </a:r>
          </a:p>
        </p:txBody>
      </p:sp>
      <p:pic>
        <p:nvPicPr>
          <p:cNvPr descr="2017-11-01-141222_623x29_scrot.png"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729"/>
            <a:ext cx="59340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-11-01-140239_898x560_scrot.png"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8354"/>
            <a:ext cx="7662820" cy="477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57200" y="329800"/>
            <a:ext cx="8229600" cy="70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Implementing DNSSEC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descr="tumblr_of708dwsbH1s9iq8zo1_500.gif"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091700"/>
            <a:ext cx="8303625" cy="50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021825" y="6347100"/>
            <a:ext cx="73197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(Homegrown signing stacks with full key roll support)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457200" y="6726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Signing and resigning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457200" y="1045425"/>
            <a:ext cx="8298900" cy="54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Signatures expiration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il.                     8386    IN      RRSIG   SOA 8 1 86400 </a:t>
            </a:r>
            <a:r>
              <a:rPr b="1" lang="en-US" sz="2400"/>
              <a:t>20170117220201 20161217210201</a:t>
            </a:r>
            <a:r>
              <a:rPr lang="en-US" sz="2400"/>
              <a:t> 30780 il. wYa9DEmpNI4+7Yse012411pr2iM9qLsHvkpBfnA1wsvvBjVzbKau02Tk ...==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Through signature validity period, time in DNS becomes absolute (time dependent)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Until you feel the process is robust, resign often, leave longer signature validity period (3-4 weeks)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Check constantly - pre and after publishing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Do frequently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0"/>
            <a:ext cx="8229600" cy="76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Key rollover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696000" y="1099050"/>
            <a:ext cx="7947600" cy="5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Why key rollover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Compromise of existing key(s)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Management policy (security and operational reasons)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/>
              <a:t>Algorithm/key length change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/>
              <a:t>HSM failure/ unrecoverable keys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b="1" lang="en-US"/>
              <a:t>Written procedures in place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Caching makes the process complicated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“</a:t>
            </a:r>
            <a:r>
              <a:rPr b="1" lang="en-US"/>
              <a:t>Offline” DS update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Propagation delay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Going Insecure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Algorithm rollovers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91502"/>
            <a:ext cx="8229600" cy="970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Implementing DNSSEC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57200" y="1016325"/>
            <a:ext cx="8360100" cy="5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dnssec-keygen</a:t>
            </a:r>
            <a:r>
              <a:rPr lang="en-US">
                <a:solidFill>
                  <a:schemeClr val="dk1"/>
                </a:solidFill>
              </a:rPr>
              <a:t> to generate keys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Zone configuration (named.conf)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612850" y="3845600"/>
            <a:ext cx="4440600" cy="217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zone "isoc-il.net" {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type master;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file "isoc-il.net.zone";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allow-update { none; };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key-directory "/var/keys/isoc-il.net";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inline-signing yes;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dnssec-dnskey-kskonly yes;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serial-update-method date;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auto-dnssec maintain;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};</a:t>
            </a:r>
          </a:p>
        </p:txBody>
      </p:sp>
      <p:sp>
        <p:nvSpPr>
          <p:cNvPr id="359" name="Shape 359"/>
          <p:cNvSpPr/>
          <p:nvPr/>
        </p:nvSpPr>
        <p:spPr>
          <a:xfrm>
            <a:off x="851525" y="142837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Master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+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Signer</a:t>
            </a:r>
          </a:p>
        </p:txBody>
      </p:sp>
      <p:sp>
        <p:nvSpPr>
          <p:cNvPr id="360" name="Shape 360"/>
          <p:cNvSpPr/>
          <p:nvPr/>
        </p:nvSpPr>
        <p:spPr>
          <a:xfrm>
            <a:off x="2875050" y="1497075"/>
            <a:ext cx="11811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Signed zonefiles</a:t>
            </a:r>
          </a:p>
        </p:txBody>
      </p:sp>
      <p:sp>
        <p:nvSpPr>
          <p:cNvPr id="361" name="Shape 361"/>
          <p:cNvSpPr/>
          <p:nvPr/>
        </p:nvSpPr>
        <p:spPr>
          <a:xfrm>
            <a:off x="4345950" y="142837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Slaves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457200" y="91502"/>
            <a:ext cx="8229600" cy="970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Implementing DNSSEC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57200" y="1016325"/>
            <a:ext cx="8360100" cy="5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“Offline signer”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“Bump in the wire” (good for existing environments)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External DNS service provider - EasyDNS, NameCheap, name.com, Rage4, Gandi, Dyn, UltraDNS, Hover, no-ip.com, dnsimple (and others) support DNSSEC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DNSSEC support at the Registrar</a:t>
            </a:r>
          </a:p>
        </p:txBody>
      </p:sp>
      <p:sp>
        <p:nvSpPr>
          <p:cNvPr id="368" name="Shape 368"/>
          <p:cNvSpPr/>
          <p:nvPr/>
        </p:nvSpPr>
        <p:spPr>
          <a:xfrm>
            <a:off x="759950" y="178547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Signer</a:t>
            </a:r>
          </a:p>
        </p:txBody>
      </p:sp>
      <p:sp>
        <p:nvSpPr>
          <p:cNvPr id="369" name="Shape 369"/>
          <p:cNvSpPr/>
          <p:nvPr/>
        </p:nvSpPr>
        <p:spPr>
          <a:xfrm>
            <a:off x="2582050" y="1854175"/>
            <a:ext cx="11811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Signed zonefiles</a:t>
            </a:r>
          </a:p>
        </p:txBody>
      </p:sp>
      <p:sp>
        <p:nvSpPr>
          <p:cNvPr id="370" name="Shape 370"/>
          <p:cNvSpPr/>
          <p:nvPr/>
        </p:nvSpPr>
        <p:spPr>
          <a:xfrm>
            <a:off x="3935875" y="178547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Master</a:t>
            </a:r>
          </a:p>
        </p:txBody>
      </p:sp>
      <p:sp>
        <p:nvSpPr>
          <p:cNvPr id="371" name="Shape 371"/>
          <p:cNvSpPr/>
          <p:nvPr/>
        </p:nvSpPr>
        <p:spPr>
          <a:xfrm>
            <a:off x="7111800" y="178547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Slaves</a:t>
            </a:r>
          </a:p>
        </p:txBody>
      </p:sp>
      <p:sp>
        <p:nvSpPr>
          <p:cNvPr id="372" name="Shape 372"/>
          <p:cNvSpPr/>
          <p:nvPr/>
        </p:nvSpPr>
        <p:spPr>
          <a:xfrm>
            <a:off x="5683588" y="1854175"/>
            <a:ext cx="11811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Signed zonefiles</a:t>
            </a:r>
          </a:p>
        </p:txBody>
      </p:sp>
      <p:sp>
        <p:nvSpPr>
          <p:cNvPr id="373" name="Shape 373"/>
          <p:cNvSpPr/>
          <p:nvPr/>
        </p:nvSpPr>
        <p:spPr>
          <a:xfrm>
            <a:off x="718450" y="393392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Master</a:t>
            </a:r>
          </a:p>
        </p:txBody>
      </p:sp>
      <p:sp>
        <p:nvSpPr>
          <p:cNvPr id="374" name="Shape 374"/>
          <p:cNvSpPr/>
          <p:nvPr/>
        </p:nvSpPr>
        <p:spPr>
          <a:xfrm>
            <a:off x="2540550" y="4002625"/>
            <a:ext cx="11811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Signed zonefiles</a:t>
            </a:r>
          </a:p>
        </p:txBody>
      </p:sp>
      <p:sp>
        <p:nvSpPr>
          <p:cNvPr id="375" name="Shape 375"/>
          <p:cNvSpPr/>
          <p:nvPr/>
        </p:nvSpPr>
        <p:spPr>
          <a:xfrm>
            <a:off x="3894375" y="393392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Signer</a:t>
            </a:r>
          </a:p>
        </p:txBody>
      </p:sp>
      <p:sp>
        <p:nvSpPr>
          <p:cNvPr id="376" name="Shape 376"/>
          <p:cNvSpPr/>
          <p:nvPr/>
        </p:nvSpPr>
        <p:spPr>
          <a:xfrm>
            <a:off x="7070300" y="3933925"/>
            <a:ext cx="1575000" cy="8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Slaves</a:t>
            </a:r>
          </a:p>
        </p:txBody>
      </p:sp>
      <p:sp>
        <p:nvSpPr>
          <p:cNvPr id="377" name="Shape 377"/>
          <p:cNvSpPr/>
          <p:nvPr/>
        </p:nvSpPr>
        <p:spPr>
          <a:xfrm>
            <a:off x="5642088" y="4002625"/>
            <a:ext cx="11811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Signed zonefiles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</a:t>
            </a:r>
          </a:p>
        </p:txBody>
      </p:sp>
      <p:pic>
        <p:nvPicPr>
          <p:cNvPr descr="tumblr_owcxsysqGk1s9iq8zo1_1280.png"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0" y="1570025"/>
            <a:ext cx="8690300" cy="48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457200" y="164751"/>
            <a:ext cx="8229600" cy="1071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Picking a </a:t>
            </a:r>
            <a:r>
              <a:rPr b="1" lang="en-US"/>
              <a:t>Signer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576850" y="1510775"/>
            <a:ext cx="7920000" cy="4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Command line tools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bind-tools, ldns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manual/(scripts + cronjobs) automation for resigning and key rollovers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“Batteries included”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Automated and effective resigning and key management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Open source: BIND, OpenDNSSEC, PowerDNS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Commercial products: Infoblox, Secure64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Key material management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HSM - PKCS#11, SoftHSM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Files stored on disk/removable storage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457200" y="64054"/>
            <a:ext cx="8229600" cy="787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/>
              <a:t>Algorithms, response size, validation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57200" y="6272000"/>
            <a:ext cx="8497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Source: </a:t>
            </a:r>
            <a:r>
              <a:rPr lang="en-US"/>
              <a:t>https://www.iana.org/assignments/dns-sec-alg-numbers/dns-sec-alg-numbers.xhtml</a:t>
            </a:r>
          </a:p>
        </p:txBody>
      </p:sp>
      <p:pic>
        <p:nvPicPr>
          <p:cNvPr descr="2017-11-01-154338_904x810_scrot.png"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343" y="1003954"/>
            <a:ext cx="5709314" cy="511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457200" y="64054"/>
            <a:ext cx="8229600" cy="787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Algorithms, response size, validation</a:t>
            </a:r>
          </a:p>
        </p:txBody>
      </p:sp>
      <p:pic>
        <p:nvPicPr>
          <p:cNvPr descr="2017-11-01-153828_954x318_scrot.png"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954"/>
            <a:ext cx="8839201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-11-01-153940_952x241_scrot.png"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102754"/>
            <a:ext cx="8839201" cy="223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5350677" y="2016001"/>
            <a:ext cx="335331" cy="364632"/>
          </a:xfrm>
          <a:custGeom>
            <a:pathLst>
              <a:path extrusionOk="0" h="16561" w="15784">
                <a:moveTo>
                  <a:pt x="4989" y="1034"/>
                </a:moveTo>
                <a:cubicBezTo>
                  <a:pt x="2267" y="2765"/>
                  <a:pt x="-682" y="6363"/>
                  <a:pt x="228" y="9458"/>
                </a:cubicBezTo>
                <a:cubicBezTo>
                  <a:pt x="1462" y="13656"/>
                  <a:pt x="7667" y="18007"/>
                  <a:pt x="11581" y="16050"/>
                </a:cubicBezTo>
                <a:cubicBezTo>
                  <a:pt x="16090" y="13794"/>
                  <a:pt x="17181" y="4384"/>
                  <a:pt x="13413" y="1034"/>
                </a:cubicBezTo>
                <a:cubicBezTo>
                  <a:pt x="10843" y="-1250"/>
                  <a:pt x="6419" y="1046"/>
                  <a:pt x="3158" y="2133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99" name="Shape 399"/>
          <p:cNvSpPr/>
          <p:nvPr/>
        </p:nvSpPr>
        <p:spPr>
          <a:xfrm>
            <a:off x="5399125" y="5154649"/>
            <a:ext cx="366350" cy="344925"/>
          </a:xfrm>
          <a:custGeom>
            <a:pathLst>
              <a:path extrusionOk="0" h="13797" w="14654">
                <a:moveTo>
                  <a:pt x="5249" y="1477"/>
                </a:moveTo>
                <a:cubicBezTo>
                  <a:pt x="3028" y="1107"/>
                  <a:pt x="-366" y="3674"/>
                  <a:pt x="122" y="5872"/>
                </a:cubicBezTo>
                <a:cubicBezTo>
                  <a:pt x="1076" y="10168"/>
                  <a:pt x="7376" y="15529"/>
                  <a:pt x="11109" y="13197"/>
                </a:cubicBezTo>
                <a:cubicBezTo>
                  <a:pt x="14197" y="11266"/>
                  <a:pt x="15692" y="5606"/>
                  <a:pt x="13673" y="2576"/>
                </a:cubicBezTo>
                <a:cubicBezTo>
                  <a:pt x="11833" y="-183"/>
                  <a:pt x="6127" y="-869"/>
                  <a:pt x="3784" y="1477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0" name="Shape 400"/>
          <p:cNvSpPr/>
          <p:nvPr/>
        </p:nvSpPr>
        <p:spPr>
          <a:xfrm>
            <a:off x="103942" y="2310451"/>
            <a:ext cx="9130150" cy="1305675"/>
          </a:xfrm>
          <a:custGeom>
            <a:pathLst>
              <a:path extrusionOk="0" h="52227" w="365206">
                <a:moveTo>
                  <a:pt x="82277" y="2807"/>
                </a:moveTo>
                <a:cubicBezTo>
                  <a:pt x="63691" y="21382"/>
                  <a:pt x="27401" y="-521"/>
                  <a:pt x="3899" y="11230"/>
                </a:cubicBezTo>
                <a:cubicBezTo>
                  <a:pt x="1618" y="12370"/>
                  <a:pt x="2120" y="16040"/>
                  <a:pt x="1702" y="18555"/>
                </a:cubicBezTo>
                <a:cubicBezTo>
                  <a:pt x="639" y="24938"/>
                  <a:pt x="-1213" y="32018"/>
                  <a:pt x="1336" y="37966"/>
                </a:cubicBezTo>
                <a:cubicBezTo>
                  <a:pt x="9592" y="57225"/>
                  <a:pt x="42295" y="48082"/>
                  <a:pt x="63232" y="48954"/>
                </a:cubicBezTo>
                <a:cubicBezTo>
                  <a:pt x="78137" y="49574"/>
                  <a:pt x="93160" y="53731"/>
                  <a:pt x="107914" y="51518"/>
                </a:cubicBezTo>
                <a:cubicBezTo>
                  <a:pt x="117573" y="50068"/>
                  <a:pt x="126171" y="44276"/>
                  <a:pt x="135749" y="42361"/>
                </a:cubicBezTo>
                <a:cubicBezTo>
                  <a:pt x="151238" y="39263"/>
                  <a:pt x="167234" y="39749"/>
                  <a:pt x="182995" y="38699"/>
                </a:cubicBezTo>
                <a:cubicBezTo>
                  <a:pt x="220030" y="36231"/>
                  <a:pt x="257288" y="34554"/>
                  <a:pt x="294334" y="36868"/>
                </a:cubicBezTo>
                <a:cubicBezTo>
                  <a:pt x="310546" y="37880"/>
                  <a:pt x="326856" y="39681"/>
                  <a:pt x="343045" y="38333"/>
                </a:cubicBezTo>
                <a:cubicBezTo>
                  <a:pt x="347669" y="37947"/>
                  <a:pt x="353027" y="40426"/>
                  <a:pt x="356963" y="37966"/>
                </a:cubicBezTo>
                <a:cubicBezTo>
                  <a:pt x="362055" y="34782"/>
                  <a:pt x="364357" y="27819"/>
                  <a:pt x="365020" y="21851"/>
                </a:cubicBezTo>
                <a:cubicBezTo>
                  <a:pt x="365761" y="15176"/>
                  <a:pt x="361817" y="7011"/>
                  <a:pt x="355864" y="3905"/>
                </a:cubicBezTo>
                <a:cubicBezTo>
                  <a:pt x="348103" y="-143"/>
                  <a:pt x="338594" y="-338"/>
                  <a:pt x="329860" y="243"/>
                </a:cubicBezTo>
                <a:cubicBezTo>
                  <a:pt x="305730" y="1850"/>
                  <a:pt x="281526" y="2440"/>
                  <a:pt x="257343" y="2440"/>
                </a:cubicBezTo>
                <a:cubicBezTo>
                  <a:pt x="232438" y="2440"/>
                  <a:pt x="207533" y="2807"/>
                  <a:pt x="182629" y="2807"/>
                </a:cubicBezTo>
                <a:cubicBezTo>
                  <a:pt x="171519" y="2807"/>
                  <a:pt x="160240" y="4738"/>
                  <a:pt x="149300" y="2807"/>
                </a:cubicBezTo>
                <a:cubicBezTo>
                  <a:pt x="136066" y="471"/>
                  <a:pt x="122404" y="2460"/>
                  <a:pt x="109013" y="1342"/>
                </a:cubicBezTo>
                <a:cubicBezTo>
                  <a:pt x="100111" y="598"/>
                  <a:pt x="90266" y="-821"/>
                  <a:pt x="82277" y="3173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1" name="Shape 401"/>
          <p:cNvSpPr/>
          <p:nvPr/>
        </p:nvSpPr>
        <p:spPr>
          <a:xfrm>
            <a:off x="1807818" y="3616700"/>
            <a:ext cx="841275" cy="296125"/>
          </a:xfrm>
          <a:custGeom>
            <a:pathLst>
              <a:path extrusionOk="0" h="11845" w="33651">
                <a:moveTo>
                  <a:pt x="17052" y="0"/>
                </a:moveTo>
                <a:cubicBezTo>
                  <a:pt x="11165" y="841"/>
                  <a:pt x="-1430" y="143"/>
                  <a:pt x="204" y="5860"/>
                </a:cubicBezTo>
                <a:cubicBezTo>
                  <a:pt x="1680" y="11026"/>
                  <a:pt x="9851" y="11505"/>
                  <a:pt x="15220" y="11720"/>
                </a:cubicBezTo>
                <a:cubicBezTo>
                  <a:pt x="21624" y="11975"/>
                  <a:pt x="32477" y="12181"/>
                  <a:pt x="33533" y="5860"/>
                </a:cubicBezTo>
                <a:cubicBezTo>
                  <a:pt x="34474" y="222"/>
                  <a:pt x="23022" y="1120"/>
                  <a:pt x="17418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2" name="Shape 402"/>
          <p:cNvSpPr/>
          <p:nvPr/>
        </p:nvSpPr>
        <p:spPr>
          <a:xfrm>
            <a:off x="138947" y="5366582"/>
            <a:ext cx="8918000" cy="530025"/>
          </a:xfrm>
          <a:custGeom>
            <a:pathLst>
              <a:path extrusionOk="0" h="21201" w="356720">
                <a:moveTo>
                  <a:pt x="107246" y="2522"/>
                </a:moveTo>
                <a:cubicBezTo>
                  <a:pt x="102900" y="4453"/>
                  <a:pt x="99122" y="7513"/>
                  <a:pt x="94794" y="9481"/>
                </a:cubicBezTo>
                <a:cubicBezTo>
                  <a:pt x="88454" y="12361"/>
                  <a:pt x="80880" y="10213"/>
                  <a:pt x="73918" y="10213"/>
                </a:cubicBezTo>
                <a:cubicBezTo>
                  <a:pt x="61342" y="10213"/>
                  <a:pt x="48753" y="10474"/>
                  <a:pt x="36194" y="9847"/>
                </a:cubicBezTo>
                <a:cubicBezTo>
                  <a:pt x="23947" y="9235"/>
                  <a:pt x="-3064" y="6114"/>
                  <a:pt x="302" y="17905"/>
                </a:cubicBezTo>
                <a:cubicBezTo>
                  <a:pt x="757" y="19501"/>
                  <a:pt x="3422" y="19110"/>
                  <a:pt x="5063" y="19370"/>
                </a:cubicBezTo>
                <a:cubicBezTo>
                  <a:pt x="11111" y="20325"/>
                  <a:pt x="17254" y="20677"/>
                  <a:pt x="23376" y="20835"/>
                </a:cubicBezTo>
                <a:cubicBezTo>
                  <a:pt x="36801" y="21179"/>
                  <a:pt x="50233" y="21201"/>
                  <a:pt x="63663" y="21201"/>
                </a:cubicBezTo>
                <a:cubicBezTo>
                  <a:pt x="103388" y="21201"/>
                  <a:pt x="142984" y="16443"/>
                  <a:pt x="182694" y="15341"/>
                </a:cubicBezTo>
                <a:cubicBezTo>
                  <a:pt x="221501" y="14263"/>
                  <a:pt x="260360" y="14048"/>
                  <a:pt x="299161" y="15341"/>
                </a:cubicBezTo>
                <a:cubicBezTo>
                  <a:pt x="310392" y="15715"/>
                  <a:pt x="321637" y="15780"/>
                  <a:pt x="332855" y="16440"/>
                </a:cubicBezTo>
                <a:cubicBezTo>
                  <a:pt x="341299" y="16936"/>
                  <a:pt x="355725" y="16057"/>
                  <a:pt x="356662" y="7650"/>
                </a:cubicBezTo>
                <a:cubicBezTo>
                  <a:pt x="356895" y="5555"/>
                  <a:pt x="352514" y="6204"/>
                  <a:pt x="350435" y="6551"/>
                </a:cubicBezTo>
                <a:cubicBezTo>
                  <a:pt x="343193" y="7758"/>
                  <a:pt x="335794" y="8321"/>
                  <a:pt x="328460" y="8016"/>
                </a:cubicBezTo>
                <a:cubicBezTo>
                  <a:pt x="321063" y="7708"/>
                  <a:pt x="314245" y="3258"/>
                  <a:pt x="306852" y="2889"/>
                </a:cubicBezTo>
                <a:cubicBezTo>
                  <a:pt x="291804" y="2137"/>
                  <a:pt x="276857" y="5972"/>
                  <a:pt x="261803" y="6551"/>
                </a:cubicBezTo>
                <a:cubicBezTo>
                  <a:pt x="224190" y="7996"/>
                  <a:pt x="186639" y="1424"/>
                  <a:pt x="148999" y="1424"/>
                </a:cubicBezTo>
                <a:cubicBezTo>
                  <a:pt x="134696" y="1424"/>
                  <a:pt x="118942" y="-2771"/>
                  <a:pt x="106148" y="3621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3" name="Shape 403"/>
          <p:cNvSpPr/>
          <p:nvPr/>
        </p:nvSpPr>
        <p:spPr>
          <a:xfrm>
            <a:off x="1950275" y="6027475"/>
            <a:ext cx="622635" cy="409342"/>
          </a:xfrm>
          <a:custGeom>
            <a:pathLst>
              <a:path extrusionOk="0" h="13398" w="19320">
                <a:moveTo>
                  <a:pt x="7425" y="170"/>
                </a:moveTo>
                <a:cubicBezTo>
                  <a:pt x="5038" y="-68"/>
                  <a:pt x="1737" y="-31"/>
                  <a:pt x="466" y="2002"/>
                </a:cubicBezTo>
                <a:cubicBezTo>
                  <a:pt x="-651" y="3788"/>
                  <a:pt x="573" y="6368"/>
                  <a:pt x="1565" y="8228"/>
                </a:cubicBezTo>
                <a:cubicBezTo>
                  <a:pt x="3892" y="12593"/>
                  <a:pt x="11607" y="14802"/>
                  <a:pt x="15849" y="12257"/>
                </a:cubicBezTo>
                <a:cubicBezTo>
                  <a:pt x="18596" y="10607"/>
                  <a:pt x="20212" y="5966"/>
                  <a:pt x="18779" y="3100"/>
                </a:cubicBezTo>
                <a:cubicBezTo>
                  <a:pt x="16829" y="-797"/>
                  <a:pt x="10317" y="537"/>
                  <a:pt x="5960" y="537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457200" y="311254"/>
            <a:ext cx="8229600" cy="787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Algorithms, response size, validation</a:t>
            </a:r>
          </a:p>
        </p:txBody>
      </p:sp>
      <p:pic>
        <p:nvPicPr>
          <p:cNvPr descr="2017-11-01-165635_776x182_scrot.png"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00" y="1745599"/>
            <a:ext cx="8797675" cy="20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-11-01-165708_784x60_scrot.png"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50" y="4419150"/>
            <a:ext cx="8770226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457200" y="1464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Implementation tips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5150" y="1417625"/>
            <a:ext cx="7837500" cy="49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-US"/>
              <a:t>Gradual implementation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Test environment with local root zone, TLD, resolver configured to use the local authoritative servers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Test with a signed zone with full path trusted chain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Test all slaves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Test network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Sign, but not publish DS, use trusted key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Publish DS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Backup keys </a:t>
            </a:r>
            <a:r>
              <a:rPr lang="en-US"/>
              <a:t>(DB, keydb)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57200" y="274625"/>
            <a:ext cx="8229600" cy="110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Monitoring DNSSEC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686725" y="1547400"/>
            <a:ext cx="7837800" cy="4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Pre-publication checks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Signatures validation (one or more tools)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Signatures expiry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Chain of trust with parent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/>
              <a:t>Signed vs Unsigned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ODS vs BIND (signing)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Post-publication checks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-US"/>
              <a:t>Real </a:t>
            </a:r>
            <a:r>
              <a:rPr b="1" lang="en-US"/>
              <a:t>validating</a:t>
            </a:r>
            <a:r>
              <a:rPr lang="en-US"/>
              <a:t> resolver check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Signatures expiry</a:t>
            </a:r>
          </a:p>
          <a:p>
            <a:pPr indent="38735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SOA between all authoritative nameservers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US"/>
              <a:t>Debugging problems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{dig, drill} tools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DNSviz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http://dnsviz.net</a:t>
            </a:r>
            <a:r>
              <a:rPr lang="en-US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Zonemaster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https://www.zonemaster.net/</a:t>
            </a:r>
            <a:r>
              <a:rPr lang="en-US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DNSSEC Analyzer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https://dnssec-debugger.verisignlabs.com/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What the future holds?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93725" y="1867875"/>
            <a:ext cx="8387100" cy="4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US" sz="2000"/>
              <a:t>CDNSKEY, CDS (automating delegation)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US" sz="2000"/>
              <a:t>DANE, CAA, etc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US" sz="2000"/>
              <a:t>Validating STUB resolvers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US" sz="2000"/>
              <a:t>Secure the last mile (DNS over TLS)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457200" y="1721285"/>
            <a:ext cx="8229600" cy="2591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marR="355600" rtl="0" algn="l">
              <a:lnSpc>
                <a:spcPct val="14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R="355600" rtl="0" algn="l">
              <a:lnSpc>
                <a:spcPct val="14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en-US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“The best thing about DNSSEC jokes is that you can check if they were told wrong.”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439" name="Shape 439"/>
          <p:cNvSpPr txBox="1"/>
          <p:nvPr/>
        </p:nvSpPr>
        <p:spPr>
          <a:xfrm>
            <a:off x="422550" y="2175550"/>
            <a:ext cx="8298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descr="IMG_20161110_063859.jpg"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3998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/>
          <p:nvPr/>
        </p:nvSpPr>
        <p:spPr>
          <a:xfrm>
            <a:off x="3429000" y="158500"/>
            <a:ext cx="3111900" cy="17286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    </a:t>
            </a:r>
            <a:r>
              <a:rPr b="1" lang="en-US" sz="1900"/>
              <a:t>QUESTIONS?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DNS</a:t>
            </a:r>
          </a:p>
        </p:txBody>
      </p:sp>
      <p:sp>
        <p:nvSpPr>
          <p:cNvPr id="63" name="Shape 63"/>
          <p:cNvSpPr/>
          <p:nvPr/>
        </p:nvSpPr>
        <p:spPr>
          <a:xfrm>
            <a:off x="960150" y="1815575"/>
            <a:ext cx="14601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Authoritative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nameserver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(.)</a:t>
            </a:r>
          </a:p>
        </p:txBody>
      </p:sp>
      <p:sp>
        <p:nvSpPr>
          <p:cNvPr id="64" name="Shape 64"/>
          <p:cNvSpPr/>
          <p:nvPr/>
        </p:nvSpPr>
        <p:spPr>
          <a:xfrm>
            <a:off x="4843375" y="1815575"/>
            <a:ext cx="14601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</a:t>
            </a:r>
            <a:r>
              <a:rPr lang="en-US"/>
              <a:t>uthoritative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nameserver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(il.)</a:t>
            </a:r>
          </a:p>
        </p:txBody>
      </p:sp>
      <p:sp>
        <p:nvSpPr>
          <p:cNvPr id="65" name="Shape 65"/>
          <p:cNvSpPr/>
          <p:nvPr/>
        </p:nvSpPr>
        <p:spPr>
          <a:xfrm>
            <a:off x="2922200" y="1815575"/>
            <a:ext cx="15093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</a:t>
            </a:r>
            <a:r>
              <a:rPr lang="en-US"/>
              <a:t>uthoritative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nameserver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(com.)</a:t>
            </a:r>
          </a:p>
        </p:txBody>
      </p:sp>
      <p:sp>
        <p:nvSpPr>
          <p:cNvPr id="66" name="Shape 66"/>
          <p:cNvSpPr/>
          <p:nvPr/>
        </p:nvSpPr>
        <p:spPr>
          <a:xfrm>
            <a:off x="6764550" y="1815575"/>
            <a:ext cx="14601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A</a:t>
            </a:r>
            <a:r>
              <a:rPr lang="en-US"/>
              <a:t>uthoritative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nameserver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(isoc.org.il)</a:t>
            </a:r>
          </a:p>
        </p:txBody>
      </p:sp>
      <p:sp>
        <p:nvSpPr>
          <p:cNvPr id="67" name="Shape 67"/>
          <p:cNvSpPr/>
          <p:nvPr/>
        </p:nvSpPr>
        <p:spPr>
          <a:xfrm>
            <a:off x="1416225" y="3561775"/>
            <a:ext cx="17214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Resolver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home/company</a:t>
            </a:r>
          </a:p>
        </p:txBody>
      </p:sp>
      <p:sp>
        <p:nvSpPr>
          <p:cNvPr id="68" name="Shape 68"/>
          <p:cNvSpPr/>
          <p:nvPr/>
        </p:nvSpPr>
        <p:spPr>
          <a:xfrm>
            <a:off x="4018050" y="3561775"/>
            <a:ext cx="16023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Resolver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Public (8.8.8.8)</a:t>
            </a:r>
          </a:p>
        </p:txBody>
      </p:sp>
      <p:sp>
        <p:nvSpPr>
          <p:cNvPr id="69" name="Shape 69"/>
          <p:cNvSpPr/>
          <p:nvPr/>
        </p:nvSpPr>
        <p:spPr>
          <a:xfrm>
            <a:off x="6500775" y="3561775"/>
            <a:ext cx="12270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Resolver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ISP</a:t>
            </a:r>
          </a:p>
        </p:txBody>
      </p:sp>
      <p:sp>
        <p:nvSpPr>
          <p:cNvPr id="70" name="Shape 70"/>
          <p:cNvSpPr/>
          <p:nvPr/>
        </p:nvSpPr>
        <p:spPr>
          <a:xfrm>
            <a:off x="2379450" y="5347225"/>
            <a:ext cx="9432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STUB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(client)</a:t>
            </a:r>
          </a:p>
        </p:txBody>
      </p:sp>
      <p:sp>
        <p:nvSpPr>
          <p:cNvPr id="71" name="Shape 71"/>
          <p:cNvSpPr/>
          <p:nvPr/>
        </p:nvSpPr>
        <p:spPr>
          <a:xfrm>
            <a:off x="3900175" y="5347225"/>
            <a:ext cx="9432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STUB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(client)</a:t>
            </a:r>
          </a:p>
        </p:txBody>
      </p:sp>
      <p:sp>
        <p:nvSpPr>
          <p:cNvPr id="72" name="Shape 72"/>
          <p:cNvSpPr/>
          <p:nvPr/>
        </p:nvSpPr>
        <p:spPr>
          <a:xfrm>
            <a:off x="5557575" y="5347225"/>
            <a:ext cx="943200" cy="8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STUB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(client)</a:t>
            </a:r>
          </a:p>
        </p:txBody>
      </p:sp>
      <p:cxnSp>
        <p:nvCxnSpPr>
          <p:cNvPr id="73" name="Shape 73"/>
          <p:cNvCxnSpPr>
            <a:endCxn id="68" idx="2"/>
          </p:cNvCxnSpPr>
          <p:nvPr/>
        </p:nvCxnSpPr>
        <p:spPr>
          <a:xfrm flipH="1" rot="10800000">
            <a:off x="4340100" y="4440775"/>
            <a:ext cx="479100" cy="91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4" name="Shape 74"/>
          <p:cNvCxnSpPr>
            <a:endCxn id="67" idx="2"/>
          </p:cNvCxnSpPr>
          <p:nvPr/>
        </p:nvCxnSpPr>
        <p:spPr>
          <a:xfrm rot="10800000">
            <a:off x="2276925" y="4440775"/>
            <a:ext cx="561600" cy="92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5" name="Shape 75"/>
          <p:cNvCxnSpPr>
            <a:stCxn id="72" idx="0"/>
            <a:endCxn id="69" idx="2"/>
          </p:cNvCxnSpPr>
          <p:nvPr/>
        </p:nvCxnSpPr>
        <p:spPr>
          <a:xfrm flipH="1" rot="10800000">
            <a:off x="6029175" y="4440625"/>
            <a:ext cx="1085100" cy="906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6" name="Shape 76"/>
          <p:cNvCxnSpPr>
            <a:stCxn id="67" idx="3"/>
            <a:endCxn id="68" idx="1"/>
          </p:cNvCxnSpPr>
          <p:nvPr/>
        </p:nvCxnSpPr>
        <p:spPr>
          <a:xfrm>
            <a:off x="3137625" y="4001275"/>
            <a:ext cx="880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" name="Shape 77"/>
          <p:cNvCxnSpPr>
            <a:stCxn id="67" idx="0"/>
            <a:endCxn id="63" idx="2"/>
          </p:cNvCxnSpPr>
          <p:nvPr/>
        </p:nvCxnSpPr>
        <p:spPr>
          <a:xfrm rot="10800000">
            <a:off x="1690125" y="2694475"/>
            <a:ext cx="5868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" name="Shape 78"/>
          <p:cNvCxnSpPr>
            <a:stCxn id="67" idx="0"/>
            <a:endCxn id="65" idx="2"/>
          </p:cNvCxnSpPr>
          <p:nvPr/>
        </p:nvCxnSpPr>
        <p:spPr>
          <a:xfrm flipH="1" rot="10800000">
            <a:off x="2276925" y="2694475"/>
            <a:ext cx="13998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9" name="Shape 79"/>
          <p:cNvCxnSpPr>
            <a:stCxn id="67" idx="0"/>
            <a:endCxn id="64" idx="2"/>
          </p:cNvCxnSpPr>
          <p:nvPr/>
        </p:nvCxnSpPr>
        <p:spPr>
          <a:xfrm flipH="1" rot="10800000">
            <a:off x="2276925" y="2694475"/>
            <a:ext cx="32964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0" name="Shape 80"/>
          <p:cNvCxnSpPr>
            <a:stCxn id="67" idx="0"/>
            <a:endCxn id="66" idx="2"/>
          </p:cNvCxnSpPr>
          <p:nvPr/>
        </p:nvCxnSpPr>
        <p:spPr>
          <a:xfrm flipH="1" rot="10800000">
            <a:off x="2276925" y="2694475"/>
            <a:ext cx="52176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1" name="Shape 81"/>
          <p:cNvCxnSpPr>
            <a:stCxn id="68" idx="0"/>
            <a:endCxn id="63" idx="2"/>
          </p:cNvCxnSpPr>
          <p:nvPr/>
        </p:nvCxnSpPr>
        <p:spPr>
          <a:xfrm rot="10800000">
            <a:off x="1690200" y="2694475"/>
            <a:ext cx="31290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2" name="Shape 82"/>
          <p:cNvCxnSpPr>
            <a:stCxn id="68" idx="0"/>
            <a:endCxn id="65" idx="2"/>
          </p:cNvCxnSpPr>
          <p:nvPr/>
        </p:nvCxnSpPr>
        <p:spPr>
          <a:xfrm rot="10800000">
            <a:off x="3676800" y="2694475"/>
            <a:ext cx="11424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3" name="Shape 83"/>
          <p:cNvCxnSpPr>
            <a:stCxn id="69" idx="0"/>
            <a:endCxn id="66" idx="2"/>
          </p:cNvCxnSpPr>
          <p:nvPr/>
        </p:nvCxnSpPr>
        <p:spPr>
          <a:xfrm flipH="1" rot="10800000">
            <a:off x="7114275" y="2694475"/>
            <a:ext cx="3804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4" name="Shape 84"/>
          <p:cNvCxnSpPr>
            <a:stCxn id="69" idx="0"/>
            <a:endCxn id="64" idx="2"/>
          </p:cNvCxnSpPr>
          <p:nvPr/>
        </p:nvCxnSpPr>
        <p:spPr>
          <a:xfrm rot="10800000">
            <a:off x="5573475" y="2694475"/>
            <a:ext cx="1540800" cy="86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1024_171317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143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03000" y="19900"/>
            <a:ext cx="8229600" cy="1060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Delegation</a:t>
            </a:r>
          </a:p>
        </p:txBody>
      </p:sp>
      <p:sp>
        <p:nvSpPr>
          <p:cNvPr id="95" name="Shape 95"/>
          <p:cNvSpPr/>
          <p:nvPr/>
        </p:nvSpPr>
        <p:spPr>
          <a:xfrm>
            <a:off x="996450" y="1190325"/>
            <a:ext cx="6006600" cy="272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org.il.                   SOA    2017102549 1800 900 3628800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                        NS      nsa.ns.il.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                    NS      ns1.ns.il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                        NS      ns2.ns.il.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                          NS      nsb.ns.il.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50750" y="4211850"/>
            <a:ext cx="6006600" cy="238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isoc.org.il.            SOA     2017102500 21600 3600 2419200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isoc.org.il.            MX     100 mx1.isoc.org.il.</a:t>
            </a:r>
            <a:br>
              <a:rPr lang="en-US"/>
            </a:br>
            <a:r>
              <a:rPr lang="en-US"/>
              <a:t>isoc.org.il.            MX     200 mx2.isoc.org.il.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www.isoc.org.il.    A       192.115.211.55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718700" y="4504850"/>
            <a:ext cx="1236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Delegation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Information</a:t>
            </a:r>
          </a:p>
        </p:txBody>
      </p:sp>
      <p:sp>
        <p:nvSpPr>
          <p:cNvPr id="98" name="Shape 98"/>
          <p:cNvSpPr/>
          <p:nvPr/>
        </p:nvSpPr>
        <p:spPr>
          <a:xfrm>
            <a:off x="1120050" y="2527150"/>
            <a:ext cx="5759400" cy="12345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isoc.org.il.            NS      ns1.isoc.org.il.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NS      sns-pb.isc.org.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NS      ns3.isoc.org.il.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isoc.org.il.            NS      aristo.tau.ac.il.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ns1.isoc.org.il.      A        192.115.211.52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ns3.isoc.org.il.      A        192.115.4.131</a:t>
            </a:r>
          </a:p>
        </p:txBody>
      </p:sp>
      <p:sp>
        <p:nvSpPr>
          <p:cNvPr id="99" name="Shape 99"/>
          <p:cNvSpPr/>
          <p:nvPr/>
        </p:nvSpPr>
        <p:spPr>
          <a:xfrm>
            <a:off x="950750" y="4550625"/>
            <a:ext cx="6006600" cy="1346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isoc.org.il.            NS      ns1.isoc.org.il.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sns-pb.isc.org.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ns3.isoc.org.il.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isoc.org.il.            NS      aristo.tau.ac.il.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ns1.isoc.org.il.      A       192.115.211.52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  ns3.isoc.org.il.      A       192.115.4.131</a:t>
            </a:r>
          </a:p>
        </p:txBody>
      </p:sp>
      <p:sp>
        <p:nvSpPr>
          <p:cNvPr id="100" name="Shape 100"/>
          <p:cNvSpPr/>
          <p:nvPr/>
        </p:nvSpPr>
        <p:spPr>
          <a:xfrm>
            <a:off x="6793900" y="3085650"/>
            <a:ext cx="1399378" cy="2151662"/>
          </a:xfrm>
          <a:custGeom>
            <a:pathLst>
              <a:path extrusionOk="0" h="90463" w="49448">
                <a:moveTo>
                  <a:pt x="0" y="90463"/>
                </a:moveTo>
                <a:cubicBezTo>
                  <a:pt x="8240" y="80757"/>
                  <a:pt x="49382" y="47307"/>
                  <a:pt x="49444" y="32230"/>
                </a:cubicBezTo>
                <a:cubicBezTo>
                  <a:pt x="49505" y="17152"/>
                  <a:pt x="8546" y="5371"/>
                  <a:pt x="367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101" name="Shape 101"/>
          <p:cNvSpPr txBox="1"/>
          <p:nvPr/>
        </p:nvSpPr>
        <p:spPr>
          <a:xfrm>
            <a:off x="7056175" y="1190325"/>
            <a:ext cx="16389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org.il zonefile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056175" y="6244650"/>
            <a:ext cx="18069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isoc.</a:t>
            </a:r>
            <a:r>
              <a:rPr lang="en-US"/>
              <a:t>org.il zonefile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1025_113923.jp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"/>
            <a:ext cx="9143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PKI (Digital signing)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59950" y="1529075"/>
            <a:ext cx="7718700" cy="4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760050" y="1745250"/>
            <a:ext cx="76239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-US"/>
              <a:t>Digital Signing</a:t>
            </a:r>
            <a:r>
              <a:rPr lang="en-US"/>
              <a:t> (!= Encryption)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>
              <a:spcBef>
                <a:spcPts val="0"/>
              </a:spcBef>
              <a:buNone/>
            </a:pPr>
            <a:r>
              <a:rPr b="1" lang="en-US"/>
              <a:t>Authentication</a:t>
            </a:r>
            <a:r>
              <a:rPr lang="en-US"/>
              <a:t> (authenticate the signer)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38735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Integrity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Digital signatures employ asymmetric cryptography.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A digital signature scheme typically consists of 3 algorithms: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457200" lvl="0" rtl="0">
              <a:spcBef>
                <a:spcPts val="0"/>
              </a:spcBef>
              <a:buNone/>
            </a:pPr>
            <a:r>
              <a:rPr b="1" lang="en-US"/>
              <a:t>Key generation algorithm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457200" lvl="0" rtl="0">
              <a:spcBef>
                <a:spcPts val="0"/>
              </a:spcBef>
              <a:buNone/>
            </a:pPr>
            <a:r>
              <a:rPr b="1" lang="en-US"/>
              <a:t>Signing algorithm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457200" lvl="0">
              <a:spcBef>
                <a:spcPts val="0"/>
              </a:spcBef>
              <a:buNone/>
            </a:pPr>
            <a:r>
              <a:rPr b="1" lang="en-US"/>
              <a:t>Signature verifying algorithm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