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9.jpg" ContentType="image/jpeg"/>
  <Override PartName="/ppt/media/image20.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98" r:id="rId1"/>
  </p:sldMasterIdLst>
  <p:notesMasterIdLst>
    <p:notesMasterId r:id="rId18"/>
  </p:notesMasterIdLst>
  <p:sldIdLst>
    <p:sldId id="759" r:id="rId2"/>
    <p:sldId id="764" r:id="rId3"/>
    <p:sldId id="761" r:id="rId4"/>
    <p:sldId id="762" r:id="rId5"/>
    <p:sldId id="748" r:id="rId6"/>
    <p:sldId id="749" r:id="rId7"/>
    <p:sldId id="750" r:id="rId8"/>
    <p:sldId id="753" r:id="rId9"/>
    <p:sldId id="755" r:id="rId10"/>
    <p:sldId id="757" r:id="rId11"/>
    <p:sldId id="752" r:id="rId12"/>
    <p:sldId id="763" r:id="rId13"/>
    <p:sldId id="758" r:id="rId14"/>
    <p:sldId id="751" r:id="rId15"/>
    <p:sldId id="756" r:id="rId16"/>
    <p:sldId id="760"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32"/>
    <a:srgbClr val="0A0F32"/>
    <a:srgbClr val="110D11"/>
    <a:srgbClr val="0A1423"/>
    <a:srgbClr val="0A1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58" autoAdjust="0"/>
    <p:restoredTop sz="94660"/>
  </p:normalViewPr>
  <p:slideViewPr>
    <p:cSldViewPr snapToGrid="0">
      <p:cViewPr>
        <p:scale>
          <a:sx n="114" d="100"/>
          <a:sy n="114" d="100"/>
        </p:scale>
        <p:origin x="-1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E7032A0-72D3-43D3-B81E-BF62890EAF6D}" type="datetimeFigureOut">
              <a:rPr lang="he-IL" smtClean="0"/>
              <a:t>כ"ח/סיון/תשע"ו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9A32A5A-D762-4A18-92A3-CEA75A8F2B02}" type="slidenum">
              <a:rPr lang="he-IL" smtClean="0"/>
              <a:t>‹#›</a:t>
            </a:fld>
            <a:endParaRPr lang="he-IL"/>
          </a:p>
        </p:txBody>
      </p:sp>
    </p:spTree>
    <p:extLst>
      <p:ext uri="{BB962C8B-B14F-4D97-AF65-F5344CB8AC3E}">
        <p14:creationId xmlns:p14="http://schemas.microsoft.com/office/powerpoint/2010/main" val="42803609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מציין מיקום של תמונת שקופית 1"/>
          <p:cNvSpPr>
            <a:spLocks noGrp="1" noRot="1" noChangeAspect="1" noTextEdit="1"/>
          </p:cNvSpPr>
          <p:nvPr>
            <p:ph type="sldImg"/>
          </p:nvPr>
        </p:nvSpPr>
        <p:spPr/>
      </p:sp>
      <p:sp>
        <p:nvSpPr>
          <p:cNvPr id="66563" name="מציין מיקום של הערות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he-IL" altLang="he-IL">
              <a:latin typeface="Noteworthy Bold"/>
              <a:ea typeface="Noteworthy Bold"/>
              <a:cs typeface="Noteworthy Bold"/>
            </a:endParaRPr>
          </a:p>
        </p:txBody>
      </p:sp>
    </p:spTree>
    <p:extLst>
      <p:ext uri="{BB962C8B-B14F-4D97-AF65-F5344CB8AC3E}">
        <p14:creationId xmlns:p14="http://schemas.microsoft.com/office/powerpoint/2010/main" val="330969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68313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1045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2214323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529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914654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2036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663817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82931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276037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44234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90641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350377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913795" y="2912232"/>
            <a:ext cx="5107208" cy="287896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912232"/>
            <a:ext cx="5095357" cy="287896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97167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339490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118620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59501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D69ED34-DBC1-4F07-9E8D-D7C8FFC61456}" type="datetimeFigureOut">
              <a:rPr lang="he-IL" smtClean="0"/>
              <a:t>כ"ח/סיון/תשע"ו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3F2A40F-EAF9-433A-993B-EDF3B80D604D}" type="slidenum">
              <a:rPr lang="he-IL" smtClean="0"/>
              <a:t>‹#›</a:t>
            </a:fld>
            <a:endParaRPr lang="he-IL"/>
          </a:p>
        </p:txBody>
      </p:sp>
    </p:spTree>
    <p:extLst>
      <p:ext uri="{BB962C8B-B14F-4D97-AF65-F5344CB8AC3E}">
        <p14:creationId xmlns:p14="http://schemas.microsoft.com/office/powerpoint/2010/main" val="369484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3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D69ED34-DBC1-4F07-9E8D-D7C8FFC61456}" type="datetimeFigureOut">
              <a:rPr lang="he-IL" smtClean="0"/>
              <a:t>כ"ח/סיון/תשע"ו</a:t>
            </a:fld>
            <a:endParaRPr lang="he-IL"/>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F2A40F-EAF9-433A-993B-EDF3B80D604D}" type="slidenum">
              <a:rPr lang="he-IL" smtClean="0"/>
              <a:t>‹#›</a:t>
            </a:fld>
            <a:endParaRPr lang="he-IL"/>
          </a:p>
        </p:txBody>
      </p:sp>
    </p:spTree>
    <p:extLst>
      <p:ext uri="{BB962C8B-B14F-4D97-AF65-F5344CB8AC3E}">
        <p14:creationId xmlns:p14="http://schemas.microsoft.com/office/powerpoint/2010/main" val="1441493623"/>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ctr" defTabSz="914400" rtl="1"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r" defTabSz="914400" rtl="1"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5" Type="http://schemas.openxmlformats.org/officeDocument/2006/relationships/image" Target="../media/image5.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2.jpe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g"/><Relationship Id="rId11" Type="http://schemas.openxmlformats.org/officeDocument/2006/relationships/image" Target="../media/image9.pn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5.pn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12243" y="350677"/>
            <a:ext cx="11343887" cy="1374577"/>
          </a:xfrm>
        </p:spPr>
        <p:txBody>
          <a:bodyPr>
            <a:noAutofit/>
          </a:bodyPr>
          <a:lstStyle/>
          <a:p>
            <a:pPr algn="ctr" rtl="1" eaLnBrk="1"/>
            <a:r>
              <a:rPr lang="he-IL" altLang="he-IL" sz="5000" dirty="0">
                <a:latin typeface="Helvetica" panose="020B0604020202020204" pitchFamily="34" charset="0"/>
                <a:cs typeface="Helvetica" panose="020B0604020202020204" pitchFamily="34" charset="0"/>
              </a:rPr>
              <a:t>חוויית משתמש נגישה בגלישה באתרי אינטרנט</a:t>
            </a:r>
            <a:endParaRPr lang="he-IL" altLang="he-IL" sz="5000" b="1" dirty="0">
              <a:latin typeface="Helvetica" panose="020B0604020202020204" pitchFamily="34" charset="0"/>
              <a:cs typeface="Helvetica" panose="020B0604020202020204" pitchFamily="34" charset="0"/>
            </a:endParaRPr>
          </a:p>
        </p:txBody>
      </p:sp>
      <p:sp>
        <p:nvSpPr>
          <p:cNvPr id="4" name="Rectangle 3"/>
          <p:cNvSpPr txBox="1">
            <a:spLocks/>
          </p:cNvSpPr>
          <p:nvPr/>
        </p:nvSpPr>
        <p:spPr bwMode="auto">
          <a:xfrm>
            <a:off x="121919" y="2033906"/>
            <a:ext cx="11808384" cy="44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אילנה בניש</a:t>
            </a:r>
          </a:p>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מורשת נגישות השירות</a:t>
            </a:r>
          </a:p>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ייעוץ, הדרכה והטמעת נגישות</a:t>
            </a:r>
          </a:p>
          <a:p>
            <a:pPr marL="379498" lvl="1" indent="0" algn="r" rtl="1" eaLnBrk="1">
              <a:lnSpc>
                <a:spcPct val="150000"/>
              </a:lnSpc>
              <a:spcBef>
                <a:spcPct val="0"/>
              </a:spcBef>
            </a:pPr>
            <a:endParaRPr lang="he-IL" altLang="he-IL" sz="2500" b="1" kern="0" dirty="0">
              <a:solidFill>
                <a:schemeClr val="tx1"/>
              </a:solidFill>
              <a:latin typeface="Helvetica" pitchFamily="34" charset="0"/>
              <a:cs typeface="Helvetica" pitchFamily="34" charset="0"/>
            </a:endParaRPr>
          </a:p>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a:t>
            </a:r>
            <a:r>
              <a:rPr lang="en-US" altLang="he-IL" sz="2500" b="1" kern="0" dirty="0">
                <a:solidFill>
                  <a:schemeClr val="tx1"/>
                </a:solidFill>
                <a:latin typeface="Helvetica" pitchFamily="34" charset="0"/>
                <a:cs typeface="Helvetica" pitchFamily="34" charset="0"/>
              </a:rPr>
              <a:t>Benish.ilana@gmail.com</a:t>
            </a:r>
            <a:endParaRPr lang="he-IL" altLang="he-IL" sz="2500" b="1" kern="0" dirty="0">
              <a:solidFill>
                <a:schemeClr val="tx1"/>
              </a:solidFill>
              <a:latin typeface="Helvetica" pitchFamily="34" charset="0"/>
              <a:cs typeface="Helvetica" pitchFamily="34" charset="0"/>
            </a:endParaRPr>
          </a:p>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050-7100367</a:t>
            </a:r>
          </a:p>
          <a:p>
            <a:pPr marL="379498" lvl="1" indent="0" algn="r" rtl="1" eaLnBrk="1">
              <a:lnSpc>
                <a:spcPct val="150000"/>
              </a:lnSpc>
              <a:spcBef>
                <a:spcPct val="0"/>
              </a:spcBef>
            </a:pPr>
            <a:r>
              <a:rPr lang="he-IL" altLang="he-IL" sz="2500" b="1" kern="0" dirty="0">
                <a:solidFill>
                  <a:schemeClr val="tx1"/>
                </a:solidFill>
                <a:latin typeface="Helvetica" pitchFamily="34" charset="0"/>
                <a:cs typeface="Helvetica" pitchFamily="34" charset="0"/>
              </a:rPr>
              <a:t>	נגישות אינטרנט וטכנולוגיות המידע</a:t>
            </a:r>
          </a:p>
          <a:p>
            <a:pPr marL="379498" lvl="1" indent="0" algn="r" rtl="1" eaLnBrk="1">
              <a:lnSpc>
                <a:spcPct val="150000"/>
              </a:lnSpc>
              <a:spcBef>
                <a:spcPct val="0"/>
              </a:spcBef>
              <a:buFont typeface="Wingdings" pitchFamily="2" charset="2"/>
              <a:buChar char="§"/>
            </a:pPr>
            <a:endParaRPr lang="he-IL" altLang="he-IL" sz="2500" b="1" kern="0" dirty="0">
              <a:solidFill>
                <a:schemeClr val="tx1"/>
              </a:solidFill>
              <a:latin typeface="Helvetica" pitchFamily="34" charset="0"/>
              <a:cs typeface="Helvetica" pitchFamily="34" charset="0"/>
            </a:endParaRPr>
          </a:p>
        </p:txBody>
      </p:sp>
      <p:pic>
        <p:nvPicPr>
          <p:cNvPr id="9" name="Picture 2" descr="Cover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6130" y="424522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ver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6130" y="4911967"/>
            <a:ext cx="53998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v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7405" y="551473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412243" y="2407653"/>
            <a:ext cx="4929777" cy="1909500"/>
          </a:xfrm>
          <a:prstGeom prst="rect">
            <a:avLst/>
          </a:prstGeom>
        </p:spPr>
      </p:pic>
    </p:spTree>
    <p:extLst>
      <p:ext uri="{BB962C8B-B14F-4D97-AF65-F5344CB8AC3E}">
        <p14:creationId xmlns:p14="http://schemas.microsoft.com/office/powerpoint/2010/main" val="2605422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95" y="525193"/>
            <a:ext cx="10353761" cy="1326321"/>
          </a:xfrm>
        </p:spPr>
        <p:txBody>
          <a:bodyPr/>
          <a:lstStyle/>
          <a:p>
            <a:pPr algn="r"/>
            <a:r>
              <a:rPr lang="he-IL" dirty="0">
                <a:cs typeface="+mn-cs"/>
              </a:rPr>
              <a:t>סרטון: כותרות חדשות גוגל בניגודיות גבוהה</a:t>
            </a:r>
          </a:p>
        </p:txBody>
      </p:sp>
      <p:pic>
        <p:nvPicPr>
          <p:cNvPr id="4" name="ניווט בכותרות באתר חדשות גוגל בניגודיות גבוהה">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8675" y="1434025"/>
            <a:ext cx="9144000" cy="5143500"/>
          </a:xfrm>
          <a:prstGeom prst="rect">
            <a:avLst/>
          </a:prstGeom>
        </p:spPr>
      </p:pic>
      <p:pic>
        <p:nvPicPr>
          <p:cNvPr id="5" name="תמונה 4"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spTree>
    <p:extLst>
      <p:ext uri="{BB962C8B-B14F-4D97-AF65-F5344CB8AC3E}">
        <p14:creationId xmlns:p14="http://schemas.microsoft.com/office/powerpoint/2010/main" val="16424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624001" y="335278"/>
            <a:ext cx="10332430" cy="1374577"/>
          </a:xfrm>
        </p:spPr>
        <p:txBody>
          <a:bodyPr>
            <a:noAutofit/>
          </a:bodyPr>
          <a:lstStyle/>
          <a:p>
            <a:pPr algn="r" rtl="1" eaLnBrk="1"/>
            <a:r>
              <a:rPr lang="he-IL" altLang="he-IL" sz="5000" b="1" dirty="0">
                <a:latin typeface="Helvetica" panose="020B0604020202020204" pitchFamily="34" charset="0"/>
                <a:cs typeface="Helvetica" panose="020B0604020202020204" pitchFamily="34" charset="0"/>
              </a:rPr>
              <a:t>נגישות בטפסים מקוונים</a:t>
            </a:r>
          </a:p>
        </p:txBody>
      </p:sp>
      <p:sp>
        <p:nvSpPr>
          <p:cNvPr id="4" name="Rectangle 3"/>
          <p:cNvSpPr txBox="1">
            <a:spLocks/>
          </p:cNvSpPr>
          <p:nvPr/>
        </p:nvSpPr>
        <p:spPr bwMode="auto">
          <a:xfrm>
            <a:off x="199125" y="1735394"/>
            <a:ext cx="11560109" cy="44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מתן אפשרות לדלג לתוכן מרכזי בעמוד הטופס</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מתן כותרת לטופס המקוון</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מתן הוראות למילוי הטופס</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שדות קלט יכללו </a:t>
            </a:r>
            <a:r>
              <a:rPr lang="en-US" altLang="he-IL" sz="2500" b="1" dirty="0">
                <a:solidFill>
                  <a:schemeClr val="tx1"/>
                </a:solidFill>
                <a:cs typeface="+mn-cs"/>
              </a:rPr>
              <a:t>Labels</a:t>
            </a:r>
            <a:endParaRPr lang="he-IL" altLang="he-IL" sz="2500" b="1" dirty="0">
              <a:solidFill>
                <a:schemeClr val="tx1"/>
              </a:solidFill>
              <a:cs typeface="+mn-cs"/>
            </a:endParaRP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עיצוב גבול לשדות קלט מסוג טקסט</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כפתור ה"שלח" יכיל </a:t>
            </a:r>
            <a:r>
              <a:rPr lang="en-US" altLang="he-IL" sz="2500" b="1" dirty="0">
                <a:solidFill>
                  <a:schemeClr val="tx1"/>
                </a:solidFill>
                <a:cs typeface="+mn-cs"/>
              </a:rPr>
              <a:t>Label</a:t>
            </a:r>
            <a:endParaRPr lang="he-IL" altLang="he-IL" sz="2500" b="1" dirty="0">
              <a:solidFill>
                <a:schemeClr val="tx1"/>
              </a:solidFill>
              <a:cs typeface="+mn-cs"/>
            </a:endParaRPr>
          </a:p>
        </p:txBody>
      </p:sp>
      <p:sp>
        <p:nvSpPr>
          <p:cNvPr id="2" name="מלבן מעוגל 1"/>
          <p:cNvSpPr/>
          <p:nvPr/>
        </p:nvSpPr>
        <p:spPr>
          <a:xfrm>
            <a:off x="5088616" y="4767564"/>
            <a:ext cx="5504360" cy="1995644"/>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3 נהירות</a:t>
            </a:r>
          </a:p>
          <a:p>
            <a:pPr algn="ctr"/>
            <a:r>
              <a:rPr lang="he-IL" sz="2500" b="1" dirty="0"/>
              <a:t>הנחיה 3.3 עזרה בהזנת קלט</a:t>
            </a:r>
          </a:p>
          <a:p>
            <a:pPr algn="ctr"/>
            <a:r>
              <a:rPr lang="he-IL" sz="2500" b="1" dirty="0"/>
              <a:t>קריטריון 3.3.2 תוויות או הוראות</a:t>
            </a:r>
          </a:p>
        </p:txBody>
      </p:sp>
      <p:sp>
        <p:nvSpPr>
          <p:cNvPr id="8" name="מלבן מעוגל 7"/>
          <p:cNvSpPr/>
          <p:nvPr/>
        </p:nvSpPr>
        <p:spPr>
          <a:xfrm>
            <a:off x="86585" y="4532794"/>
            <a:ext cx="4597958" cy="2022750"/>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4 יציבות טכנולוגית</a:t>
            </a:r>
          </a:p>
          <a:p>
            <a:pPr algn="ctr"/>
            <a:r>
              <a:rPr lang="he-IL" sz="2500" b="1" dirty="0"/>
              <a:t>הנחיה 1.4 תאימות</a:t>
            </a:r>
          </a:p>
          <a:p>
            <a:pPr algn="ctr"/>
            <a:r>
              <a:rPr lang="he-IL" sz="2500" b="1" dirty="0"/>
              <a:t>קריטריון 4.1.2 שם תפקיד וערך</a:t>
            </a:r>
          </a:p>
        </p:txBody>
      </p:sp>
      <p:sp>
        <p:nvSpPr>
          <p:cNvPr id="6" name="מלבן מעוגל 5"/>
          <p:cNvSpPr/>
          <p:nvPr/>
        </p:nvSpPr>
        <p:spPr>
          <a:xfrm>
            <a:off x="365760" y="1744393"/>
            <a:ext cx="5317587" cy="2187526"/>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2 תפעוליות</a:t>
            </a:r>
          </a:p>
          <a:p>
            <a:pPr algn="ctr"/>
            <a:r>
              <a:rPr lang="he-IL" sz="2500" b="1" dirty="0"/>
              <a:t>הנחיה 2.4 ניווט נוח</a:t>
            </a:r>
          </a:p>
          <a:p>
            <a:pPr algn="ctr"/>
            <a:r>
              <a:rPr lang="he-IL" sz="2500" b="1" dirty="0"/>
              <a:t>קריטריון 2.4.1 עקיפת קטעים חוזרים</a:t>
            </a:r>
          </a:p>
          <a:p>
            <a:pPr algn="ctr"/>
            <a:r>
              <a:rPr lang="he-IL" sz="2500" b="1" dirty="0"/>
              <a:t>קריטריון 2.4.6 כותרות ותוויות</a:t>
            </a:r>
          </a:p>
          <a:p>
            <a:pPr algn="ctr"/>
            <a:r>
              <a:rPr lang="he-IL" sz="2500" b="1" dirty="0"/>
              <a:t>קריטריון 2.4.10 כותרות לקטעים</a:t>
            </a:r>
          </a:p>
        </p:txBody>
      </p:sp>
      <p:pic>
        <p:nvPicPr>
          <p:cNvPr id="7" name="תמונה 6"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3" name="נגישות בטפסים מקוונים">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349" y="4641171"/>
            <a:ext cx="304800" cy="304800"/>
          </a:xfrm>
          <a:prstGeom prst="rect">
            <a:avLst/>
          </a:prstGeom>
        </p:spPr>
      </p:pic>
    </p:spTree>
    <p:extLst>
      <p:ext uri="{BB962C8B-B14F-4D97-AF65-F5344CB8AC3E}">
        <p14:creationId xmlns:p14="http://schemas.microsoft.com/office/powerpoint/2010/main" val="91361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4743" y="831747"/>
            <a:ext cx="11946942" cy="1298652"/>
          </a:xfrm>
        </p:spPr>
        <p:txBody>
          <a:bodyPr>
            <a:noAutofit/>
          </a:bodyPr>
          <a:lstStyle/>
          <a:p>
            <a:pPr algn="r"/>
            <a:r>
              <a:rPr lang="he-IL" altLang="he-IL" sz="5000" b="1" dirty="0">
                <a:latin typeface="Helvetica" panose="020B0604020202020204" pitchFamily="34" charset="0"/>
                <a:cs typeface="+mn-cs"/>
              </a:rPr>
              <a:t>כפתורים נגישים </a:t>
            </a:r>
            <a:br>
              <a:rPr lang="he-IL" altLang="he-IL" sz="5000" b="1" dirty="0">
                <a:latin typeface="Helvetica" panose="020B0604020202020204" pitchFamily="34" charset="0"/>
                <a:cs typeface="+mn-cs"/>
              </a:rPr>
            </a:br>
            <a:r>
              <a:rPr lang="he-IL" altLang="he-IL" sz="5000" b="1" dirty="0">
                <a:latin typeface="Helvetica" panose="020B0604020202020204" pitchFamily="34" charset="0"/>
                <a:cs typeface="+mn-cs"/>
              </a:rPr>
              <a:t>לכל תוכנות קוראות המסך ולמשתמשי מקלדת</a:t>
            </a:r>
          </a:p>
        </p:txBody>
      </p:sp>
      <p:sp>
        <p:nvSpPr>
          <p:cNvPr id="4099" name="Rectangle 3"/>
          <p:cNvSpPr>
            <a:spLocks noGrp="1" noChangeArrowheads="1"/>
          </p:cNvSpPr>
          <p:nvPr>
            <p:ph idx="1"/>
          </p:nvPr>
        </p:nvSpPr>
        <p:spPr>
          <a:xfrm>
            <a:off x="128573" y="2368111"/>
            <a:ext cx="11290541" cy="4076232"/>
          </a:xfrm>
        </p:spPr>
        <p:txBody>
          <a:bodyPr>
            <a:noAutofit/>
          </a:bodyPr>
          <a:lstStyle/>
          <a:p>
            <a:pPr lvl="0">
              <a:lnSpc>
                <a:spcPct val="100000"/>
              </a:lnSpc>
            </a:pPr>
            <a:r>
              <a:rPr lang="he-IL" altLang="he-IL" sz="3400" b="1" dirty="0">
                <a:latin typeface="Arial" panose="020B0604020202020204" pitchFamily="34" charset="0"/>
                <a:sym typeface="Helvetica Light" charset="0"/>
              </a:rPr>
              <a:t>כפתורים סטנדרטיים</a:t>
            </a:r>
          </a:p>
          <a:p>
            <a:pPr lvl="1">
              <a:lnSpc>
                <a:spcPct val="100000"/>
              </a:lnSpc>
            </a:pPr>
            <a:r>
              <a:rPr lang="en-US" altLang="he-IL" sz="3400" b="1" dirty="0">
                <a:latin typeface="Arial" panose="020B0604020202020204" pitchFamily="34" charset="0"/>
                <a:sym typeface="Helvetica Light" charset="0"/>
              </a:rPr>
              <a:t>&lt;input type="submit" name="submit" value="Submit Search"&gt;</a:t>
            </a:r>
            <a:endParaRPr lang="he-IL" altLang="he-IL" sz="3400" b="1" dirty="0">
              <a:latin typeface="Arial" panose="020B0604020202020204" pitchFamily="34" charset="0"/>
              <a:sym typeface="Helvetica Light" charset="0"/>
            </a:endParaRPr>
          </a:p>
          <a:p>
            <a:pPr lvl="0">
              <a:lnSpc>
                <a:spcPct val="100000"/>
              </a:lnSpc>
            </a:pPr>
            <a:endParaRPr lang="he-IL" altLang="he-IL" sz="2100" b="1" dirty="0">
              <a:latin typeface="Arial" panose="020B0604020202020204" pitchFamily="34" charset="0"/>
              <a:sym typeface="Helvetica Light" charset="0"/>
            </a:endParaRPr>
          </a:p>
          <a:p>
            <a:pPr lvl="0">
              <a:lnSpc>
                <a:spcPct val="100000"/>
              </a:lnSpc>
            </a:pPr>
            <a:r>
              <a:rPr lang="he-IL" altLang="he-IL" sz="3400" b="1" dirty="0">
                <a:latin typeface="Arial" panose="020B0604020202020204" pitchFamily="34" charset="0"/>
                <a:sym typeface="Helvetica Light" charset="0"/>
              </a:rPr>
              <a:t>כפתור תמונה</a:t>
            </a:r>
          </a:p>
          <a:p>
            <a:pPr lvl="1">
              <a:lnSpc>
                <a:spcPct val="100000"/>
              </a:lnSpc>
            </a:pPr>
            <a:r>
              <a:rPr lang="en-US" altLang="he-IL" sz="3400" b="1" dirty="0">
                <a:latin typeface="Arial" panose="020B0604020202020204" pitchFamily="34" charset="0"/>
                <a:sym typeface="Helvetica Light" charset="0"/>
              </a:rPr>
              <a:t> &lt;input type="image" name="</a:t>
            </a:r>
            <a:r>
              <a:rPr lang="en-US" altLang="he-IL" sz="3400" b="1" dirty="0" err="1">
                <a:latin typeface="Arial" panose="020B0604020202020204" pitchFamily="34" charset="0"/>
                <a:sym typeface="Helvetica Light" charset="0"/>
              </a:rPr>
              <a:t>submitbutton</a:t>
            </a:r>
            <a:r>
              <a:rPr lang="en-US" altLang="he-IL" sz="3400" b="1" dirty="0">
                <a:latin typeface="Arial" panose="020B0604020202020204" pitchFamily="34" charset="0"/>
                <a:sym typeface="Helvetica Light" charset="0"/>
              </a:rPr>
              <a:t>" alt="search" </a:t>
            </a:r>
            <a:r>
              <a:rPr lang="en-US" altLang="he-IL" sz="3400" b="1" dirty="0" err="1">
                <a:latin typeface="Arial" panose="020B0604020202020204" pitchFamily="34" charset="0"/>
                <a:sym typeface="Helvetica Light" charset="0"/>
              </a:rPr>
              <a:t>src</a:t>
            </a:r>
            <a:r>
              <a:rPr lang="en-US" altLang="he-IL" sz="3400" b="1" dirty="0">
                <a:latin typeface="Arial" panose="020B0604020202020204" pitchFamily="34" charset="0"/>
                <a:sym typeface="Helvetica Light" charset="0"/>
              </a:rPr>
              <a:t>="submit.png"&gt;</a:t>
            </a:r>
            <a:endParaRPr lang="he-IL" altLang="he-IL" sz="3400" b="1" dirty="0">
              <a:latin typeface="Arial" panose="020B0604020202020204" pitchFamily="34" charset="0"/>
              <a:sym typeface="Helvetica Light" charset="0"/>
            </a:endParaRPr>
          </a:p>
        </p:txBody>
      </p:sp>
      <p:pic>
        <p:nvPicPr>
          <p:cNvPr id="4" name="תמונה 3"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2" name="Untitled 2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432" y="6090140"/>
            <a:ext cx="304800" cy="304800"/>
          </a:xfrm>
          <a:prstGeom prst="rect">
            <a:avLst/>
          </a:prstGeom>
        </p:spPr>
      </p:pic>
    </p:spTree>
    <p:extLst>
      <p:ext uri="{BB962C8B-B14F-4D97-AF65-F5344CB8AC3E}">
        <p14:creationId xmlns:p14="http://schemas.microsoft.com/office/powerpoint/2010/main" val="1266355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57" y="609600"/>
            <a:ext cx="10943999" cy="1326321"/>
          </a:xfrm>
        </p:spPr>
        <p:txBody>
          <a:bodyPr>
            <a:normAutofit fontScale="90000"/>
          </a:bodyPr>
          <a:lstStyle/>
          <a:p>
            <a:pPr algn="r"/>
            <a:r>
              <a:rPr lang="he-IL" dirty="0">
                <a:cs typeface="+mn-cs"/>
              </a:rPr>
              <a:t>סרטון </a:t>
            </a:r>
            <a:br>
              <a:rPr lang="he-IL" dirty="0">
                <a:cs typeface="+mn-cs"/>
              </a:rPr>
            </a:br>
            <a:r>
              <a:rPr lang="he-IL" dirty="0">
                <a:cs typeface="+mn-cs"/>
              </a:rPr>
              <a:t>טופס צור קשר נגיש באתר נגיש – תבונה </a:t>
            </a:r>
            <a:r>
              <a:rPr lang="he-IL" dirty="0" err="1">
                <a:cs typeface="+mn-cs"/>
              </a:rPr>
              <a:t>עיסקית</a:t>
            </a:r>
            <a:r>
              <a:rPr lang="he-IL" dirty="0">
                <a:cs typeface="+mn-cs"/>
              </a:rPr>
              <a:t> ומחויבות חברתית</a:t>
            </a:r>
          </a:p>
        </p:txBody>
      </p:sp>
      <p:pic>
        <p:nvPicPr>
          <p:cNvPr id="4" name="טופס נגיש באתר נגי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4172" y="2249951"/>
            <a:ext cx="9144000" cy="5143500"/>
          </a:xfrm>
          <a:prstGeom prst="rect">
            <a:avLst/>
          </a:prstGeom>
        </p:spPr>
      </p:pic>
      <p:pic>
        <p:nvPicPr>
          <p:cNvPr id="5" name="תמונה 4"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spTree>
    <p:extLst>
      <p:ext uri="{BB962C8B-B14F-4D97-AF65-F5344CB8AC3E}">
        <p14:creationId xmlns:p14="http://schemas.microsoft.com/office/powerpoint/2010/main" val="7371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8927" y="416325"/>
            <a:ext cx="11156331" cy="1374577"/>
          </a:xfrm>
        </p:spPr>
        <p:txBody>
          <a:bodyPr>
            <a:noAutofit/>
          </a:bodyPr>
          <a:lstStyle/>
          <a:p>
            <a:pPr algn="r" rtl="1" eaLnBrk="1"/>
            <a:r>
              <a:rPr lang="he-IL" altLang="he-IL" sz="5000" b="1" dirty="0">
                <a:latin typeface="Helvetica" panose="020B0604020202020204" pitchFamily="34" charset="0"/>
                <a:cs typeface="Helvetica" panose="020B0604020202020204" pitchFamily="34" charset="0"/>
              </a:rPr>
              <a:t>מידע וקשרים - מבנה ורצף</a:t>
            </a:r>
          </a:p>
        </p:txBody>
      </p:sp>
      <p:sp>
        <p:nvSpPr>
          <p:cNvPr id="4" name="Rectangle 3"/>
          <p:cNvSpPr txBox="1">
            <a:spLocks/>
          </p:cNvSpPr>
          <p:nvPr/>
        </p:nvSpPr>
        <p:spPr bwMode="auto">
          <a:xfrm>
            <a:off x="327991" y="1833260"/>
            <a:ext cx="11560109" cy="44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marL="241093"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תגים סמנטיים ניתן להוסיף לכל אזור תוכן באתר כגון:</a:t>
            </a:r>
          </a:p>
          <a:p>
            <a:pPr marL="984043" lvl="1"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פרסומות</a:t>
            </a:r>
          </a:p>
          <a:p>
            <a:pPr marL="984043" lvl="1"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תפריטים ותפריטי משנה</a:t>
            </a:r>
          </a:p>
          <a:p>
            <a:pPr marL="984043" lvl="1"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תפריטי צד</a:t>
            </a:r>
          </a:p>
          <a:p>
            <a:pPr marL="984043" lvl="1"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מאמר</a:t>
            </a:r>
          </a:p>
          <a:p>
            <a:pPr marL="984043" lvl="1"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cs typeface="+mn-cs"/>
              </a:rPr>
              <a:t>אזור תוכן משלים</a:t>
            </a:r>
          </a:p>
          <a:p>
            <a:pPr marL="241093" indent="-241093" algn="r" rtl="1">
              <a:lnSpc>
                <a:spcPct val="115000"/>
              </a:lnSpc>
              <a:spcBef>
                <a:spcPct val="0"/>
              </a:spcBef>
              <a:spcAft>
                <a:spcPts val="1000"/>
              </a:spcAft>
              <a:buFont typeface="Arial" panose="020B0604020202020204" pitchFamily="34" charset="0"/>
              <a:buChar char="•"/>
            </a:pPr>
            <a:r>
              <a:rPr lang="he-IL" altLang="he-IL" sz="2500" b="1" dirty="0">
                <a:solidFill>
                  <a:schemeClr val="tx1"/>
                </a:solidFill>
              </a:rPr>
              <a:t>כשהעמוד אינו מחולק לאזורים בעלי משמעות – קוראי מסך עשויים שלא להבין את מבנה האתר וההקשרים</a:t>
            </a:r>
          </a:p>
          <a:p>
            <a:pPr marL="241093" indent="-241093" algn="r" rtl="1">
              <a:lnSpc>
                <a:spcPct val="115000"/>
              </a:lnSpc>
              <a:spcBef>
                <a:spcPct val="0"/>
              </a:spcBef>
              <a:spcAft>
                <a:spcPts val="1000"/>
              </a:spcAft>
              <a:buFont typeface="Arial" panose="020B0604020202020204" pitchFamily="34" charset="0"/>
              <a:buChar char="•"/>
            </a:pPr>
            <a:endParaRPr lang="he-IL" altLang="he-IL" sz="2500" b="1" dirty="0">
              <a:solidFill>
                <a:schemeClr val="tx1"/>
              </a:solidFill>
              <a:cs typeface="+mn-cs"/>
            </a:endParaRPr>
          </a:p>
        </p:txBody>
      </p:sp>
      <p:sp>
        <p:nvSpPr>
          <p:cNvPr id="5" name="מלבן מעוגל 4"/>
          <p:cNvSpPr/>
          <p:nvPr/>
        </p:nvSpPr>
        <p:spPr>
          <a:xfrm>
            <a:off x="265409" y="2623071"/>
            <a:ext cx="5566480" cy="2073198"/>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מתוך</a:t>
            </a:r>
          </a:p>
          <a:p>
            <a:pPr algn="ctr"/>
            <a:r>
              <a:rPr lang="he-IL" sz="2500" b="1" dirty="0"/>
              <a:t>עיקרון 1 תפיסה</a:t>
            </a:r>
          </a:p>
          <a:p>
            <a:pPr algn="ctr"/>
            <a:r>
              <a:rPr lang="he-IL" sz="2500" b="1" dirty="0"/>
              <a:t>הנחיה 1.3 גמישות</a:t>
            </a:r>
          </a:p>
          <a:p>
            <a:pPr algn="ctr"/>
            <a:r>
              <a:rPr lang="he-IL" sz="2500" b="1" dirty="0"/>
              <a:t>קריטריון 1.3.1 מידע וקשרים</a:t>
            </a:r>
          </a:p>
          <a:p>
            <a:pPr algn="ctr"/>
            <a:r>
              <a:rPr lang="he-IL" sz="2500" b="1" dirty="0"/>
              <a:t>רמה </a:t>
            </a:r>
            <a:r>
              <a:rPr lang="en-US" sz="2500" b="1" dirty="0"/>
              <a:t>A</a:t>
            </a:r>
            <a:endParaRPr lang="he-IL" sz="2500" b="1" dirty="0"/>
          </a:p>
        </p:txBody>
      </p:sp>
      <p:pic>
        <p:nvPicPr>
          <p:cNvPr id="6" name="תמונה 5"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2" name="מידע וקשרים מבנה ורצ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674" y="4711507"/>
            <a:ext cx="304800" cy="304800"/>
          </a:xfrm>
          <a:prstGeom prst="rect">
            <a:avLst/>
          </a:prstGeom>
        </p:spPr>
      </p:pic>
    </p:spTree>
    <p:extLst>
      <p:ext uri="{BB962C8B-B14F-4D97-AF65-F5344CB8AC3E}">
        <p14:creationId xmlns:p14="http://schemas.microsoft.com/office/powerpoint/2010/main" val="28926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95" y="229772"/>
            <a:ext cx="10353761" cy="1326321"/>
          </a:xfrm>
        </p:spPr>
        <p:txBody>
          <a:bodyPr>
            <a:normAutofit/>
          </a:bodyPr>
          <a:lstStyle/>
          <a:p>
            <a:pPr algn="r"/>
            <a:r>
              <a:rPr lang="he-IL" sz="3000" dirty="0">
                <a:cs typeface="+mn-cs"/>
              </a:rPr>
              <a:t>סרטון: גלישה באתר נגיש – תבונה </a:t>
            </a:r>
            <a:r>
              <a:rPr lang="he-IL" sz="3000" dirty="0" err="1">
                <a:cs typeface="+mn-cs"/>
              </a:rPr>
              <a:t>עיסקית</a:t>
            </a:r>
            <a:r>
              <a:rPr lang="he-IL" sz="3000" dirty="0">
                <a:cs typeface="+mn-cs"/>
              </a:rPr>
              <a:t> ומחויבות חברתית</a:t>
            </a:r>
          </a:p>
        </p:txBody>
      </p:sp>
      <p:pic>
        <p:nvPicPr>
          <p:cNvPr id="4" name="אתר נגיש - דלג לתוכן ראשי במאמ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5015" y="1714500"/>
            <a:ext cx="9144000" cy="5143500"/>
          </a:xfrm>
          <a:prstGeom prst="rect">
            <a:avLst/>
          </a:prstGeom>
        </p:spPr>
      </p:pic>
      <p:pic>
        <p:nvPicPr>
          <p:cNvPr id="5" name="תמונה 4"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spTree>
    <p:extLst>
      <p:ext uri="{BB962C8B-B14F-4D97-AF65-F5344CB8AC3E}">
        <p14:creationId xmlns:p14="http://schemas.microsoft.com/office/powerpoint/2010/main" val="28125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49038" y="970371"/>
            <a:ext cx="11383733" cy="4384218"/>
          </a:xfrm>
        </p:spPr>
        <p:txBody>
          <a:bodyPr>
            <a:normAutofit fontScale="90000"/>
          </a:bodyPr>
          <a:lstStyle/>
          <a:p>
            <a:pPr algn="ctr" rtl="1" eaLnBrk="1"/>
            <a:r>
              <a:rPr lang="he-IL" altLang="he-IL" sz="5000" b="1" dirty="0">
                <a:latin typeface="Tahoma" panose="020B0604030504040204" pitchFamily="34" charset="0"/>
                <a:ea typeface="Tahoma" panose="020B0604030504040204" pitchFamily="34" charset="0"/>
                <a:cs typeface="+mn-cs"/>
              </a:rPr>
              <a:t>נסו בעצמכם</a:t>
            </a:r>
            <a:br>
              <a:rPr lang="he-IL" altLang="he-IL" sz="5000" b="1" dirty="0">
                <a:latin typeface="Tahoma" panose="020B0604030504040204" pitchFamily="34" charset="0"/>
                <a:ea typeface="Tahoma" panose="020B0604030504040204" pitchFamily="34" charset="0"/>
                <a:cs typeface="+mn-cs"/>
              </a:rPr>
            </a:br>
            <a:r>
              <a:rPr lang="en-US" altLang="he-IL" sz="5000" b="1" dirty="0">
                <a:latin typeface="Tahoma" panose="020B0604030504040204" pitchFamily="34" charset="0"/>
                <a:ea typeface="Tahoma" panose="020B0604030504040204" pitchFamily="34" charset="0"/>
                <a:cs typeface="+mn-cs"/>
              </a:rPr>
              <a:t>Tab Test</a:t>
            </a:r>
            <a:r>
              <a:rPr lang="he-IL" altLang="he-IL" sz="5000" b="1" dirty="0">
                <a:latin typeface="Tahoma" panose="020B0604030504040204" pitchFamily="34" charset="0"/>
                <a:ea typeface="Tahoma" panose="020B0604030504040204" pitchFamily="34" charset="0"/>
                <a:cs typeface="+mn-cs"/>
              </a:rPr>
              <a:t/>
            </a:r>
            <a:br>
              <a:rPr lang="he-IL" altLang="he-IL" sz="5000" b="1" dirty="0">
                <a:latin typeface="Tahoma" panose="020B0604030504040204" pitchFamily="34" charset="0"/>
                <a:ea typeface="Tahoma" panose="020B0604030504040204" pitchFamily="34" charset="0"/>
                <a:cs typeface="+mn-cs"/>
              </a:rPr>
            </a:br>
            <a:r>
              <a:rPr lang="he-IL" altLang="he-IL" sz="5000" b="1" dirty="0">
                <a:latin typeface="Tahoma" panose="020B0604030504040204" pitchFamily="34" charset="0"/>
                <a:ea typeface="Tahoma" panose="020B0604030504040204" pitchFamily="34" charset="0"/>
                <a:cs typeface="+mn-cs"/>
              </a:rPr>
              <a:t>בזמן פיתוח יש לבדוק שניתן לנווט לכל הרכיבים מסוג קישורים ופקדי טפסים באמצעות מקלדת בלבד בהתאם לסדר הרכיבים המוצג על גבי המסך או בהתאם לסדר הפעולות שיש לבצע בטפסים מקוונים</a:t>
            </a:r>
          </a:p>
        </p:txBody>
      </p:sp>
      <p:pic>
        <p:nvPicPr>
          <p:cNvPr id="4" name="תמונה 3"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2" name="נסו בעצמכם - Tab T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4146" y="6315223"/>
            <a:ext cx="304800" cy="304800"/>
          </a:xfrm>
          <a:prstGeom prst="rect">
            <a:avLst/>
          </a:prstGeom>
        </p:spPr>
      </p:pic>
    </p:spTree>
    <p:extLst>
      <p:ext uri="{BB962C8B-B14F-4D97-AF65-F5344CB8AC3E}">
        <p14:creationId xmlns:p14="http://schemas.microsoft.com/office/powerpoint/2010/main" val="237123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817811" y="150072"/>
            <a:ext cx="8882675" cy="1124120"/>
          </a:xfrm>
        </p:spPr>
        <p:txBody>
          <a:bodyPr>
            <a:noAutofit/>
          </a:bodyPr>
          <a:lstStyle/>
          <a:p>
            <a:pPr algn="r" rtl="1" eaLnBrk="1"/>
            <a:r>
              <a:rPr lang="he-IL" altLang="he-IL" sz="5000" b="1" dirty="0">
                <a:latin typeface="Tahoma" panose="020B0604030504040204" pitchFamily="34" charset="0"/>
                <a:ea typeface="Tahoma" panose="020B0604030504040204" pitchFamily="34" charset="0"/>
                <a:cs typeface="+mn-cs"/>
              </a:rPr>
              <a:t>מכנים משותפים של טכנולוגיות מסייעות בקריאה וגלישה ברשת</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3068133715"/>
              </p:ext>
            </p:extLst>
          </p:nvPr>
        </p:nvGraphicFramePr>
        <p:xfrm>
          <a:off x="890953" y="1515486"/>
          <a:ext cx="11105554" cy="4320383"/>
        </p:xfrm>
        <a:graphic>
          <a:graphicData uri="http://schemas.openxmlformats.org/drawingml/2006/table">
            <a:tbl>
              <a:tblPr rtl="1" firstRow="1" firstCol="1" bandRow="1">
                <a:tableStyleId>{5C22544A-7EE6-4342-B048-85BDC9FD1C3A}</a:tableStyleId>
              </a:tblPr>
              <a:tblGrid>
                <a:gridCol w="2979117">
                  <a:extLst>
                    <a:ext uri="{9D8B030D-6E8A-4147-A177-3AD203B41FA5}">
                      <a16:colId xmlns="" xmlns:a16="http://schemas.microsoft.com/office/drawing/2014/main" val="20000"/>
                    </a:ext>
                  </a:extLst>
                </a:gridCol>
                <a:gridCol w="8126437">
                  <a:extLst>
                    <a:ext uri="{9D8B030D-6E8A-4147-A177-3AD203B41FA5}">
                      <a16:colId xmlns="" xmlns:a16="http://schemas.microsoft.com/office/drawing/2014/main" val="20001"/>
                    </a:ext>
                  </a:extLst>
                </a:gridCol>
              </a:tblGrid>
              <a:tr h="1156654">
                <a:tc>
                  <a:txBody>
                    <a:bodyPr/>
                    <a:lstStyle/>
                    <a:p>
                      <a:pPr algn="r" rtl="1">
                        <a:lnSpc>
                          <a:spcPct val="125000"/>
                        </a:lnSpc>
                        <a:spcBef>
                          <a:spcPts val="1000"/>
                        </a:spcBef>
                        <a:spcAft>
                          <a:spcPts val="0"/>
                        </a:spcAft>
                      </a:pPr>
                      <a:r>
                        <a:rPr lang="he-IL" sz="2500" b="1" dirty="0">
                          <a:solidFill>
                            <a:schemeClr val="tx1"/>
                          </a:solidFill>
                          <a:effectLst/>
                          <a:latin typeface="Arabic Typesetting" panose="03020402040406030203" pitchFamily="66" charset="-78"/>
                        </a:rPr>
                        <a:t>מקשי קיצור במקלדת</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tc>
                  <a:txBody>
                    <a:bodyPr/>
                    <a:lstStyle/>
                    <a:p>
                      <a:pPr marL="342900" lvl="0" indent="-342900" algn="r" rtl="1">
                        <a:lnSpc>
                          <a:spcPct val="125000"/>
                        </a:lnSpc>
                        <a:spcBef>
                          <a:spcPts val="1000"/>
                        </a:spcBef>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cs typeface="Arabic Typesetting" panose="03020402040406030203" pitchFamily="66" charset="-78"/>
                        </a:rPr>
                        <a:t>אנשים</a:t>
                      </a:r>
                      <a:r>
                        <a:rPr lang="he-IL" sz="2500" b="1" baseline="0" dirty="0">
                          <a:solidFill>
                            <a:schemeClr val="tx1"/>
                          </a:solidFill>
                          <a:effectLst/>
                          <a:latin typeface="Arabic Typesetting" panose="03020402040406030203" pitchFamily="66" charset="-78"/>
                          <a:cs typeface="Arabic Typesetting" panose="03020402040406030203" pitchFamily="66" charset="-78"/>
                        </a:rPr>
                        <a:t> עם לקות ראייה חמורה הנעזרים בתוכנות הגדלה המשלבות הקראה ושליטה בממשק באמצעות מקשי קיצור במקלדת</a:t>
                      </a:r>
                      <a:endParaRPr lang="en-US" sz="2500" b="1" dirty="0">
                        <a:solidFill>
                          <a:schemeClr val="tx1"/>
                        </a:solidFill>
                        <a:effectLst/>
                        <a:latin typeface="Arabic Typesetting" panose="03020402040406030203" pitchFamily="66" charset="-78"/>
                        <a:cs typeface="Arabic Typesetting" panose="03020402040406030203" pitchFamily="66" charset="-78"/>
                      </a:endParaRPr>
                    </a:p>
                    <a:p>
                      <a:pPr marL="342900" lvl="0" indent="-342900" algn="r" rtl="1">
                        <a:lnSpc>
                          <a:spcPct val="125000"/>
                        </a:lnSpc>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מוטורית בידיים </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extLst>
                  <a:ext uri="{0D108BD9-81ED-4DB2-BD59-A6C34878D82A}">
                    <a16:rowId xmlns="" xmlns:a16="http://schemas.microsoft.com/office/drawing/2014/main" val="10000"/>
                  </a:ext>
                </a:extLst>
              </a:tr>
              <a:tr h="1156654">
                <a:tc>
                  <a:txBody>
                    <a:bodyPr/>
                    <a:lstStyle/>
                    <a:p>
                      <a:pPr algn="r" rtl="1">
                        <a:lnSpc>
                          <a:spcPct val="125000"/>
                        </a:lnSpc>
                        <a:spcBef>
                          <a:spcPts val="1000"/>
                        </a:spcBef>
                        <a:spcAft>
                          <a:spcPts val="0"/>
                        </a:spcAft>
                      </a:pPr>
                      <a:r>
                        <a:rPr lang="he-IL" sz="2500" b="1" dirty="0">
                          <a:solidFill>
                            <a:schemeClr val="tx1"/>
                          </a:solidFill>
                          <a:effectLst/>
                          <a:latin typeface="Arabic Typesetting" panose="03020402040406030203" pitchFamily="66" charset="-78"/>
                          <a:ea typeface="+mn-ea"/>
                          <a:cs typeface="+mn-cs"/>
                        </a:rPr>
                        <a:t>הגדלת</a:t>
                      </a:r>
                      <a:r>
                        <a:rPr lang="he-IL" sz="2500" b="1" baseline="0" dirty="0">
                          <a:solidFill>
                            <a:schemeClr val="tx1"/>
                          </a:solidFill>
                          <a:effectLst/>
                          <a:latin typeface="Arabic Typesetting" panose="03020402040406030203" pitchFamily="66" charset="-78"/>
                          <a:ea typeface="+mn-ea"/>
                          <a:cs typeface="+mn-cs"/>
                        </a:rPr>
                        <a:t> ממשק המשתמש</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tc>
                  <a:txBody>
                    <a:bodyPr/>
                    <a:lstStyle/>
                    <a:p>
                      <a:pPr marL="342900" lvl="0" indent="-342900" algn="r" rtl="1">
                        <a:lnSpc>
                          <a:spcPct val="125000"/>
                        </a:lnSpc>
                        <a:spcBef>
                          <a:spcPts val="1000"/>
                        </a:spcBef>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בראייה</a:t>
                      </a:r>
                      <a:endParaRPr lang="en-US" sz="2500" b="1" dirty="0">
                        <a:solidFill>
                          <a:schemeClr val="tx1"/>
                        </a:solidFill>
                        <a:effectLst/>
                        <a:latin typeface="Arabic Typesetting" panose="03020402040406030203" pitchFamily="66" charset="-78"/>
                        <a:cs typeface="Arabic Typesetting" panose="03020402040406030203" pitchFamily="66" charset="-78"/>
                      </a:endParaRPr>
                    </a:p>
                    <a:p>
                      <a:pPr marL="342900" lvl="0" indent="-342900" algn="r" rtl="1">
                        <a:lnSpc>
                          <a:spcPct val="125000"/>
                        </a:lnSpc>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מוטורית</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extLst>
                  <a:ext uri="{0D108BD9-81ED-4DB2-BD59-A6C34878D82A}">
                    <a16:rowId xmlns="" xmlns:a16="http://schemas.microsoft.com/office/drawing/2014/main" val="10001"/>
                  </a:ext>
                </a:extLst>
              </a:tr>
              <a:tr h="1734979">
                <a:tc>
                  <a:txBody>
                    <a:bodyPr/>
                    <a:lstStyle/>
                    <a:p>
                      <a:pPr algn="r" rtl="1">
                        <a:lnSpc>
                          <a:spcPct val="125000"/>
                        </a:lnSpc>
                        <a:spcBef>
                          <a:spcPts val="1000"/>
                        </a:spcBef>
                        <a:spcAft>
                          <a:spcPts val="0"/>
                        </a:spcAft>
                      </a:pPr>
                      <a:r>
                        <a:rPr lang="he-IL" sz="2500" b="1" dirty="0">
                          <a:solidFill>
                            <a:schemeClr val="tx1"/>
                          </a:solidFill>
                          <a:effectLst/>
                          <a:latin typeface="Arabic Typesetting" panose="03020402040406030203" pitchFamily="66" charset="-78"/>
                        </a:rPr>
                        <a:t>סיוע בהקראת טקסט</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tc>
                  <a:txBody>
                    <a:bodyPr/>
                    <a:lstStyle/>
                    <a:p>
                      <a:pPr marL="342900" lvl="0" indent="-342900" algn="r" rtl="1">
                        <a:lnSpc>
                          <a:spcPct val="125000"/>
                        </a:lnSpc>
                        <a:spcBef>
                          <a:spcPts val="1000"/>
                        </a:spcBef>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בראייה</a:t>
                      </a:r>
                      <a:endParaRPr lang="en-US" sz="2500" b="1" dirty="0">
                        <a:solidFill>
                          <a:schemeClr val="tx1"/>
                        </a:solidFill>
                        <a:effectLst/>
                        <a:latin typeface="Arabic Typesetting" panose="03020402040406030203" pitchFamily="66" charset="-78"/>
                        <a:cs typeface="Arabic Typesetting" panose="03020402040406030203" pitchFamily="66" charset="-78"/>
                      </a:endParaRPr>
                    </a:p>
                    <a:p>
                      <a:pPr marL="342900" lvl="0" indent="-342900" algn="r" rtl="1">
                        <a:lnSpc>
                          <a:spcPct val="125000"/>
                        </a:lnSpc>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מוטורית</a:t>
                      </a:r>
                      <a:endParaRPr lang="en-US" sz="2500" b="1" dirty="0">
                        <a:solidFill>
                          <a:schemeClr val="tx1"/>
                        </a:solidFill>
                        <a:effectLst/>
                        <a:latin typeface="Arabic Typesetting" panose="03020402040406030203" pitchFamily="66" charset="-78"/>
                        <a:cs typeface="Arabic Typesetting" panose="03020402040406030203" pitchFamily="66" charset="-78"/>
                      </a:endParaRPr>
                    </a:p>
                    <a:p>
                      <a:pPr marL="342900" lvl="0" indent="-342900" algn="r" rtl="1">
                        <a:lnSpc>
                          <a:spcPct val="125000"/>
                        </a:lnSpc>
                        <a:spcAft>
                          <a:spcPts val="0"/>
                        </a:spcAft>
                        <a:buFont typeface="Symbol" panose="05050102010706020507" pitchFamily="18" charset="2"/>
                        <a:buChar char=""/>
                      </a:pPr>
                      <a:r>
                        <a:rPr lang="he-IL" sz="2500" b="1" dirty="0">
                          <a:solidFill>
                            <a:schemeClr val="tx1"/>
                          </a:solidFill>
                          <a:effectLst/>
                          <a:latin typeface="Arabic Typesetting" panose="03020402040406030203" pitchFamily="66" charset="-78"/>
                        </a:rPr>
                        <a:t>מוגבלות קוגניטיבית</a:t>
                      </a:r>
                      <a:endParaRPr lang="en-US" sz="2500" b="1" dirty="0">
                        <a:solidFill>
                          <a:schemeClr val="tx1"/>
                        </a:solidFill>
                        <a:effectLst/>
                        <a:latin typeface="Arabic Typesetting" panose="03020402040406030203" pitchFamily="66" charset="-78"/>
                        <a:ea typeface="Calibri" panose="020F0502020204030204" pitchFamily="34" charset="0"/>
                        <a:cs typeface="Arabic Typesetting" panose="03020402040406030203" pitchFamily="66" charset="-78"/>
                      </a:endParaRPr>
                    </a:p>
                  </a:txBody>
                  <a:tcPr marL="29194" marR="29194" marT="0" marB="0">
                    <a:noFill/>
                  </a:tcPr>
                </a:tc>
                <a:extLst>
                  <a:ext uri="{0D108BD9-81ED-4DB2-BD59-A6C34878D82A}">
                    <a16:rowId xmlns="" xmlns:a16="http://schemas.microsoft.com/office/drawing/2014/main" val="10002"/>
                  </a:ext>
                </a:extLst>
              </a:tr>
            </a:tbl>
          </a:graphicData>
        </a:graphic>
      </p:graphicFrame>
      <p:sp>
        <p:nvSpPr>
          <p:cNvPr id="9220" name="AutoShape 2" descr="data:image/jpeg;base64,/9j/4AAQSkZJRgABAQAAAQABAAD/2wCEAAkGBwgHBgkIBwgKCgkLDRYPDQwMDRsUFRAWIB0iIiAdHx8kKDQsJCYxJx8fLT0tMTU3Ojo6Iys/RD84QzQ5OjcBCgoKDQwNGg8PGjclHyU3Nzc3Nzc3Nzc3Nzc3Nzc3Nzc3Nzc3Nzc3Nzc3Nzc3Nzc3Nzc3Nzc3Nzc3Nzc3Nzc3N//AABEIAIoAbwMBIgACEQEDEQH/xAAcAAEAAQUBAQAAAAAAAAAAAAAABwMEBQYIAgH/xAA/EAABAwMBAwkFBAkFAQAAAAABAAIDBAURBgcSIRMiMUFRYXGBoRQVcpGxMmKCwRczQlWTosLS4RYjQ1KSCP/EABkBAQADAQEAAAAAAAAAAAAAAAABAwQCBf/EACcRAAICAQMCBgMBAAAAAAAAAAABAgMRBBIxIVETIiNhcYEUJEEF/9oADAMBAAIRAxEAPwCcUREAREQBERAEREAREQBERAEREAREQBERAEREAREQBERAEREAREQGAbrDTTsAX62/iqWj6lZwOBGW8VzhtAtvuvWF1g3cRyS8vH4P531Lgpv0FcvemkrbUudmQRcnJ8TOac/Jar9OoQjOL6Mz1XOc3FrgzVVVU1HA+ermighjGXSSuDWtHeTwCsqTUVjrZ209JeLfPM84bHFVMc5x7gDkr1qKhbc7HX0J/wCenfH5kFc32SufbLtRVo5rqeZrj5HiFGn06ti3nqhdc65Lp0Z1IipQytmiZKzix7Q4HuPFe3kNaSTgAZKzGgwN11fYLPWmjuNyihqAA4xlriQD18AVa/pE0n++of4b/wC1Qjqetfe9VVtRFz3zVPJxtzjODutA8fzV9+j3Vp53uR/8eL+5ektHSopzlhv4ML1Njk1FZJf/AEiaS/fUP8N/9qqUuvNL1VTHT093ifLK8NY0MfxJOAOjtUG3jTF7skTJrtQmnjkdutLpY3EnsADiVkNnNlmvWqKbc5sNG9s80g6gDzR4kj5ApLR0qDkpdPohamxzUXE6IyqU9RDTN36iaOJva9waPVY7U96g09Yay6TjLKeMuDf+x6h81ydfLzdtVXf2uvknqqmZxEUTcuDRng1jeodwXmm87EY5r2B8bw5ruIc05BXiWeKF0bZHsYZHbjMuxvOwTgeQJ8lyhpzUGo9A3VrmsqqZpdvS0FQx7GTDvaRwPY4cQt31VtMN01rZJrKJX0VFC6VsbGZe6WSJwcMfdB3fEO7kBsG3K24mtl1a37YdTSH+Zn9avdh1x36G421zv1UjZmeDhg+rQfxLZdp1u946Lrw0Zlp2+0s8WcT/AC5UV7KLh7DrKmY5+7HVsdAfMZb6gL0YerpWuxhl5NQn3J9lcGMc53QAuWblNHVXCrqKZu7BNNI+Nv3XOJHougNpFz916Pr5WuxLK3kI/ifw4eRJ8lz2yGSSJ8kbXGOEDfc1vBozgE+gXf8AnxwpS+jnWS6qJ0Js1uXvTR9DI529JCDC897f8YV1re5G0aXuFW07rxEWx/EeAWh7ELluyXC2PdwOJo/oVd7brnydBQ2xruMzzK/4W9HqQs7p/Z2e5crPQ3exo+zO2i5awo2niyDMzvw9H1XQpcGtLnHAAySot2IW3cgr7m9uOUeIWeA6fVZbavqU2mz+7qR+7V1oLcjpZH+0fyXWpTtv2RIoxXS5MjjaHqJ+o9QP9n3n0lO7kqdjf2zni4d5KlzZ3ptunLBFFKwe2VH+5UO+91DwA4KINnItA1RTvvNQyJsfGFsrcNdJ+yCeru710M0gjgc8OlTrHsSqXBGmW5ub5Is/+iK51PpOkpA7HtNTx8GjP5rI7HdGQae0/DcKiIG61zN973DLomHi1gPVwxnv8la7ZLX76u2kLcWh0dRcCJB2swC7+UFSaxoaGtAwBwCwGwsL5aLfe7fLQ3Wljqad44teM4PaD1HvWg7O9l7dKanuF0q5W1AjdydteftNY4c5zux2Du/+u0KUEQFKaNkrHRvblrmkOHcelcyVEUunNRSQj9Zb6rDHfC7mnzAC6fUE7Y7Z7JqxtW1vMr4Q8fE3mu9Nz5rdoZ+dx7oyauPlUuxldst6jrYLNR0z8xSs9sd8JGGfV3yXzQOmfeGhL2+RoElcHRwu7NwZB+f0Uc1dXUXCSHl3bzoo2QR/CM4HquktL21tp0/QUAbjkoQHDvPE+qtv9CpQXOSqn1rHJ9iCNnVyFs1fQTu4MkdyMn4uCutqdy9v1fVMa7/bpg2FveRxPqfRWGs6B1m1fXwxndDZ+WiPc7nDHnn5Kjp6llv2qKSGVznvqKnfld55K1bYuXjexRl48L3J20FbPdWk6CnLd2Qx77x953FYnUOzigv9ymuNZcrgJ5OADTHusA6AAWk+q3Vga1oa0YAAAC9dK8ZWyU3JPqz03XFxUXwQNrDZxcLDSvrKWZtdQN+3hmJGDtLegjw+S2PZFqyWd/uC4ylxY3epHu6S0dLM9eOBHd4KU5omyxPjkG8x7S1w7QVzraB7o19SR05wIriImFv/AFLt36HC21zeorlGfK4Ms4qmalEm2+241epNO1WObRzTPPiYy0fVbEvK9LzjcEREB8Ud7arb7TpuCuY3n0dQCfgfwPrunyUiLGahtzbtY663u/54XMB7DjgfI4KspnsmpHFkd0WiBNnts966uoIHNzHE7lZPBvHj48F0con2IWpzPeN0mZuuyKdviOL/AJHAUsK/W2brPgp0sNsM9yHNt9s5Ott9zY3hK0wvd3ji3+pW+xa2+0XupuL282li3G/E7/C3valbfeOj60tbmSmAnafh4n0VDZFbfYtJRzubz6t5l8ugKzxsaXH94OHV+xn7PerNols05UuovZ6irrGAF0TG7oaD1lzvyytks10prxbIK+jcHxSt3hg5x2g94WobUdHuvlILjbo9640zcFreHLM7PEdSirTeqrxpmaRtBJusLjytNUR5YXduOBB8MLmGnhbVuhyuTqV0q5+bg6Gu9fBa7dPXVLmtigYXEn6KBNGQTXzXVJIWuOag1Un3WtOePnuhUdSawvWp9yKuexkW8AympmENc7q6SS49xUo7LdIPsVC+vuEYbX1Q/V4zyLOpvj1n5dSsUPxqm5csrcvHsWOEbDJfm0uqo7NXbrBVwiWif1PcPts8R0juz2LPLUNpOlXaqsQjpHmK5Ur+Wopg7dIeOrPVnhx7cKNLTtkvVgLrXq+zSTVcB3XSB3JS/iaRhx7xjPf0rzjcTyejiov2q7TmaZcLXY5IZbvkGVzucynb04I63Hs6h09S0nVW3C7XGB9NYqNlsY7gahzxJKR93hhvqe8K62RbOKqvr/8AUWqKZ4pcOMEFS3nVDnAjfeDx3cEkdZJB6OkCfV8K+ogLC1W2ntkMsVK3dZLO+d3xPO8fqr5ERvPVkJYKVTCyogkhkblkjS1w7iqdvpIqChgpIf1ULAxu92BXKJnpgY/oWuX7ROn77Ly1dbwZ+uaB5iefEtIz55WxopjJxeUw0msM12xaMsNim5e3W5gnxjlZXukcPAuJx5LYgiJKUpPMnkiMVHoj6ehYu8WC0XtoZdrZS1jR9l00QcW+B6R5LKIoOjX7XovTNpmbPbrJQwzNOWy8kC5p7QTkhZ8DC+ogCIiAIiIAiIgCIiAIiIAiIgCIiAIiIAiIgCIiAIiIAiIgCIiAIiID/9k="/>
          <p:cNvSpPr>
            <a:spLocks noChangeAspect="1" noChangeArrowheads="1"/>
          </p:cNvSpPr>
          <p:nvPr/>
        </p:nvSpPr>
        <p:spPr bwMode="auto">
          <a:xfrm>
            <a:off x="5994426" y="-438671"/>
            <a:ext cx="743396"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algn="ctr" eaLnBrk="1">
              <a:spcBef>
                <a:spcPct val="0"/>
              </a:spcBef>
            </a:pPr>
            <a:endParaRPr lang="he-IL" altLang="he-IL" sz="2672"/>
          </a:p>
        </p:txBody>
      </p:sp>
      <p:pic>
        <p:nvPicPr>
          <p:cNvPr id="5" name="תמונה 4" descr="©  אילנה בניש 2010 - 2016 לוגו A.D.N " title="©  אילנה בניש 2010 - 2016 לוגו A.D.N "/>
          <p:cNvPicPr>
            <a:picLocks noChangeAspect="1"/>
          </p:cNvPicPr>
          <p:nvPr/>
        </p:nvPicPr>
        <p:blipFill rotWithShape="1">
          <a:blip r:embed="rId2">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6" name="תמונה 5"/>
          <p:cNvPicPr/>
          <p:nvPr/>
        </p:nvPicPr>
        <p:blipFill rotWithShape="1">
          <a:blip r:embed="rId3" cstate="print"/>
          <a:srcRect t="41381" b="13958"/>
          <a:stretch/>
        </p:blipFill>
        <p:spPr>
          <a:xfrm>
            <a:off x="53012" y="5364304"/>
            <a:ext cx="4195431" cy="1442094"/>
          </a:xfrm>
          <a:prstGeom prst="rect">
            <a:avLst/>
          </a:prstGeom>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811" y="3750899"/>
            <a:ext cx="1193054" cy="1457241"/>
          </a:xfrm>
          <a:prstGeom prst="rect">
            <a:avLst/>
          </a:prstGeom>
        </p:spPr>
      </p:pic>
      <p:pic>
        <p:nvPicPr>
          <p:cNvPr id="1026" name="Picture 2" descr="מקלדת מקשים גדולים פשוט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1" y="3793718"/>
            <a:ext cx="238125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74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Untitled 2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2384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Cov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2118" y="5214157"/>
            <a:ext cx="1005839" cy="10058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ver art" title="סמל אפליקציית Fac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5628" y="3937977"/>
            <a:ext cx="1299519" cy="12717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תמונה קשורה"/>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96" y="2212175"/>
            <a:ext cx="1254111" cy="12089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תמונה קשורה"/>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3771" y="1933475"/>
            <a:ext cx="1255347"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תמונה קשורה"/>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8114" y="3858956"/>
            <a:ext cx="1204509" cy="10833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תמונה קשורה"/>
          <p:cNvPicPr>
            <a:picLocks noChangeAspect="1" noChangeArrowheads="1"/>
          </p:cNvPicPr>
          <p:nvPr/>
        </p:nvPicPr>
        <p:blipFill rotWithShape="1">
          <a:blip r:embed="rId9">
            <a:extLst>
              <a:ext uri="{28A0092B-C50C-407E-A947-70E740481C1C}">
                <a14:useLocalDpi xmlns:a14="http://schemas.microsoft.com/office/drawing/2010/main" val="0"/>
              </a:ext>
            </a:extLst>
          </a:blip>
          <a:srcRect l="-3980" t="-2199" r="3980" b="15395"/>
          <a:stretch/>
        </p:blipFill>
        <p:spPr bwMode="auto">
          <a:xfrm>
            <a:off x="7971514" y="5214157"/>
            <a:ext cx="1286786" cy="117283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2075907" y="-135537"/>
            <a:ext cx="8629108" cy="2300293"/>
          </a:xfrm>
        </p:spPr>
        <p:txBody>
          <a:bodyPr>
            <a:noAutofit/>
          </a:bodyPr>
          <a:lstStyle/>
          <a:p>
            <a:pPr algn="ctr"/>
            <a:r>
              <a:rPr lang="he-IL" altLang="he-IL" sz="5000" b="1" dirty="0">
                <a:latin typeface="Tahoma" panose="020B0604030504040204" pitchFamily="34" charset="0"/>
                <a:ea typeface="Tahoma" panose="020B0604030504040204" pitchFamily="34" charset="0"/>
                <a:cs typeface="Tahoma" panose="020B0604030504040204" pitchFamily="34" charset="0"/>
              </a:rPr>
              <a:t>רגע !</a:t>
            </a:r>
            <a:br>
              <a:rPr lang="he-IL" altLang="he-IL" sz="5000" b="1" dirty="0">
                <a:latin typeface="Tahoma" panose="020B0604030504040204" pitchFamily="34" charset="0"/>
                <a:ea typeface="Tahoma" panose="020B0604030504040204" pitchFamily="34" charset="0"/>
                <a:cs typeface="Tahoma" panose="020B0604030504040204" pitchFamily="34" charset="0"/>
              </a:rPr>
            </a:br>
            <a:r>
              <a:rPr lang="he-IL" altLang="he-IL" sz="5000" dirty="0">
                <a:latin typeface="Tahoma" panose="020B0604030504040204" pitchFamily="34" charset="0"/>
                <a:ea typeface="Tahoma" panose="020B0604030504040204" pitchFamily="34" charset="0"/>
                <a:cs typeface="Tahoma" panose="020B0604030504040204" pitchFamily="34" charset="0"/>
              </a:rPr>
              <a:t>מה זה?!</a:t>
            </a:r>
            <a:endParaRPr lang="he-IL" altLang="he-IL" sz="5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Untitled 1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28335" y="2816658"/>
            <a:ext cx="406400" cy="406400"/>
          </a:xfrm>
          <a:prstGeom prst="rect">
            <a:avLst/>
          </a:prstGeom>
        </p:spPr>
      </p:pic>
      <p:pic>
        <p:nvPicPr>
          <p:cNvPr id="12" name="תמונה 11" title="©  אילנה בניש 2010 - 2016 לוגו A.D.N ©  אילנה בניש 2010 - 2016 לוגו A.D.N "/>
          <p:cNvPicPr>
            <a:picLocks noChangeAspect="1"/>
          </p:cNvPicPr>
          <p:nvPr/>
        </p:nvPicPr>
        <p:blipFill rotWithShape="1">
          <a:blip r:embed="rId11">
            <a:extLst>
              <a:ext uri="{28A0092B-C50C-407E-A947-70E740481C1C}">
                <a14:useLocalDpi xmlns:a14="http://schemas.microsoft.com/office/drawing/2010/main" val="0"/>
              </a:ext>
            </a:extLst>
          </a:blip>
          <a:srcRect l="45475" t="37129" r="33400" b="49520"/>
          <a:stretch/>
        </p:blipFill>
        <p:spPr>
          <a:xfrm>
            <a:off x="-35625" y="0"/>
            <a:ext cx="2375065" cy="1099124"/>
          </a:xfrm>
          <a:prstGeom prst="rect">
            <a:avLst/>
          </a:prstGeom>
        </p:spPr>
      </p:pic>
      <p:pic>
        <p:nvPicPr>
          <p:cNvPr id="4" name="Picture 4" descr="http://www.yo-yoo.co.il/coolpics/images/uploads/yellow8.png" title="סמיילי מבולבל"/>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0372" y="1958614"/>
            <a:ext cx="2292462" cy="2241139"/>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מעוגל 8"/>
          <p:cNvSpPr/>
          <p:nvPr/>
        </p:nvSpPr>
        <p:spPr>
          <a:xfrm>
            <a:off x="5014554" y="5592507"/>
            <a:ext cx="215748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500" b="1" dirty="0"/>
              <a:t>שלח</a:t>
            </a:r>
          </a:p>
        </p:txBody>
      </p:sp>
      <p:pic>
        <p:nvPicPr>
          <p:cNvPr id="1044" name="Picture 20" descr="תמונה קשורה"/>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728957" y="8139132"/>
            <a:ext cx="1081950" cy="108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1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1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94523" y="422610"/>
            <a:ext cx="11006202" cy="1071563"/>
          </a:xfrm>
        </p:spPr>
        <p:txBody>
          <a:bodyPr>
            <a:normAutofit/>
          </a:bodyPr>
          <a:lstStyle/>
          <a:p>
            <a:pPr algn="r" rtl="1" eaLnBrk="1"/>
            <a:r>
              <a:rPr lang="he-IL" altLang="he-IL" sz="5000" dirty="0">
                <a:latin typeface="Helvetica" panose="020B0604020202020204" pitchFamily="34" charset="0"/>
                <a:cs typeface="Helvetica" panose="020B0604020202020204" pitchFamily="34" charset="0"/>
              </a:rPr>
              <a:t>עקרונות השוויון, ההכלה  והרצף</a:t>
            </a:r>
            <a:endParaRPr lang="he-IL" altLang="he-IL" sz="5000" b="1" dirty="0">
              <a:latin typeface="Helvetica" panose="020B0604020202020204" pitchFamily="34" charset="0"/>
              <a:cs typeface="Helvetica" panose="020B0604020202020204" pitchFamily="34" charset="0"/>
            </a:endParaRPr>
          </a:p>
        </p:txBody>
      </p:sp>
      <p:sp>
        <p:nvSpPr>
          <p:cNvPr id="4099" name="Rectangle 3"/>
          <p:cNvSpPr>
            <a:spLocks noGrp="1" noChangeArrowheads="1"/>
          </p:cNvSpPr>
          <p:nvPr>
            <p:ph idx="1"/>
          </p:nvPr>
        </p:nvSpPr>
        <p:spPr>
          <a:xfrm>
            <a:off x="397761" y="1830267"/>
            <a:ext cx="11502964" cy="5306009"/>
          </a:xfrm>
        </p:spPr>
        <p:txBody>
          <a:bodyPr>
            <a:noAutofit/>
          </a:bodyPr>
          <a:lstStyle/>
          <a:p>
            <a:pPr marL="379498" lvl="1" indent="-315877">
              <a:lnSpc>
                <a:spcPct val="100000"/>
              </a:lnSpc>
              <a:spcBef>
                <a:spcPct val="0"/>
              </a:spcBef>
              <a:spcAft>
                <a:spcPts val="1000"/>
              </a:spcAft>
              <a:buFont typeface="Wingdings" pitchFamily="2" charset="2"/>
              <a:buChar char="§"/>
              <a:defRPr/>
            </a:pPr>
            <a:r>
              <a:rPr lang="he-IL" altLang="he-IL" sz="3000" b="1" dirty="0">
                <a:latin typeface="Arial" panose="020B0604020202020204" pitchFamily="34" charset="0"/>
                <a:cs typeface="Arial" panose="020B0604020202020204" pitchFamily="34" charset="0"/>
                <a:sym typeface="Helvetica Light" charset="0"/>
              </a:rPr>
              <a:t>השתתפות שוויונית ופעילה בכל תחומי החיים באופן עצמאי ומכבד</a:t>
            </a:r>
          </a:p>
          <a:p>
            <a:pPr marL="379498" lvl="1" indent="-315877">
              <a:lnSpc>
                <a:spcPct val="100000"/>
              </a:lnSpc>
              <a:spcBef>
                <a:spcPct val="0"/>
              </a:spcBef>
              <a:spcAft>
                <a:spcPts val="1000"/>
              </a:spcAft>
              <a:buFont typeface="Wingdings" pitchFamily="2" charset="2"/>
              <a:buChar char="§"/>
              <a:defRPr/>
            </a:pPr>
            <a:r>
              <a:rPr lang="he-IL" altLang="he-IL" sz="3000" b="1" dirty="0">
                <a:latin typeface="Arial" panose="020B0604020202020204" pitchFamily="34" charset="0"/>
                <a:cs typeface="Arial" panose="020B0604020202020204" pitchFamily="34" charset="0"/>
                <a:sym typeface="Helvetica Light" charset="0"/>
              </a:rPr>
              <a:t>הכלה: מתן שירות לאנשים עם מוגבלות יינתן באותו מרחב בו ניתן השירות לכלל הציבור</a:t>
            </a:r>
          </a:p>
          <a:p>
            <a:pPr marL="836698" lvl="2" indent="-315877">
              <a:lnSpc>
                <a:spcPct val="100000"/>
              </a:lnSpc>
              <a:spcBef>
                <a:spcPct val="0"/>
              </a:spcBef>
              <a:spcAft>
                <a:spcPts val="1000"/>
              </a:spcAft>
              <a:buFont typeface="Wingdings" pitchFamily="2" charset="2"/>
              <a:buChar char="§"/>
              <a:defRPr/>
            </a:pPr>
            <a:r>
              <a:rPr lang="he-IL" altLang="he-IL" sz="3000" b="1" dirty="0">
                <a:latin typeface="Arial" panose="020B0604020202020204" pitchFamily="34" charset="0"/>
                <a:sym typeface="Helvetica Light" charset="0"/>
              </a:rPr>
              <a:t>אספקת התאמות סבירות להגעה, לניידות וקבלת שירות</a:t>
            </a:r>
          </a:p>
          <a:p>
            <a:pPr marL="836698" lvl="2" indent="-315877">
              <a:lnSpc>
                <a:spcPct val="100000"/>
              </a:lnSpc>
              <a:spcBef>
                <a:spcPct val="0"/>
              </a:spcBef>
              <a:spcAft>
                <a:spcPts val="1000"/>
              </a:spcAft>
              <a:buFont typeface="Wingdings" pitchFamily="2" charset="2"/>
              <a:buChar char="§"/>
              <a:defRPr/>
            </a:pPr>
            <a:r>
              <a:rPr lang="he-IL" altLang="he-IL" sz="3000" b="1" dirty="0">
                <a:latin typeface="Arial" panose="020B0604020202020204" pitchFamily="34" charset="0"/>
                <a:sym typeface="Helvetica Light" charset="0"/>
              </a:rPr>
              <a:t>גמישות: אספקת מגוון אמצעי עזר להתאמות נגישות / הסדרי נגישות</a:t>
            </a:r>
          </a:p>
          <a:p>
            <a:pPr marL="379498" lvl="1" indent="-315877">
              <a:lnSpc>
                <a:spcPct val="100000"/>
              </a:lnSpc>
              <a:spcBef>
                <a:spcPct val="0"/>
              </a:spcBef>
              <a:spcAft>
                <a:spcPts val="1000"/>
              </a:spcAft>
              <a:buFont typeface="Wingdings" pitchFamily="2" charset="2"/>
              <a:buChar char="§"/>
              <a:defRPr/>
            </a:pPr>
            <a:r>
              <a:rPr lang="he-IL" altLang="he-IL" sz="3000" b="1" dirty="0">
                <a:latin typeface="Arial" panose="020B0604020202020204" pitchFamily="34" charset="0"/>
                <a:cs typeface="Arial" panose="020B0604020202020204" pitchFamily="34" charset="0"/>
                <a:sym typeface="Helvetica Light" charset="0"/>
              </a:rPr>
              <a:t>רצף: ביצוע פעולות ברצף מלא ובשלמות - וללא הפרעות, במאמץ ובזמן סביר</a:t>
            </a:r>
          </a:p>
        </p:txBody>
      </p:sp>
      <p:pic>
        <p:nvPicPr>
          <p:cNvPr id="4" name="תמונה 3"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533" y="5800962"/>
            <a:ext cx="900000" cy="900000"/>
          </a:xfrm>
          <a:prstGeom prst="rect">
            <a:avLst/>
          </a:prstGeom>
        </p:spPr>
      </p:pic>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609" y="5800962"/>
            <a:ext cx="1275018" cy="900000"/>
          </a:xfrm>
          <a:prstGeom prst="rect">
            <a:avLst/>
          </a:prstGeom>
        </p:spPr>
      </p:pic>
      <p:pic>
        <p:nvPicPr>
          <p:cNvPr id="7" name="תמונה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553" y="6007347"/>
            <a:ext cx="1054688" cy="900000"/>
          </a:xfrm>
          <a:prstGeom prst="rect">
            <a:avLst/>
          </a:prstGeom>
        </p:spPr>
      </p:pic>
      <p:pic>
        <p:nvPicPr>
          <p:cNvPr id="8" name="תמונה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601" y="6028948"/>
            <a:ext cx="1069200" cy="885486"/>
          </a:xfrm>
          <a:prstGeom prst="rect">
            <a:avLst/>
          </a:prstGeom>
        </p:spPr>
      </p:pic>
      <p:pic>
        <p:nvPicPr>
          <p:cNvPr id="9" name="תמונה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44" y="5852381"/>
            <a:ext cx="1237951" cy="1209932"/>
          </a:xfrm>
          <a:prstGeom prst="rect">
            <a:avLst/>
          </a:prstGeom>
        </p:spPr>
      </p:pic>
      <p:pic>
        <p:nvPicPr>
          <p:cNvPr id="10" name="תמונה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4065" y="6121444"/>
            <a:ext cx="920064" cy="900000"/>
          </a:xfrm>
          <a:prstGeom prst="rect">
            <a:avLst/>
          </a:prstGeom>
        </p:spPr>
      </p:pic>
      <p:pic>
        <p:nvPicPr>
          <p:cNvPr id="2" name="עקרונות השוויון ההכלה והרצ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7874" y="6455899"/>
            <a:ext cx="304800" cy="304800"/>
          </a:xfrm>
          <a:prstGeom prst="rect">
            <a:avLst/>
          </a:prstGeom>
        </p:spPr>
      </p:pic>
    </p:spTree>
    <p:extLst>
      <p:ext uri="{BB962C8B-B14F-4D97-AF65-F5344CB8AC3E}">
        <p14:creationId xmlns:p14="http://schemas.microsoft.com/office/powerpoint/2010/main" val="12031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27613" y="2094411"/>
            <a:ext cx="10332430" cy="1374577"/>
          </a:xfrm>
        </p:spPr>
        <p:txBody>
          <a:bodyPr>
            <a:noAutofit/>
          </a:bodyPr>
          <a:lstStyle/>
          <a:p>
            <a:pPr rtl="1" eaLnBrk="1"/>
            <a:r>
              <a:rPr lang="he-IL" altLang="he-IL" sz="5000" b="1" dirty="0">
                <a:latin typeface="Helvetica" panose="020B0604020202020204" pitchFamily="34" charset="0"/>
                <a:cs typeface="Helvetica" panose="020B0604020202020204" pitchFamily="34" charset="0"/>
              </a:rPr>
              <a:t>דוגמאות והמלצות לעמידה בעקרונות הרצף בשירותי האינטרנט</a:t>
            </a:r>
          </a:p>
        </p:txBody>
      </p:sp>
      <p:pic>
        <p:nvPicPr>
          <p:cNvPr id="3" name="תמונה 2"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2" name="דוגמאות לעמידה בעקרונות הרצף בשירותי אינטרנ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026" y="6090139"/>
            <a:ext cx="304800" cy="304800"/>
          </a:xfrm>
          <a:prstGeom prst="rect">
            <a:avLst/>
          </a:prstGeom>
        </p:spPr>
      </p:pic>
    </p:spTree>
    <p:extLst>
      <p:ext uri="{BB962C8B-B14F-4D97-AF65-F5344CB8AC3E}">
        <p14:creationId xmlns:p14="http://schemas.microsoft.com/office/powerpoint/2010/main" val="1284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39594" y="264938"/>
            <a:ext cx="10332430" cy="1374577"/>
          </a:xfrm>
        </p:spPr>
        <p:txBody>
          <a:bodyPr>
            <a:noAutofit/>
          </a:bodyPr>
          <a:lstStyle/>
          <a:p>
            <a:pPr algn="r" rtl="1" eaLnBrk="1"/>
            <a:r>
              <a:rPr lang="he-IL" altLang="he-IL" sz="5000" b="1" dirty="0">
                <a:latin typeface="Helvetica" panose="020B0604020202020204" pitchFamily="34" charset="0"/>
                <a:cs typeface="Helvetica" panose="020B0604020202020204" pitchFamily="34" charset="0"/>
              </a:rPr>
              <a:t>עיצוב נגיש</a:t>
            </a:r>
          </a:p>
        </p:txBody>
      </p:sp>
      <p:sp>
        <p:nvSpPr>
          <p:cNvPr id="4" name="Rectangle 3"/>
          <p:cNvSpPr txBox="1">
            <a:spLocks/>
          </p:cNvSpPr>
          <p:nvPr/>
        </p:nvSpPr>
        <p:spPr bwMode="auto">
          <a:xfrm>
            <a:off x="536749" y="1665055"/>
            <a:ext cx="11560109" cy="44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אנשים עם לקות ראייה זקוקים לניגודיות גבוהה וברורה בין צבע טקסט לצבע רקע</a:t>
            </a:r>
          </a:p>
          <a:p>
            <a:pPr marL="241093" indent="-241093" algn="r" rtl="1">
              <a:lnSpc>
                <a:spcPct val="115000"/>
              </a:lnSpc>
              <a:spcBef>
                <a:spcPct val="0"/>
              </a:spcBef>
              <a:buFont typeface="Arial" panose="020B0604020202020204" pitchFamily="34" charset="0"/>
              <a:buChar char="•"/>
            </a:pPr>
            <a:r>
              <a:rPr lang="he-IL" altLang="he-IL" sz="2500" b="1" smtClean="0">
                <a:solidFill>
                  <a:schemeClr val="tx1"/>
                </a:solidFill>
                <a:cs typeface="+mn-cs"/>
              </a:rPr>
              <a:t>אנ</a:t>
            </a:r>
            <a:r>
              <a:rPr lang="he-IL" altLang="he-IL" sz="2500" b="1">
                <a:solidFill>
                  <a:schemeClr val="tx1"/>
                </a:solidFill>
                <a:cs typeface="+mn-cs"/>
              </a:rPr>
              <a:t>ש</a:t>
            </a:r>
            <a:r>
              <a:rPr lang="he-IL" altLang="he-IL" sz="2500" b="1" smtClean="0">
                <a:solidFill>
                  <a:schemeClr val="tx1"/>
                </a:solidFill>
                <a:cs typeface="+mn-cs"/>
              </a:rPr>
              <a:t>ים </a:t>
            </a:r>
            <a:r>
              <a:rPr lang="he-IL" altLang="he-IL" sz="2500" b="1" dirty="0">
                <a:solidFill>
                  <a:schemeClr val="tx1"/>
                </a:solidFill>
                <a:cs typeface="+mn-cs"/>
              </a:rPr>
              <a:t>עם לקות ראייה חמורה זקוקים לניגודיות גבוהה במיוחד – כתב לבן על רקע כחול כהה או שחור ובדרך כלל משנים את ההגדרות ברמת מערכת ההפעלה</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ממשקי משתמש בכלל, אתרי מובייל  ואפליקציות שמישים יותר בתאורה חזקה ובשמש</a:t>
            </a:r>
          </a:p>
        </p:txBody>
      </p:sp>
      <p:sp>
        <p:nvSpPr>
          <p:cNvPr id="6" name="מלבן מעוגל 5"/>
          <p:cNvSpPr/>
          <p:nvPr/>
        </p:nvSpPr>
        <p:spPr>
          <a:xfrm>
            <a:off x="647111" y="3923507"/>
            <a:ext cx="3896754" cy="2702375"/>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1 תפיסה</a:t>
            </a:r>
          </a:p>
          <a:p>
            <a:pPr algn="ctr"/>
            <a:r>
              <a:rPr lang="he-IL" sz="2500" b="1" dirty="0"/>
              <a:t>הנחיה 1.4  הבחנה</a:t>
            </a:r>
          </a:p>
          <a:p>
            <a:pPr algn="ctr"/>
            <a:r>
              <a:rPr lang="he-IL" sz="2500" b="1" dirty="0"/>
              <a:t>קריטריון 1.4.3 ניגוד מינימום</a:t>
            </a:r>
          </a:p>
        </p:txBody>
      </p:sp>
      <p:pic>
        <p:nvPicPr>
          <p:cNvPr id="7" name="תמונה 6"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2" name="עיצוב נגי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281" y="5836919"/>
            <a:ext cx="304800" cy="304800"/>
          </a:xfrm>
          <a:prstGeom prst="rect">
            <a:avLst/>
          </a:prstGeom>
        </p:spPr>
      </p:pic>
      <p:pic>
        <p:nvPicPr>
          <p:cNvPr id="8" name="תמונה 7"/>
          <p:cNvPicPr>
            <a:picLocks noChangeAspect="1"/>
          </p:cNvPicPr>
          <p:nvPr/>
        </p:nvPicPr>
        <p:blipFill rotWithShape="1">
          <a:blip r:embed="rId6"/>
          <a:srcRect l="18436" t="28427" b="13043"/>
          <a:stretch/>
        </p:blipFill>
        <p:spPr>
          <a:xfrm>
            <a:off x="4654227" y="3699802"/>
            <a:ext cx="8358388" cy="2926079"/>
          </a:xfrm>
          <a:prstGeom prst="rect">
            <a:avLst/>
          </a:prstGeom>
        </p:spPr>
      </p:pic>
    </p:spTree>
    <p:extLst>
      <p:ext uri="{BB962C8B-B14F-4D97-AF65-F5344CB8AC3E}">
        <p14:creationId xmlns:p14="http://schemas.microsoft.com/office/powerpoint/2010/main" val="31051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6041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blipFill rotWithShape="1">
            <a:blip r:embed="rId4">
              <a:duotone>
                <a:schemeClr val="bg2">
                  <a:shade val="18000"/>
                  <a:satMod val="160000"/>
                  <a:lumMod val="28000"/>
                </a:schemeClr>
                <a:schemeClr val="bg2">
                  <a:tint val="95000"/>
                  <a:satMod val="160000"/>
                  <a:lumMod val="116000"/>
                </a:schemeClr>
              </a:duotone>
            </a:blip>
            <a:stretch/>
          </a:blipFill>
          <a:ln>
            <a:noFill/>
          </a:ln>
          <a:effectLst/>
        </p:spPr>
        <p:txBody>
          <a:bodyPr/>
          <a:lstStyle/>
          <a:p>
            <a:endParaRPr lang="he-IL"/>
          </a:p>
        </p:txBody>
      </p:sp>
      <p:sp>
        <p:nvSpPr>
          <p:cNvPr id="70" name="Rectangle 6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7654"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Rectangle 2"/>
          <p:cNvSpPr>
            <a:spLocks noGrp="1" noChangeArrowheads="1"/>
          </p:cNvSpPr>
          <p:nvPr>
            <p:ph type="title"/>
          </p:nvPr>
        </p:nvSpPr>
        <p:spPr>
          <a:xfrm>
            <a:off x="6663986" y="1069146"/>
            <a:ext cx="5209150" cy="5608017"/>
          </a:xfrm>
        </p:spPr>
        <p:txBody>
          <a:bodyPr vert="horz" lIns="91440" tIns="45720" rIns="91440" bIns="45720" rtlCol="0" anchor="b">
            <a:noAutofit/>
          </a:bodyPr>
          <a:lstStyle/>
          <a:p>
            <a:pPr lvl="0" algn="r"/>
            <a:r>
              <a:rPr lang="en-US" altLang="he-IL" sz="3500" dirty="0" err="1">
                <a:cs typeface="+mn-cs"/>
              </a:rPr>
              <a:t>עיצוב</a:t>
            </a:r>
            <a:r>
              <a:rPr lang="en-US" altLang="he-IL" sz="3500" dirty="0">
                <a:cs typeface="+mn-cs"/>
              </a:rPr>
              <a:t> </a:t>
            </a:r>
            <a:r>
              <a:rPr lang="en-US" altLang="he-IL" sz="3500" dirty="0" err="1">
                <a:cs typeface="+mn-cs"/>
              </a:rPr>
              <a:t>נגיש</a:t>
            </a:r>
            <a:r>
              <a:rPr lang="en-US" altLang="he-IL" sz="3500" dirty="0">
                <a:cs typeface="+mn-cs"/>
              </a:rPr>
              <a:t> </a:t>
            </a:r>
            <a:r>
              <a:rPr lang="en-US" altLang="he-IL" sz="3500" dirty="0" err="1">
                <a:cs typeface="+mn-cs"/>
              </a:rPr>
              <a:t>לעיוורון</a:t>
            </a:r>
            <a:r>
              <a:rPr lang="en-US" altLang="he-IL" sz="3500" dirty="0">
                <a:cs typeface="+mn-cs"/>
              </a:rPr>
              <a:t> </a:t>
            </a:r>
            <a:r>
              <a:rPr lang="en-US" altLang="he-IL" sz="3500" dirty="0" err="1">
                <a:cs typeface="+mn-cs"/>
              </a:rPr>
              <a:t>צבעים</a:t>
            </a:r>
            <a:r>
              <a:rPr lang="en-US" altLang="he-IL" sz="3500" dirty="0">
                <a:cs typeface="+mn-cs"/>
              </a:rPr>
              <a:t/>
            </a:r>
            <a:br>
              <a:rPr lang="en-US" altLang="he-IL" sz="3500" dirty="0">
                <a:cs typeface="+mn-cs"/>
              </a:rPr>
            </a:br>
            <a:r>
              <a:rPr lang="en-US" altLang="he-IL" sz="3500" dirty="0" err="1">
                <a:cs typeface="+mn-cs"/>
              </a:rPr>
              <a:t>הימנעו</a:t>
            </a:r>
            <a:r>
              <a:rPr lang="en-US" altLang="he-IL" sz="3500" dirty="0">
                <a:cs typeface="+mn-cs"/>
              </a:rPr>
              <a:t> </a:t>
            </a:r>
            <a:r>
              <a:rPr lang="en-US" altLang="he-IL" sz="3500" dirty="0" err="1">
                <a:cs typeface="+mn-cs"/>
              </a:rPr>
              <a:t>משילובי</a:t>
            </a:r>
            <a:r>
              <a:rPr lang="en-US" altLang="he-IL" sz="3500" dirty="0">
                <a:cs typeface="+mn-cs"/>
              </a:rPr>
              <a:t> </a:t>
            </a:r>
            <a:r>
              <a:rPr lang="en-US" altLang="he-IL" sz="3500" dirty="0" err="1">
                <a:cs typeface="+mn-cs"/>
              </a:rPr>
              <a:t>הצבעים</a:t>
            </a:r>
            <a:r>
              <a:rPr lang="en-US" altLang="he-IL" sz="3500" dirty="0">
                <a:cs typeface="+mn-cs"/>
              </a:rPr>
              <a:t> </a:t>
            </a:r>
            <a:r>
              <a:rPr lang="en-US" altLang="he-IL" sz="3500" dirty="0" err="1">
                <a:cs typeface="+mn-cs"/>
              </a:rPr>
              <a:t>הבאים</a:t>
            </a:r>
            <a:r>
              <a:rPr lang="en-US" altLang="he-IL" sz="3500" dirty="0">
                <a:cs typeface="+mn-cs"/>
              </a:rPr>
              <a:t/>
            </a:r>
            <a:br>
              <a:rPr lang="en-US" altLang="he-IL" sz="3500" dirty="0">
                <a:cs typeface="+mn-cs"/>
              </a:rPr>
            </a:br>
            <a:r>
              <a:rPr lang="he-IL" altLang="he-IL" sz="3500" dirty="0">
                <a:cs typeface="+mn-cs"/>
              </a:rPr>
              <a:t/>
            </a:r>
            <a:br>
              <a:rPr lang="he-IL" altLang="he-IL" sz="3500" dirty="0">
                <a:cs typeface="+mn-cs"/>
              </a:rPr>
            </a:br>
            <a:r>
              <a:rPr lang="he-IL" sz="3500" dirty="0">
                <a:effectLst/>
                <a:cs typeface="+mn-cs"/>
              </a:rPr>
              <a:t>ירוק אדום</a:t>
            </a:r>
            <a:r>
              <a:rPr lang="en-US" sz="3500" dirty="0">
                <a:effectLst/>
                <a:cs typeface="+mn-cs"/>
              </a:rPr>
              <a:t/>
            </a:r>
            <a:br>
              <a:rPr lang="en-US" sz="3500" dirty="0">
                <a:effectLst/>
                <a:cs typeface="+mn-cs"/>
              </a:rPr>
            </a:br>
            <a:r>
              <a:rPr lang="he-IL" sz="3500" dirty="0">
                <a:effectLst/>
                <a:cs typeface="+mn-cs"/>
              </a:rPr>
              <a:t>כחול סגול</a:t>
            </a:r>
            <a:r>
              <a:rPr lang="en-US" sz="3500" dirty="0">
                <a:effectLst/>
                <a:cs typeface="+mn-cs"/>
              </a:rPr>
              <a:t/>
            </a:r>
            <a:br>
              <a:rPr lang="en-US" sz="3500" dirty="0">
                <a:effectLst/>
                <a:cs typeface="+mn-cs"/>
              </a:rPr>
            </a:br>
            <a:r>
              <a:rPr lang="he-IL" sz="3500" dirty="0">
                <a:effectLst/>
                <a:cs typeface="+mn-cs"/>
              </a:rPr>
              <a:t>ירוק כחול</a:t>
            </a:r>
            <a:r>
              <a:rPr lang="en-US" sz="3500" dirty="0">
                <a:effectLst/>
                <a:cs typeface="+mn-cs"/>
              </a:rPr>
              <a:t/>
            </a:r>
            <a:br>
              <a:rPr lang="en-US" sz="3500" dirty="0">
                <a:effectLst/>
                <a:cs typeface="+mn-cs"/>
              </a:rPr>
            </a:br>
            <a:r>
              <a:rPr lang="he-IL" sz="3500" dirty="0">
                <a:effectLst/>
                <a:cs typeface="+mn-cs"/>
              </a:rPr>
              <a:t>ירוק בהיר צהוב</a:t>
            </a:r>
            <a:r>
              <a:rPr lang="en-US" sz="3500" dirty="0">
                <a:effectLst/>
                <a:cs typeface="+mn-cs"/>
              </a:rPr>
              <a:t/>
            </a:r>
            <a:br>
              <a:rPr lang="en-US" sz="3500" dirty="0">
                <a:effectLst/>
                <a:cs typeface="+mn-cs"/>
              </a:rPr>
            </a:br>
            <a:r>
              <a:rPr lang="he-IL" sz="3500" dirty="0">
                <a:effectLst/>
                <a:cs typeface="+mn-cs"/>
              </a:rPr>
              <a:t>כחול אפור</a:t>
            </a:r>
            <a:r>
              <a:rPr lang="en-US" sz="3500" dirty="0">
                <a:effectLst/>
                <a:cs typeface="+mn-cs"/>
              </a:rPr>
              <a:t/>
            </a:r>
            <a:br>
              <a:rPr lang="en-US" sz="3500" dirty="0">
                <a:effectLst/>
                <a:cs typeface="+mn-cs"/>
              </a:rPr>
            </a:br>
            <a:r>
              <a:rPr lang="he-IL" sz="3500" dirty="0">
                <a:effectLst/>
                <a:cs typeface="+mn-cs"/>
              </a:rPr>
              <a:t>ירוק 	אפור</a:t>
            </a:r>
            <a:r>
              <a:rPr lang="en-US" sz="3500" dirty="0">
                <a:effectLst/>
                <a:cs typeface="+mn-cs"/>
              </a:rPr>
              <a:t/>
            </a:r>
            <a:br>
              <a:rPr lang="en-US" sz="3500" dirty="0">
                <a:effectLst/>
                <a:cs typeface="+mn-cs"/>
              </a:rPr>
            </a:br>
            <a:endParaRPr lang="en-US" altLang="he-IL" sz="3500" dirty="0">
              <a:cs typeface="+mn-cs"/>
            </a:endParaRPr>
          </a:p>
        </p:txBody>
      </p:sp>
      <p:pic>
        <p:nvPicPr>
          <p:cNvPr id="10" name="תמונה 9" descr="©  אילנה בניש 2010 - 2016 לוגו A.D.N " title="©  אילנה בניש 2010 - 2016 לוגו A.D.N "/>
          <p:cNvPicPr>
            <a:picLocks noChangeAspect="1"/>
          </p:cNvPicPr>
          <p:nvPr/>
        </p:nvPicPr>
        <p:blipFill rotWithShape="1">
          <a:blip r:embed="rId5">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11" name="תמונה 10" descr="Colour combinations as seen with Protanopia"/>
          <p:cNvPicPr/>
          <p:nvPr/>
        </p:nvPicPr>
        <p:blipFill rotWithShape="1">
          <a:blip r:embed="rId6">
            <a:extLst>
              <a:ext uri="{28A0092B-C50C-407E-A947-70E740481C1C}">
                <a14:useLocalDpi xmlns:a14="http://schemas.microsoft.com/office/drawing/2010/main" val="0"/>
              </a:ext>
            </a:extLst>
          </a:blip>
          <a:srcRect/>
          <a:stretch/>
        </p:blipFill>
        <p:spPr bwMode="auto">
          <a:xfrm>
            <a:off x="329977" y="1603902"/>
            <a:ext cx="5926045" cy="4853354"/>
          </a:xfrm>
          <a:prstGeom prst="rect">
            <a:avLst/>
          </a:prstGeom>
          <a:noFill/>
        </p:spPr>
      </p:pic>
      <p:pic>
        <p:nvPicPr>
          <p:cNvPr id="2" name="עיצוב נגיש לעיוורון צבעים">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1777" y="7623519"/>
            <a:ext cx="304800" cy="304800"/>
          </a:xfrm>
          <a:prstGeom prst="rect">
            <a:avLst/>
          </a:prstGeom>
        </p:spPr>
      </p:pic>
    </p:spTree>
    <p:extLst>
      <p:ext uri="{BB962C8B-B14F-4D97-AF65-F5344CB8AC3E}">
        <p14:creationId xmlns:p14="http://schemas.microsoft.com/office/powerpoint/2010/main" val="14554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39594" y="264938"/>
            <a:ext cx="10332430" cy="1374577"/>
          </a:xfrm>
        </p:spPr>
        <p:txBody>
          <a:bodyPr>
            <a:noAutofit/>
          </a:bodyPr>
          <a:lstStyle/>
          <a:p>
            <a:pPr algn="r" rtl="1" eaLnBrk="1"/>
            <a:r>
              <a:rPr lang="he-IL" altLang="he-IL" sz="5000" b="1" dirty="0">
                <a:latin typeface="Helvetica" panose="020B0604020202020204" pitchFamily="34" charset="0"/>
                <a:cs typeface="Helvetica" panose="020B0604020202020204" pitchFamily="34" charset="0"/>
              </a:rPr>
              <a:t>מה חדש בכותרות</a:t>
            </a:r>
          </a:p>
        </p:txBody>
      </p:sp>
      <p:sp>
        <p:nvSpPr>
          <p:cNvPr id="4" name="Rectangle 3"/>
          <p:cNvSpPr txBox="1">
            <a:spLocks/>
          </p:cNvSpPr>
          <p:nvPr/>
        </p:nvSpPr>
        <p:spPr bwMode="auto">
          <a:xfrm>
            <a:off x="536749" y="1665055"/>
            <a:ext cx="11560109" cy="44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lgn="l" rtl="0" eaLnBrk="0" hangingPunct="0">
              <a:spcBef>
                <a:spcPts val="4200"/>
              </a:spcBef>
              <a:defRPr sz="3800">
                <a:solidFill>
                  <a:srgbClr val="FFFFFF"/>
                </a:solidFill>
                <a:latin typeface="Helvetica Light"/>
                <a:ea typeface="Helvetica Light"/>
                <a:cs typeface="Helvetica Light"/>
                <a:sym typeface="Helvetica Light"/>
              </a:defRPr>
            </a:lvl1pPr>
            <a:lvl2pPr marL="742950" indent="-285750" algn="l" rtl="0" eaLnBrk="0" hangingPunct="0">
              <a:spcBef>
                <a:spcPts val="4200"/>
              </a:spcBef>
              <a:defRPr sz="3800">
                <a:solidFill>
                  <a:srgbClr val="FFFFFF"/>
                </a:solidFill>
                <a:latin typeface="Helvetica Light"/>
                <a:ea typeface="Helvetica Light"/>
                <a:cs typeface="Helvetica Light"/>
                <a:sym typeface="Helvetica Light"/>
              </a:defRPr>
            </a:lvl2pPr>
            <a:lvl3pPr marL="1143000" indent="-228600" algn="l" rtl="0" eaLnBrk="0" hangingPunct="0">
              <a:spcBef>
                <a:spcPts val="4200"/>
              </a:spcBef>
              <a:defRPr sz="3800">
                <a:solidFill>
                  <a:srgbClr val="FFFFFF"/>
                </a:solidFill>
                <a:latin typeface="Helvetica Light"/>
                <a:ea typeface="Helvetica Light"/>
                <a:cs typeface="Helvetica Light"/>
                <a:sym typeface="Helvetica Light"/>
              </a:defRPr>
            </a:lvl3pPr>
            <a:lvl4pPr marL="1600200" indent="-228600" algn="l" rtl="0" eaLnBrk="0" hangingPunct="0">
              <a:spcBef>
                <a:spcPts val="4200"/>
              </a:spcBef>
              <a:defRPr sz="3800">
                <a:solidFill>
                  <a:srgbClr val="FFFFFF"/>
                </a:solidFill>
                <a:latin typeface="Helvetica Light"/>
                <a:ea typeface="Helvetica Light"/>
                <a:cs typeface="Helvetica Light"/>
                <a:sym typeface="Helvetica Light"/>
              </a:defRPr>
            </a:lvl4pPr>
            <a:lvl5pPr marL="2057400" indent="-228600" algn="l" rtl="0" eaLnBrk="0" hangingPunct="0">
              <a:spcBef>
                <a:spcPts val="4200"/>
              </a:spcBef>
              <a:defRPr sz="3800">
                <a:solidFill>
                  <a:srgbClr val="FFFFFF"/>
                </a:solidFill>
                <a:latin typeface="Helvetica Light"/>
                <a:ea typeface="Helvetica Light"/>
                <a:cs typeface="Helvetica Light"/>
                <a:sym typeface="Helvetica Light"/>
              </a:defRPr>
            </a:lvl5pPr>
            <a:lvl6pPr marL="25146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6pPr>
            <a:lvl7pPr marL="29718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7pPr>
            <a:lvl8pPr marL="34290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8pPr>
            <a:lvl9pPr marL="3886200" indent="-228600" algn="l" defTabSz="584200" rtl="0" eaLnBrk="0" fontAlgn="base" hangingPunct="0">
              <a:spcBef>
                <a:spcPts val="4200"/>
              </a:spcBef>
              <a:spcAft>
                <a:spcPct val="0"/>
              </a:spcAft>
              <a:defRPr sz="3800">
                <a:solidFill>
                  <a:srgbClr val="FFFFFF"/>
                </a:solidFill>
                <a:latin typeface="Helvetica Light"/>
                <a:ea typeface="Helvetica Light"/>
                <a:cs typeface="Helvetica Light"/>
                <a:sym typeface="Helvetica Light"/>
              </a:defRPr>
            </a:lvl9pPr>
          </a:lstStyle>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אנשים ללא לקות ראייה סורקים אתרים למציאת כותרות</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עבור אנשים עם לקות ראייה חשוב שכותרות יהיו מודגשות</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עבור אנשים עם עיוורון מוחלט חשוב שכל כותרת תהייה </a:t>
            </a:r>
            <a:r>
              <a:rPr lang="he-IL" altLang="he-IL" sz="2500" b="1" dirty="0" err="1">
                <a:solidFill>
                  <a:schemeClr val="tx1"/>
                </a:solidFill>
                <a:cs typeface="+mn-cs"/>
              </a:rPr>
              <a:t>מתוייגת</a:t>
            </a:r>
            <a:r>
              <a:rPr lang="he-IL" altLang="he-IL" sz="2500" b="1" dirty="0">
                <a:solidFill>
                  <a:schemeClr val="tx1"/>
                </a:solidFill>
                <a:cs typeface="+mn-cs"/>
              </a:rPr>
              <a:t> בתג </a:t>
            </a:r>
            <a:r>
              <a:rPr lang="en-US" altLang="he-IL" sz="2500" b="1" dirty="0">
                <a:solidFill>
                  <a:schemeClr val="tx1"/>
                </a:solidFill>
                <a:cs typeface="+mn-cs"/>
              </a:rPr>
              <a:t>h</a:t>
            </a:r>
            <a:r>
              <a:rPr lang="he-IL" altLang="he-IL" sz="2500" b="1" dirty="0">
                <a:solidFill>
                  <a:schemeClr val="tx1"/>
                </a:solidFill>
                <a:cs typeface="+mn-cs"/>
              </a:rPr>
              <a:t> בהתאם לסדר ההיררכי שלה באתר</a:t>
            </a:r>
          </a:p>
          <a:p>
            <a:pPr marL="241093" indent="-241093" algn="r" rtl="1">
              <a:lnSpc>
                <a:spcPct val="115000"/>
              </a:lnSpc>
              <a:spcBef>
                <a:spcPct val="0"/>
              </a:spcBef>
              <a:buFont typeface="Arial" panose="020B0604020202020204" pitchFamily="34" charset="0"/>
              <a:buChar char="•"/>
            </a:pPr>
            <a:r>
              <a:rPr lang="he-IL" altLang="he-IL" sz="2500" b="1" dirty="0">
                <a:solidFill>
                  <a:schemeClr val="tx1"/>
                </a:solidFill>
                <a:cs typeface="+mn-cs"/>
              </a:rPr>
              <a:t>עבור אנשים עם לקות ראייה, אנשים עם מגבלה מוטורית בידיים הנעזרים במקלדת בלבד – חשוב שכל כותרת המסומנת כקישור תקבל מאפיין חזותי נוסף כשמוקד המקלדת נמצא בפוקוס</a:t>
            </a:r>
          </a:p>
        </p:txBody>
      </p:sp>
      <p:sp>
        <p:nvSpPr>
          <p:cNvPr id="2" name="מלבן מעוגל 1"/>
          <p:cNvSpPr/>
          <p:nvPr/>
        </p:nvSpPr>
        <p:spPr>
          <a:xfrm>
            <a:off x="7258929" y="5091125"/>
            <a:ext cx="4536494" cy="1995644"/>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1  תפיסה</a:t>
            </a:r>
          </a:p>
          <a:p>
            <a:pPr algn="ctr"/>
            <a:r>
              <a:rPr lang="he-IL" sz="2500" b="1" dirty="0"/>
              <a:t>הנחיה 1.3 גמישות</a:t>
            </a:r>
          </a:p>
          <a:p>
            <a:pPr algn="ctr"/>
            <a:r>
              <a:rPr lang="he-IL" sz="2500" b="1" dirty="0"/>
              <a:t>קריטריון 1.3.1 מידע וקשרים</a:t>
            </a:r>
          </a:p>
        </p:txBody>
      </p:sp>
      <p:sp>
        <p:nvSpPr>
          <p:cNvPr id="8" name="מלבן מעוגל 7"/>
          <p:cNvSpPr/>
          <p:nvPr/>
        </p:nvSpPr>
        <p:spPr>
          <a:xfrm>
            <a:off x="365760" y="4670474"/>
            <a:ext cx="6414868" cy="2187526"/>
          </a:xfrm>
          <a:prstGeom prst="roundRect">
            <a:avLst/>
          </a:prstGeom>
          <a:solidFill>
            <a:srgbClr val="110D1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500" b="1" dirty="0"/>
              <a:t>עיקרון 2 תפעוליות</a:t>
            </a:r>
          </a:p>
          <a:p>
            <a:pPr algn="ctr"/>
            <a:r>
              <a:rPr lang="he-IL" sz="2500" b="1" dirty="0"/>
              <a:t>הנחיה 2.4 ניווט נוח</a:t>
            </a:r>
          </a:p>
          <a:p>
            <a:pPr algn="ctr"/>
            <a:r>
              <a:rPr lang="he-IL" sz="2500" b="1" dirty="0"/>
              <a:t>קריטריון 2.4.6 כותרות ותוויות</a:t>
            </a:r>
          </a:p>
          <a:p>
            <a:pPr algn="ctr"/>
            <a:r>
              <a:rPr lang="he-IL" sz="2500" b="1" dirty="0"/>
              <a:t>קריטריון 2.4.10 כותרות לקטעים</a:t>
            </a:r>
          </a:p>
        </p:txBody>
      </p:sp>
      <p:pic>
        <p:nvPicPr>
          <p:cNvPr id="6" name="תמונה 5" descr="©  אילנה בניש 2010 - 2016 לוגו A.D.N " title="©  אילנה בניש 2010 - 2016 לוגו A.D.N "/>
          <p:cNvPicPr>
            <a:picLocks noChangeAspect="1"/>
          </p:cNvPicPr>
          <p:nvPr/>
        </p:nvPicPr>
        <p:blipFill rotWithShape="1">
          <a:blip r:embed="rId4">
            <a:extLst>
              <a:ext uri="{28A0092B-C50C-407E-A947-70E740481C1C}">
                <a14:useLocalDpi xmlns:a14="http://schemas.microsoft.com/office/drawing/2010/main" val="0"/>
              </a:ext>
            </a:extLst>
          </a:blip>
          <a:srcRect l="45475" t="37129" r="33400" b="49520"/>
          <a:stretch/>
        </p:blipFill>
        <p:spPr>
          <a:xfrm>
            <a:off x="53012" y="0"/>
            <a:ext cx="2669640" cy="1203158"/>
          </a:xfrm>
          <a:prstGeom prst="rect">
            <a:avLst/>
          </a:prstGeom>
        </p:spPr>
      </p:pic>
      <p:pic>
        <p:nvPicPr>
          <p:cNvPr id="3" name="מה חדש בכותרו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131" y="6399628"/>
            <a:ext cx="304800" cy="304800"/>
          </a:xfrm>
          <a:prstGeom prst="rect">
            <a:avLst/>
          </a:prstGeom>
        </p:spPr>
      </p:pic>
    </p:spTree>
    <p:extLst>
      <p:ext uri="{BB962C8B-B14F-4D97-AF65-F5344CB8AC3E}">
        <p14:creationId xmlns:p14="http://schemas.microsoft.com/office/powerpoint/2010/main" val="287095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TC104033921[[fn=אריג דמשק]]</Template>
  <TotalTime>6688</TotalTime>
  <Words>473</Words>
  <Application>Microsoft Office PowerPoint</Application>
  <PresentationFormat>Custom</PresentationFormat>
  <Paragraphs>89</Paragraphs>
  <Slides>16</Slides>
  <Notes>1</Notes>
  <HiddenSlides>0</HiddenSlides>
  <MMClips>14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Damask</vt:lpstr>
      <vt:lpstr>חוויית משתמש נגישה בגלישה באתרי אינטרנט</vt:lpstr>
      <vt:lpstr>מכנים משותפים של טכנולוגיות מסייעות בקריאה וגלישה ברשת</vt:lpstr>
      <vt:lpstr>PowerPoint Presentation</vt:lpstr>
      <vt:lpstr>רגע ! מה זה?!</vt:lpstr>
      <vt:lpstr>עקרונות השוויון, ההכלה  והרצף</vt:lpstr>
      <vt:lpstr>דוגמאות והמלצות לעמידה בעקרונות הרצף בשירותי האינטרנט</vt:lpstr>
      <vt:lpstr>עיצוב נגיש</vt:lpstr>
      <vt:lpstr>עיצוב נגיש לעיוורון צבעים הימנעו משילובי הצבעים הבאים  ירוק אדום כחול סגול ירוק כחול ירוק בהיר צהוב כחול אפור ירוק  אפור </vt:lpstr>
      <vt:lpstr>מה חדש בכותרות</vt:lpstr>
      <vt:lpstr>סרטון: כותרות חדשות גוגל בניגודיות גבוהה</vt:lpstr>
      <vt:lpstr>נגישות בטפסים מקוונים</vt:lpstr>
      <vt:lpstr>כפתורים נגישים  לכל תוכנות קוראות המסך ולמשתמשי מקלדת</vt:lpstr>
      <vt:lpstr>סרטון  טופס צור קשר נגיש באתר נגיש – תבונה עיסקית ומחויבות חברתית</vt:lpstr>
      <vt:lpstr>מידע וקשרים - מבנה ורצף</vt:lpstr>
      <vt:lpstr>סרטון: גלישה באתר נגיש – תבונה עיסקית ומחויבות חברתית</vt:lpstr>
      <vt:lpstr>נסו בעצמכם Tab Test בזמן פיתוח יש לבדוק שניתן לנווט לכל הרכיבים מסוג קישורים ופקדי טפסים באמצעות מקלדת בלבד בהתאם לסדר הרכיבים המוצג על גבי המסך או בהתאם לסדר הפעולות שיש לבצע בטפסים מקוונים</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Eilana Benish</dc:creator>
  <cp:lastModifiedBy>Meytal Greiver-Schwartz</cp:lastModifiedBy>
  <cp:revision>478</cp:revision>
  <dcterms:created xsi:type="dcterms:W3CDTF">2014-06-30T14:28:50Z</dcterms:created>
  <dcterms:modified xsi:type="dcterms:W3CDTF">2016-07-04T14:47:10Z</dcterms:modified>
</cp:coreProperties>
</file>