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1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257" r:id="rId13"/>
    <p:sldId id="298" r:id="rId14"/>
    <p:sldId id="273" r:id="rId15"/>
    <p:sldId id="299" r:id="rId16"/>
    <p:sldId id="300" r:id="rId17"/>
    <p:sldId id="303" r:id="rId18"/>
    <p:sldId id="302" r:id="rId19"/>
    <p:sldId id="304" r:id="rId20"/>
    <p:sldId id="305" r:id="rId21"/>
    <p:sldId id="301" r:id="rId22"/>
    <p:sldId id="306" r:id="rId23"/>
    <p:sldId id="313" r:id="rId24"/>
    <p:sldId id="307" r:id="rId25"/>
    <p:sldId id="308" r:id="rId26"/>
    <p:sldId id="309" r:id="rId27"/>
    <p:sldId id="310" r:id="rId28"/>
    <p:sldId id="311" r:id="rId29"/>
    <p:sldId id="329" r:id="rId30"/>
    <p:sldId id="312" r:id="rId31"/>
    <p:sldId id="314" r:id="rId32"/>
    <p:sldId id="315" r:id="rId33"/>
    <p:sldId id="316" r:id="rId34"/>
    <p:sldId id="317" r:id="rId35"/>
    <p:sldId id="318" r:id="rId36"/>
    <p:sldId id="330" r:id="rId37"/>
    <p:sldId id="319" r:id="rId38"/>
    <p:sldId id="320" r:id="rId39"/>
    <p:sldId id="331" r:id="rId40"/>
    <p:sldId id="321" r:id="rId41"/>
    <p:sldId id="322" r:id="rId42"/>
    <p:sldId id="323" r:id="rId43"/>
    <p:sldId id="332" r:id="rId44"/>
    <p:sldId id="325" r:id="rId45"/>
    <p:sldId id="326" r:id="rId46"/>
    <p:sldId id="327" r:id="rId47"/>
    <p:sldId id="328" r:id="rId48"/>
    <p:sldId id="352" r:id="rId49"/>
    <p:sldId id="351" r:id="rId50"/>
    <p:sldId id="260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1122361"/>
            <a:ext cx="77724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F52166-63C5-4175-B8AF-594B8AFFA291}" type="datetime1">
              <a:rPr lang="en-GB"/>
              <a:pPr lvl="0"/>
              <a:t>05/07/2016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4686C7-A8BA-4EF5-98FA-74A9324FD2C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6226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DF13AF-F707-4292-9BEF-A390BB7F3FE6}" type="datetime1">
              <a:rPr lang="en-GB"/>
              <a:pPr lvl="0"/>
              <a:t>05/07/2016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476165-F8C7-41CF-B41E-AE7EC20CB02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2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543675" y="365129"/>
            <a:ext cx="1971674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28650" y="365129"/>
            <a:ext cx="5800725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E75A13-A339-4FA9-8AD2-EA9B3A3497EC}" type="datetime1">
              <a:rPr lang="en-GB"/>
              <a:pPr lvl="0"/>
              <a:t>05/07/2016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C3A373-DA58-4303-9EA4-1B3662D3A85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39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9A3128-C62B-43BC-9DB5-B63BBFA1D786}" type="datetime1">
              <a:rPr lang="en-GB"/>
              <a:pPr lvl="0"/>
              <a:t>05/07/2016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848031-3B2F-452C-819B-E14B5C19D4C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31887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A7E54B-E427-44BB-81D6-B981E3C725BF}" type="datetime1">
              <a:rPr lang="en-GB"/>
              <a:pPr lvl="0"/>
              <a:t>05/07/2016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E632A6-EA44-49A7-8319-88D9E02A1CA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16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28650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29149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1BEE73-1EAB-4CD1-92E4-3D291AA90A22}" type="datetime1">
              <a:rPr lang="en-GB"/>
              <a:pPr lvl="0"/>
              <a:t>05/07/2016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312CB6-2740-4C20-AA65-CA1D085CF3D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90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9838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29838" y="1681160"/>
            <a:ext cx="3868341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29838" y="2505071"/>
            <a:ext cx="386834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388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388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0B721C-8817-4E75-9173-11FFC1FDDF4D}" type="datetime1">
              <a:rPr lang="en-GB"/>
              <a:pPr lvl="0"/>
              <a:t>05/07/2016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15E4DE-E98B-4111-BABC-85259ECD883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B55FBE-ABCD-415A-BB62-FEFF34B927CE}" type="datetime1">
              <a:rPr lang="en-GB"/>
              <a:pPr lvl="0"/>
              <a:t>05/07/2016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33A86A-7B96-4C29-B5EE-32512723D5E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38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F0E60A-FDB3-4D74-A844-C067ED33FF36}" type="datetime1">
              <a:rPr lang="en-GB"/>
              <a:pPr lvl="0"/>
              <a:t>05/07/2016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E86948-E5E1-4817-8758-9F2A3876C3D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83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56A1D5-724A-4BAC-A599-88C9CE95BED4}" type="datetime1">
              <a:rPr lang="en-GB"/>
              <a:pPr lvl="0"/>
              <a:t>05/07/2016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3D6E40-D810-43EF-985D-8960D6EE3BE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10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he-IL"/>
              <a:t>לחץ על הסמל כדי להוסיף תמונה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68419E-AE97-429F-A403-24FD3C8DC26E}" type="datetime1">
              <a:rPr lang="en-GB"/>
              <a:pPr lvl="0"/>
              <a:t>05/07/2016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E740FB-880D-4B63-B430-823510211C7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06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28650" y="1825627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983C4C3-1E30-4518-91F8-D73DFD616B68}" type="datetime1">
              <a:rPr lang="en-GB"/>
              <a:pPr lvl="0"/>
              <a:t>05/07/2016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6E4925D-9C74-47BD-A379-C1029BB35107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he-IL" sz="4400" b="0" i="0" u="none" strike="noStrike" kern="1200" cap="none" spc="0" baseline="0">
          <a:solidFill>
            <a:srgbClr val="000000"/>
          </a:solidFill>
          <a:uFillTx/>
          <a:latin typeface="Calibri Light"/>
          <a:cs typeface="Times New Roman" pitchFamily="18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he-IL" sz="2800" b="0" i="0" u="none" strike="noStrike" kern="1200" cap="none" spc="0" baseline="0">
          <a:solidFill>
            <a:srgbClr val="000000"/>
          </a:solidFill>
          <a:uFillTx/>
          <a:latin typeface="Calibri"/>
          <a:cs typeface="Arial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e-IL" sz="2400" b="0" i="0" u="none" strike="noStrike" kern="1200" cap="none" spc="0" baseline="0">
          <a:solidFill>
            <a:srgbClr val="000000"/>
          </a:solidFill>
          <a:uFillTx/>
          <a:latin typeface="Calibri"/>
          <a:cs typeface="Arial" pitchFamily="34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e-IL" sz="2000" b="0" i="0" u="none" strike="noStrike" kern="1200" cap="none" spc="0" baseline="0">
          <a:solidFill>
            <a:srgbClr val="000000"/>
          </a:solidFill>
          <a:uFillTx/>
          <a:latin typeface="Calibri"/>
          <a:cs typeface="Arial" pitchFamily="34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e-IL" sz="1800" b="0" i="0" u="none" strike="noStrike" kern="1200" cap="none" spc="0" baseline="0">
          <a:solidFill>
            <a:srgbClr val="000000"/>
          </a:solidFill>
          <a:uFillTx/>
          <a:latin typeface="Calibri"/>
          <a:cs typeface="Arial" pitchFamily="34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e-IL" sz="1800" b="0" i="0" u="none" strike="noStrike" kern="1200" cap="none" spc="0" baseline="0">
          <a:solidFill>
            <a:srgbClr val="000000"/>
          </a:solidFill>
          <a:uFillTx/>
          <a:latin typeface="Calibri"/>
          <a:cs typeface="Arial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5" Type="http://schemas.openxmlformats.org/officeDocument/2006/relationships/image" Target="../media/image28.tmp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tionary.org/wiki/%D7%A9%D7%99%D7%97%D7%AA_%D7%A7%D7%98%D7%92%D7%95%D7%A8%D7%99%D7%94:%D7%A8%D7%90%D7%A9%D7%99_%D7%AA%D7%99%D7%91%D7%95%D7%AA_%D7%91%D7%A6%D7%94%22%D7%9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9.png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4333871" y="286333"/>
            <a:ext cx="3914775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he-IL" sz="4000" b="1" i="0" u="none" strike="noStrike" kern="0" cap="none" spc="0" normalizeH="0" baseline="0" noProof="0">
                <a:ln>
                  <a:noFill/>
                </a:ln>
                <a:solidFill>
                  <a:srgbClr val="2A3A42"/>
                </a:solidFill>
                <a:effectLst/>
                <a:uLnTx/>
                <a:uFillTx/>
                <a:latin typeface="NarkisBlockCondensedMF Thin" pitchFamily="18"/>
                <a:ea typeface="NarkisBlockCondensedMF Thin" pitchFamily="18"/>
                <a:cs typeface="Arial" pitchFamily="34"/>
              </a:rPr>
              <a:t>בפן המקצועי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2A3A42"/>
              </a:solidFill>
              <a:effectLst/>
              <a:uLnTx/>
              <a:uFillTx/>
              <a:latin typeface="NarkisBlockCondensedMF Thin" pitchFamily="18"/>
              <a:ea typeface="NarkisBlockCondensedMF Thin" pitchFamily="18"/>
            </a:endParaRPr>
          </a:p>
        </p:txBody>
      </p:sp>
      <p:cxnSp>
        <p:nvCxnSpPr>
          <p:cNvPr id="3" name="מחבר ישר 5"/>
          <p:cNvCxnSpPr/>
          <p:nvPr/>
        </p:nvCxnSpPr>
        <p:spPr>
          <a:xfrm flipV="1">
            <a:off x="5118097" y="886408"/>
            <a:ext cx="3111503" cy="33294"/>
          </a:xfrm>
          <a:prstGeom prst="straightConnector1">
            <a:avLst/>
          </a:prstGeom>
          <a:noFill/>
          <a:ln w="28575" cap="flat">
            <a:solidFill>
              <a:srgbClr val="4DC7F8"/>
            </a:solidFill>
            <a:prstDash val="solid"/>
            <a:miter/>
          </a:ln>
        </p:spPr>
      </p:cxnSp>
      <p:sp>
        <p:nvSpPr>
          <p:cNvPr id="6" name="כותרת 1"/>
          <p:cNvSpPr txBox="1"/>
          <p:nvPr/>
        </p:nvSpPr>
        <p:spPr>
          <a:xfrm>
            <a:off x="3535253" y="728510"/>
            <a:ext cx="4713393" cy="9017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r" defTabSz="449263" rtl="1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Arial" pitchFamily="34"/>
              </a:rPr>
              <a:t>ביצוע הנגשה לאתרי אינטרנט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7" y="4592792"/>
            <a:ext cx="673490" cy="88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209" y="4321403"/>
            <a:ext cx="3214128" cy="26188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209" y="1437735"/>
            <a:ext cx="3214128" cy="26468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0874" y="1436392"/>
            <a:ext cx="3174268" cy="25808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2660" y="4319793"/>
            <a:ext cx="3270696" cy="262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53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4333871" y="581753"/>
            <a:ext cx="3914775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he-IL" sz="4000" b="1" i="0" u="none" strike="noStrike" kern="0" cap="none" spc="0" normalizeH="0" baseline="0" noProof="0">
                <a:ln>
                  <a:noFill/>
                </a:ln>
                <a:solidFill>
                  <a:srgbClr val="2A3A42"/>
                </a:solidFill>
                <a:effectLst/>
                <a:uLnTx/>
                <a:uFillTx/>
                <a:latin typeface="NarkisBlockCondensedMF Thin" pitchFamily="18"/>
                <a:ea typeface="NarkisBlockCondensedMF Thin" pitchFamily="18"/>
                <a:cs typeface="Arial" pitchFamily="34"/>
              </a:rPr>
              <a:t>בפן המקצועי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2A3A42"/>
              </a:solidFill>
              <a:effectLst/>
              <a:uLnTx/>
              <a:uFillTx/>
              <a:latin typeface="NarkisBlockCondensedMF Thin" pitchFamily="18"/>
              <a:ea typeface="NarkisBlockCondensedMF Thin" pitchFamily="18"/>
            </a:endParaRPr>
          </a:p>
        </p:txBody>
      </p:sp>
      <p:cxnSp>
        <p:nvCxnSpPr>
          <p:cNvPr id="3" name="מחבר ישר 5"/>
          <p:cNvCxnSpPr/>
          <p:nvPr/>
        </p:nvCxnSpPr>
        <p:spPr>
          <a:xfrm flipV="1">
            <a:off x="5118097" y="1238102"/>
            <a:ext cx="3111503" cy="33294"/>
          </a:xfrm>
          <a:prstGeom prst="straightConnector1">
            <a:avLst/>
          </a:prstGeom>
          <a:noFill/>
          <a:ln w="28575" cap="flat">
            <a:solidFill>
              <a:srgbClr val="4DC7F8"/>
            </a:solidFill>
            <a:prstDash val="solid"/>
            <a:miter/>
          </a:ln>
        </p:spPr>
      </p:cxnSp>
      <p:sp>
        <p:nvSpPr>
          <p:cNvPr id="4" name="כותרת 1"/>
          <p:cNvSpPr txBox="1"/>
          <p:nvPr/>
        </p:nvSpPr>
        <p:spPr>
          <a:xfrm>
            <a:off x="2715063" y="1094293"/>
            <a:ext cx="5672837" cy="9017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449263" rtl="1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Arial" pitchFamily="34"/>
              </a:rPr>
              <a:t>ביצוע הכשרות מפתחים ועורכי תוכן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</a:endParaRPr>
          </a:p>
        </p:txBody>
      </p:sp>
      <p:pic>
        <p:nvPicPr>
          <p:cNvPr id="5" name="תמונה 2">
            <a:extLst/>
          </p:cNvPr>
          <p:cNvPicPr>
            <a:picLocks noChangeAspect="1"/>
          </p:cNvPicPr>
          <p:nvPr/>
        </p:nvPicPr>
        <p:blipFill>
          <a:blip r:embed="rId3"/>
          <a:srcRect t="4578" r="16632"/>
          <a:stretch>
            <a:fillRect/>
          </a:stretch>
        </p:blipFill>
        <p:spPr>
          <a:xfrm>
            <a:off x="5350310" y="4246261"/>
            <a:ext cx="3548497" cy="24065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תמונה 5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981" y="1896858"/>
            <a:ext cx="4340894" cy="22109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תמונה 1">
            <a:extLst/>
          </p:cNvPr>
          <p:cNvPicPr>
            <a:picLocks noChangeAspect="1"/>
          </p:cNvPicPr>
          <p:nvPr/>
        </p:nvPicPr>
        <p:blipFill>
          <a:blip r:embed="rId5"/>
          <a:srcRect l="3101" t="4273" r="3864" b="6003"/>
          <a:stretch>
            <a:fillRect/>
          </a:stretch>
        </p:blipFill>
        <p:spPr>
          <a:xfrm>
            <a:off x="1416689" y="4246261"/>
            <a:ext cx="3515739" cy="24065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7" y="4592792"/>
            <a:ext cx="673490" cy="88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313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143125" y="2059777"/>
            <a:ext cx="391477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e-IL" sz="3600" b="0" i="0" u="none" strike="noStrike" kern="1200" cap="none" spc="0" baseline="0" dirty="0">
                <a:solidFill>
                  <a:srgbClr val="4DC7F8"/>
                </a:solidFill>
                <a:uFillTx/>
                <a:latin typeface="NarkisBlockCondensedMF Thin" pitchFamily="18"/>
                <a:ea typeface="NarkisBlockCondensedMF Thin" pitchFamily="18"/>
                <a:cs typeface="Arial" pitchFamily="34"/>
              </a:rPr>
              <a:t>תוכן.</a:t>
            </a:r>
            <a:endParaRPr lang="en-GB" sz="3600" b="0" i="0" u="none" strike="noStrike" kern="1200" cap="none" spc="0" baseline="0" dirty="0">
              <a:solidFill>
                <a:srgbClr val="4DC7F8"/>
              </a:solidFill>
              <a:uFillTx/>
              <a:latin typeface="NarkisBlockCondensedMF Thin" pitchFamily="18"/>
              <a:ea typeface="NarkisBlockCondensedMF Thin" pitchFamily="1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76350" y="1402946"/>
            <a:ext cx="7878218" cy="4103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35202" rIns="0" bIns="0" numCol="1" anchor="t" anchorCtr="0" compatLnSpc="1">
            <a:prstTxWarp prst="textNoShape">
              <a:avLst/>
            </a:prstTxWarp>
          </a:bodyPr>
          <a:lstStyle/>
          <a:p>
            <a:pPr marL="391686" indent="-293764" algn="ctr" defTabSz="407526" rtl="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45000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  <a:defRPr/>
            </a:pPr>
            <a:endParaRPr lang="en-US" altLang="he-IL" sz="3200" dirty="0">
              <a:solidFill>
                <a:srgbClr val="000000"/>
              </a:solidFill>
            </a:endParaRPr>
          </a:p>
          <a:p>
            <a:pPr marL="391686" indent="-293764" algn="ctr" defTabSz="407526" rtl="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45000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  <a:defRPr/>
            </a:pPr>
            <a:endParaRPr lang="en-US" altLang="he-IL" sz="3200" dirty="0">
              <a:solidFill>
                <a:srgbClr val="000000"/>
              </a:solidFill>
            </a:endParaRPr>
          </a:p>
          <a:p>
            <a:pPr marL="391686" indent="-293764" algn="ctr" rtl="1">
              <a:lnSpc>
                <a:spcPct val="93000"/>
              </a:lnSpc>
              <a:spcAft>
                <a:spcPts val="1293"/>
              </a:spcAft>
              <a:buClr>
                <a:srgbClr val="000000"/>
              </a:buClr>
              <a:buSzPct val="45000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  <a:defRPr/>
            </a:pPr>
            <a:r>
              <a:rPr lang="he-IL" altLang="he-IL" sz="3200" dirty="0"/>
              <a:t>הנגשה</a:t>
            </a:r>
            <a:r>
              <a:rPr lang="en-US" altLang="he-IL" sz="3200" dirty="0"/>
              <a:t> </a:t>
            </a:r>
            <a:r>
              <a:rPr lang="he-IL" altLang="he-IL" sz="3200" dirty="0"/>
              <a:t>בתוכן פרושה</a:t>
            </a:r>
            <a:r>
              <a:rPr lang="en-US" altLang="he-IL" sz="3200" dirty="0"/>
              <a:t> </a:t>
            </a:r>
            <a:r>
              <a:rPr lang="he-IL" altLang="he-IL" sz="3200" dirty="0"/>
              <a:t>יצירת חלופה </a:t>
            </a:r>
          </a:p>
          <a:p>
            <a:pPr marL="391686" indent="-293764" algn="ctr" rtl="1">
              <a:lnSpc>
                <a:spcPct val="93000"/>
              </a:lnSpc>
              <a:spcAft>
                <a:spcPts val="1293"/>
              </a:spcAft>
              <a:buClr>
                <a:srgbClr val="000000"/>
              </a:buClr>
              <a:buSzPct val="45000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  <a:defRPr/>
            </a:pPr>
            <a:r>
              <a:rPr lang="he-IL" altLang="he-IL" sz="3200" dirty="0"/>
              <a:t>שווה ערך למידע שאינו טקסט חי</a:t>
            </a:r>
            <a:r>
              <a:rPr lang="en-US" altLang="he-IL" sz="3200" dirty="0"/>
              <a:t>.</a:t>
            </a:r>
          </a:p>
          <a:p>
            <a:pPr marL="391686" indent="-293764" algn="ctr" defTabSz="407526" rtl="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45000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  <a:defRPr/>
            </a:pPr>
            <a:endParaRPr lang="en-US" altLang="he-IL" sz="32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010" y="4158102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מחבר ישר 4"/>
          <p:cNvCxnSpPr/>
          <p:nvPr/>
        </p:nvCxnSpPr>
        <p:spPr>
          <a:xfrm flipV="1">
            <a:off x="6448421" y="1552578"/>
            <a:ext cx="1781179" cy="19047"/>
          </a:xfrm>
          <a:prstGeom prst="straightConnector1">
            <a:avLst/>
          </a:prstGeom>
          <a:noFill/>
          <a:ln w="28575" cap="flat">
            <a:solidFill>
              <a:srgbClr val="4DC7F8"/>
            </a:solidFill>
            <a:prstDash val="solid"/>
            <a:miter/>
          </a:ln>
        </p:spPr>
      </p:cxnSp>
      <p:sp>
        <p:nvSpPr>
          <p:cNvPr id="3" name="Rectangle 6"/>
          <p:cNvSpPr/>
          <p:nvPr/>
        </p:nvSpPr>
        <p:spPr>
          <a:xfrm>
            <a:off x="1270001" y="0"/>
            <a:ext cx="7873998" cy="6858000"/>
          </a:xfrm>
          <a:prstGeom prst="rect">
            <a:avLst/>
          </a:prstGeom>
          <a:solidFill>
            <a:srgbClr val="2A3A42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e-IL" sz="6600" dirty="0">
                <a:solidFill>
                  <a:srgbClr val="FFFFFF"/>
                </a:solidFill>
                <a:latin typeface="Calibri"/>
                <a:cs typeface="Arial" pitchFamily="34"/>
              </a:rPr>
              <a:t>כותרת הדפדפן</a:t>
            </a:r>
            <a:endParaRPr lang="en-US" sz="6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821" y="1837102"/>
            <a:ext cx="6501063" cy="277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14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885" y="2450248"/>
            <a:ext cx="7111405" cy="191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10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885" y="2450248"/>
            <a:ext cx="7111405" cy="191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50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5"/>
          <p:cNvSpPr/>
          <p:nvPr/>
        </p:nvSpPr>
        <p:spPr>
          <a:xfrm>
            <a:off x="645231" y="1903773"/>
            <a:ext cx="8349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altLang="he-IL" sz="2800" dirty="0">
                <a:latin typeface="Aharoni" panose="02010803020104030203" pitchFamily="2" charset="-79"/>
              </a:rPr>
              <a:t>בעולם העיצוב והתוכן כותרת הדפדפן הוא שם מסמך המתאים לתוכן אותו הוא מכיל.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1317712" y="791662"/>
            <a:ext cx="6986880" cy="606304"/>
          </a:xfrm>
          <a:prstGeom prst="rect">
            <a:avLst/>
          </a:prstGeom>
        </p:spPr>
        <p:txBody>
          <a:bodyPr vert="horz" lIns="91440" tIns="38808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e-IL" altLang="he-IL" dirty="0">
                <a:latin typeface="Aharoni" panose="02010803020104030203" pitchFamily="2" charset="-79"/>
                <a:cs typeface="+mn-cs"/>
              </a:rPr>
              <a:t>שמות של קבצים</a:t>
            </a:r>
            <a:endParaRPr lang="en-US" altLang="he-IL" sz="3600" dirty="0">
              <a:latin typeface="Aharoni" panose="02010803020104030203" pitchFamily="2" charset="-79"/>
              <a:cs typeface="+mn-cs"/>
            </a:endParaRPr>
          </a:p>
        </p:txBody>
      </p:sp>
      <p:pic>
        <p:nvPicPr>
          <p:cNvPr id="6" name="תמונה 7" descr="יום 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6" t="48477" r="31667" b="24163"/>
          <a:stretch/>
        </p:blipFill>
        <p:spPr>
          <a:xfrm>
            <a:off x="2865531" y="3111305"/>
            <a:ext cx="4612620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62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מחבר ישר 4"/>
          <p:cNvCxnSpPr/>
          <p:nvPr/>
        </p:nvCxnSpPr>
        <p:spPr>
          <a:xfrm flipV="1">
            <a:off x="6448421" y="1552578"/>
            <a:ext cx="1781179" cy="19047"/>
          </a:xfrm>
          <a:prstGeom prst="straightConnector1">
            <a:avLst/>
          </a:prstGeom>
          <a:noFill/>
          <a:ln w="28575" cap="flat">
            <a:solidFill>
              <a:srgbClr val="4DC7F8"/>
            </a:solidFill>
            <a:prstDash val="solid"/>
            <a:miter/>
          </a:ln>
        </p:spPr>
      </p:cxnSp>
      <p:sp>
        <p:nvSpPr>
          <p:cNvPr id="3" name="Rectangle 6"/>
          <p:cNvSpPr/>
          <p:nvPr/>
        </p:nvSpPr>
        <p:spPr>
          <a:xfrm>
            <a:off x="1270001" y="0"/>
            <a:ext cx="7873998" cy="6858000"/>
          </a:xfrm>
          <a:prstGeom prst="rect">
            <a:avLst/>
          </a:prstGeom>
          <a:solidFill>
            <a:srgbClr val="2A3A42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e-IL" sz="6600" dirty="0">
                <a:solidFill>
                  <a:srgbClr val="FFFFFF"/>
                </a:solidFill>
                <a:latin typeface="Calibri"/>
                <a:cs typeface="Arial" pitchFamily="34"/>
              </a:rPr>
              <a:t>פונטים</a:t>
            </a:r>
            <a:endParaRPr lang="en-US" sz="6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285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מחבר ישר 4"/>
          <p:cNvCxnSpPr/>
          <p:nvPr/>
        </p:nvCxnSpPr>
        <p:spPr>
          <a:xfrm flipV="1">
            <a:off x="6448421" y="1552578"/>
            <a:ext cx="1781179" cy="19047"/>
          </a:xfrm>
          <a:prstGeom prst="straightConnector1">
            <a:avLst/>
          </a:prstGeom>
          <a:noFill/>
          <a:ln w="28575" cap="flat">
            <a:solidFill>
              <a:srgbClr val="4DC7F8"/>
            </a:solidFill>
            <a:prstDash val="solid"/>
            <a:miter/>
          </a:ln>
        </p:spPr>
      </p:cxnSp>
      <p:sp>
        <p:nvSpPr>
          <p:cNvPr id="3" name="Rectangle 6"/>
          <p:cNvSpPr/>
          <p:nvPr/>
        </p:nvSpPr>
        <p:spPr>
          <a:xfrm>
            <a:off x="1270001" y="0"/>
            <a:ext cx="7873998" cy="6858000"/>
          </a:xfrm>
          <a:prstGeom prst="rect">
            <a:avLst/>
          </a:prstGeom>
          <a:solidFill>
            <a:srgbClr val="2A3A42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he-IL" sz="6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 pitchFamily="34"/>
              </a:rPr>
              <a:t>קצת עלי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7" y="4592792"/>
            <a:ext cx="673490" cy="88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801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6"/>
          <p:cNvSpPr/>
          <p:nvPr/>
        </p:nvSpPr>
        <p:spPr>
          <a:xfrm>
            <a:off x="533400" y="1584021"/>
            <a:ext cx="6531437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altLang="he-IL" sz="19900" dirty="0">
                <a:latin typeface="David" panose="020E0502060401010101" pitchFamily="34" charset="-79"/>
                <a:cs typeface="David" panose="020E0502060401010101" pitchFamily="34" charset="-79"/>
              </a:rPr>
              <a:t>א</a:t>
            </a:r>
            <a:r>
              <a:rPr lang="he-IL" altLang="he-IL" sz="19900" dirty="0">
                <a:latin typeface="Aharoni" panose="02010803020104030203" pitchFamily="2" charset="-79"/>
                <a:cs typeface="+mj-cs"/>
              </a:rPr>
              <a:t>  </a:t>
            </a:r>
            <a:r>
              <a:rPr lang="he-IL" altLang="he-IL" sz="19900" dirty="0" err="1">
                <a:latin typeface="Arial" panose="020B0604020202020204" pitchFamily="34" charset="0"/>
                <a:cs typeface="Arial" panose="020B0604020202020204" pitchFamily="34" charset="0"/>
              </a:rPr>
              <a:t>א</a:t>
            </a:r>
            <a:endParaRPr lang="he-IL" altLang="he-IL" sz="19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45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6"/>
          <p:cNvSpPr/>
          <p:nvPr/>
        </p:nvSpPr>
        <p:spPr>
          <a:xfrm>
            <a:off x="1138312" y="1584021"/>
            <a:ext cx="6531437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altLang="he-IL" sz="19900" dirty="0">
                <a:latin typeface="David" panose="020E0502060401010101" pitchFamily="34" charset="-79"/>
                <a:cs typeface="David" panose="020E0502060401010101" pitchFamily="34" charset="-79"/>
              </a:rPr>
              <a:t>א</a:t>
            </a:r>
            <a:r>
              <a:rPr lang="he-IL" altLang="he-IL" sz="19900" dirty="0">
                <a:latin typeface="Aharoni" panose="02010803020104030203" pitchFamily="2" charset="-79"/>
                <a:cs typeface="+mj-cs"/>
              </a:rPr>
              <a:t>  </a:t>
            </a:r>
            <a:r>
              <a:rPr lang="he-IL" altLang="he-IL" sz="19900" dirty="0" err="1">
                <a:latin typeface="Arial" panose="020B0604020202020204" pitchFamily="34" charset="0"/>
                <a:cs typeface="Arial" panose="020B0604020202020204" pitchFamily="34" charset="0"/>
              </a:rPr>
              <a:t>א</a:t>
            </a:r>
            <a:endParaRPr lang="he-IL" altLang="he-IL" sz="19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מחבר ישר 7"/>
          <p:cNvCxnSpPr/>
          <p:nvPr/>
        </p:nvCxnSpPr>
        <p:spPr>
          <a:xfrm flipH="1">
            <a:off x="5634112" y="2095013"/>
            <a:ext cx="91440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9"/>
          <p:cNvCxnSpPr/>
          <p:nvPr/>
        </p:nvCxnSpPr>
        <p:spPr>
          <a:xfrm flipH="1">
            <a:off x="7174284" y="3337750"/>
            <a:ext cx="91440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10"/>
          <p:cNvCxnSpPr/>
          <p:nvPr/>
        </p:nvCxnSpPr>
        <p:spPr>
          <a:xfrm flipH="1">
            <a:off x="6912696" y="2405464"/>
            <a:ext cx="413809" cy="4777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אליפסה 1"/>
          <p:cNvSpPr/>
          <p:nvPr/>
        </p:nvSpPr>
        <p:spPr>
          <a:xfrm>
            <a:off x="5975198" y="3773714"/>
            <a:ext cx="478971" cy="3338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242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11" y="1211457"/>
            <a:ext cx="5007841" cy="448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08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מחבר ישר 4"/>
          <p:cNvCxnSpPr/>
          <p:nvPr/>
        </p:nvCxnSpPr>
        <p:spPr>
          <a:xfrm flipV="1">
            <a:off x="6448421" y="1552578"/>
            <a:ext cx="1781179" cy="19047"/>
          </a:xfrm>
          <a:prstGeom prst="straightConnector1">
            <a:avLst/>
          </a:prstGeom>
          <a:noFill/>
          <a:ln w="28575" cap="flat">
            <a:solidFill>
              <a:srgbClr val="4DC7F8"/>
            </a:solidFill>
            <a:prstDash val="solid"/>
            <a:miter/>
          </a:ln>
        </p:spPr>
      </p:cxnSp>
      <p:sp>
        <p:nvSpPr>
          <p:cNvPr id="3" name="Rectangle 6"/>
          <p:cNvSpPr/>
          <p:nvPr/>
        </p:nvSpPr>
        <p:spPr>
          <a:xfrm>
            <a:off x="1270001" y="0"/>
            <a:ext cx="7873998" cy="6858000"/>
          </a:xfrm>
          <a:prstGeom prst="rect">
            <a:avLst/>
          </a:prstGeom>
          <a:solidFill>
            <a:srgbClr val="2A3A42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e-IL" sz="6600" dirty="0">
                <a:solidFill>
                  <a:srgbClr val="FFFFFF"/>
                </a:solidFill>
                <a:latin typeface="Calibri"/>
                <a:cs typeface="Arial" pitchFamily="34"/>
              </a:rPr>
              <a:t>כותרות</a:t>
            </a:r>
            <a:endParaRPr lang="en-US" sz="6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8700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"/>
          <a:stretch/>
        </p:blipFill>
        <p:spPr>
          <a:xfrm>
            <a:off x="1806809" y="393895"/>
            <a:ext cx="7052453" cy="624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86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4"/>
          <a:stretch/>
        </p:blipFill>
        <p:spPr>
          <a:xfrm>
            <a:off x="3570129" y="178366"/>
            <a:ext cx="3055753" cy="64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08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מחבר ישר 6"/>
          <p:cNvCxnSpPr/>
          <p:nvPr/>
        </p:nvCxnSpPr>
        <p:spPr>
          <a:xfrm>
            <a:off x="1378634" y="3204021"/>
            <a:ext cx="7539131" cy="2250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7"/>
          <p:cNvSpPr/>
          <p:nvPr/>
        </p:nvSpPr>
        <p:spPr>
          <a:xfrm>
            <a:off x="2312121" y="336975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he-IL" altLang="he-IL" sz="2400" dirty="0">
                <a:latin typeface="Aharoni" panose="02010803020104030203" pitchFamily="2" charset="-79"/>
              </a:rPr>
              <a:t>לצור הבדל ויזואלי בין רמות הכותרות השונות.</a:t>
            </a:r>
          </a:p>
        </p:txBody>
      </p:sp>
      <p:sp>
        <p:nvSpPr>
          <p:cNvPr id="4" name="מלבן 9"/>
          <p:cNvSpPr/>
          <p:nvPr/>
        </p:nvSpPr>
        <p:spPr>
          <a:xfrm>
            <a:off x="2312121" y="25101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he-IL" altLang="he-IL" sz="2400" dirty="0">
                <a:latin typeface="Aharoni" panose="02010803020104030203" pitchFamily="2" charset="-79"/>
              </a:rPr>
              <a:t>כותרות קצרות.</a:t>
            </a:r>
          </a:p>
        </p:txBody>
      </p:sp>
      <p:cxnSp>
        <p:nvCxnSpPr>
          <p:cNvPr id="5" name="מחבר ישר 10"/>
          <p:cNvCxnSpPr/>
          <p:nvPr/>
        </p:nvCxnSpPr>
        <p:spPr>
          <a:xfrm>
            <a:off x="1392702" y="2321169"/>
            <a:ext cx="7525063" cy="4103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 11"/>
          <p:cNvSpPr/>
          <p:nvPr/>
        </p:nvSpPr>
        <p:spPr>
          <a:xfrm>
            <a:off x="2286000" y="1524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he-IL" altLang="he-IL" sz="2400" dirty="0">
                <a:latin typeface="Aharoni" panose="02010803020104030203" pitchFamily="2" charset="-79"/>
              </a:rPr>
              <a:t>לא לדלג על היררכיה בכותרות.</a:t>
            </a:r>
          </a:p>
        </p:txBody>
      </p:sp>
      <p:cxnSp>
        <p:nvCxnSpPr>
          <p:cNvPr id="7" name="מחבר ישר 12"/>
          <p:cNvCxnSpPr/>
          <p:nvPr/>
        </p:nvCxnSpPr>
        <p:spPr>
          <a:xfrm flipV="1">
            <a:off x="1448972" y="4336881"/>
            <a:ext cx="7468793" cy="1003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לבן 13"/>
          <p:cNvSpPr/>
          <p:nvPr/>
        </p:nvSpPr>
        <p:spPr>
          <a:xfrm>
            <a:off x="2312121" y="448011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he-IL" altLang="he-IL" sz="2400" dirty="0">
                <a:latin typeface="Aharoni" panose="02010803020104030203" pitchFamily="2" charset="-79"/>
              </a:rPr>
              <a:t>ריווח נכון בין הכותרת לפסקה</a:t>
            </a:r>
          </a:p>
        </p:txBody>
      </p:sp>
    </p:spTree>
    <p:extLst>
      <p:ext uri="{BB962C8B-B14F-4D97-AF65-F5344CB8AC3E}">
        <p14:creationId xmlns:p14="http://schemas.microsoft.com/office/powerpoint/2010/main" val="924295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מחבר ישר 12"/>
          <p:cNvCxnSpPr/>
          <p:nvPr/>
        </p:nvCxnSpPr>
        <p:spPr>
          <a:xfrm flipV="1">
            <a:off x="1404999" y="1819974"/>
            <a:ext cx="7543059" cy="1306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13"/>
          <p:cNvSpPr/>
          <p:nvPr/>
        </p:nvSpPr>
        <p:spPr>
          <a:xfrm>
            <a:off x="2887303" y="1101913"/>
            <a:ext cx="3940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he-IL" altLang="he-IL" sz="2400" dirty="0">
                <a:latin typeface="Aharoni" panose="02010803020104030203" pitchFamily="2" charset="-79"/>
              </a:rPr>
              <a:t>ריווח נכון בין הכותרת לפסקה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9476" y="2551837"/>
            <a:ext cx="697858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סוף </a:t>
            </a:r>
            <a:r>
              <a:rPr lang="he-IL" dirty="0" err="1"/>
              <a:t>הפיסקה</a:t>
            </a:r>
            <a:r>
              <a:rPr lang="he-IL" dirty="0"/>
              <a:t> הקודמת סוף </a:t>
            </a:r>
            <a:r>
              <a:rPr lang="he-IL" dirty="0" err="1"/>
              <a:t>הפיסקה</a:t>
            </a:r>
            <a:r>
              <a:rPr lang="he-IL" dirty="0"/>
              <a:t> הקודמת סוף </a:t>
            </a:r>
            <a:r>
              <a:rPr lang="he-IL" dirty="0" err="1"/>
              <a:t>הפיסקה</a:t>
            </a:r>
            <a:r>
              <a:rPr lang="he-IL" dirty="0"/>
              <a:t> הקודמת </a:t>
            </a:r>
          </a:p>
          <a:p>
            <a:pPr algn="r" rtl="1"/>
            <a:r>
              <a:rPr lang="he-IL" dirty="0"/>
              <a:t>סוף </a:t>
            </a:r>
            <a:r>
              <a:rPr lang="he-IL" dirty="0" err="1"/>
              <a:t>הפיסקה</a:t>
            </a:r>
            <a:r>
              <a:rPr lang="he-IL" dirty="0"/>
              <a:t> הקודמת סוף </a:t>
            </a:r>
            <a:r>
              <a:rPr lang="he-IL" dirty="0" err="1"/>
              <a:t>הפיסקה</a:t>
            </a:r>
            <a:r>
              <a:rPr lang="he-IL" dirty="0"/>
              <a:t> הקודמת .</a:t>
            </a:r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r>
              <a:rPr lang="he-IL" sz="3200" b="1" u="sng" dirty="0"/>
              <a:t>כותרת</a:t>
            </a:r>
            <a:endParaRPr lang="he-IL" b="1" u="sng" dirty="0"/>
          </a:p>
          <a:p>
            <a:pPr algn="r" rtl="1"/>
            <a:endParaRPr lang="he-IL" dirty="0"/>
          </a:p>
          <a:p>
            <a:pPr algn="r" rtl="1"/>
            <a:r>
              <a:rPr lang="he-IL" dirty="0"/>
              <a:t>תחילת הפסקה הבאה תחילת הפסקה הבאה תחילת הפסקה הבאה </a:t>
            </a:r>
          </a:p>
          <a:p>
            <a:pPr algn="r" rtl="1"/>
            <a:r>
              <a:rPr lang="he-IL" dirty="0"/>
              <a:t>תחילת הפסקה הבאה תחילת הפסקה הבאה תחילת הפסקה הבאה </a:t>
            </a:r>
          </a:p>
          <a:p>
            <a:pPr algn="r" rtl="1"/>
            <a:r>
              <a:rPr lang="he-IL" dirty="0"/>
              <a:t>תחילת הפסקה הבאה תחילת הפסקה הבאה תחילת הפסקה הבאה </a:t>
            </a:r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14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6" descr="Word‪ - חוברת נגישות גרסה 2.docx [מצב תאימות]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3685" r="23333" b="17493"/>
          <a:stretch/>
        </p:blipFill>
        <p:spPr>
          <a:xfrm>
            <a:off x="1793631" y="1559092"/>
            <a:ext cx="6553200" cy="40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75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מחבר ישר 4"/>
          <p:cNvCxnSpPr/>
          <p:nvPr/>
        </p:nvCxnSpPr>
        <p:spPr>
          <a:xfrm flipV="1">
            <a:off x="6448421" y="1552578"/>
            <a:ext cx="1781179" cy="19047"/>
          </a:xfrm>
          <a:prstGeom prst="straightConnector1">
            <a:avLst/>
          </a:prstGeom>
          <a:noFill/>
          <a:ln w="28575" cap="flat">
            <a:solidFill>
              <a:srgbClr val="4DC7F8"/>
            </a:solidFill>
            <a:prstDash val="solid"/>
            <a:miter/>
          </a:ln>
        </p:spPr>
      </p:cxnSp>
      <p:sp>
        <p:nvSpPr>
          <p:cNvPr id="3" name="Rectangle 6"/>
          <p:cNvSpPr/>
          <p:nvPr/>
        </p:nvSpPr>
        <p:spPr>
          <a:xfrm>
            <a:off x="1270001" y="0"/>
            <a:ext cx="7873998" cy="6858000"/>
          </a:xfrm>
          <a:prstGeom prst="rect">
            <a:avLst/>
          </a:prstGeom>
          <a:solidFill>
            <a:srgbClr val="2A3A42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e-IL" sz="6600" dirty="0">
                <a:solidFill>
                  <a:srgbClr val="FFFFFF"/>
                </a:solidFill>
                <a:latin typeface="Calibri"/>
                <a:cs typeface="Arial" pitchFamily="34"/>
              </a:rPr>
              <a:t>פסקאות</a:t>
            </a:r>
            <a:endParaRPr lang="en-US" sz="6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86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מחבר ישר 4"/>
          <p:cNvCxnSpPr/>
          <p:nvPr/>
        </p:nvCxnSpPr>
        <p:spPr>
          <a:xfrm flipV="1">
            <a:off x="6448421" y="1552578"/>
            <a:ext cx="1781179" cy="19047"/>
          </a:xfrm>
          <a:prstGeom prst="straightConnector1">
            <a:avLst/>
          </a:prstGeom>
          <a:noFill/>
          <a:ln w="28575" cap="flat">
            <a:solidFill>
              <a:srgbClr val="4DC7F8"/>
            </a:solidFill>
            <a:prstDash val="solid"/>
            <a:miter/>
          </a:ln>
        </p:spPr>
      </p:cxnSp>
      <p:sp>
        <p:nvSpPr>
          <p:cNvPr id="3" name="Rectangle 6"/>
          <p:cNvSpPr/>
          <p:nvPr/>
        </p:nvSpPr>
        <p:spPr>
          <a:xfrm>
            <a:off x="1270001" y="0"/>
            <a:ext cx="7873998" cy="6858000"/>
          </a:xfrm>
          <a:prstGeom prst="rect">
            <a:avLst/>
          </a:prstGeom>
          <a:solidFill>
            <a:srgbClr val="2A3A42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he-IL" sz="6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 pitchFamily="34"/>
              </a:rPr>
              <a:t>בפן האישי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7" y="4592792"/>
            <a:ext cx="673490" cy="88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124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מחבר ישר 6"/>
          <p:cNvCxnSpPr/>
          <p:nvPr/>
        </p:nvCxnSpPr>
        <p:spPr>
          <a:xfrm>
            <a:off x="1463040" y="2616591"/>
            <a:ext cx="7454725" cy="312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7"/>
          <p:cNvSpPr/>
          <p:nvPr/>
        </p:nvSpPr>
        <p:spPr>
          <a:xfrm>
            <a:off x="1580606" y="2861703"/>
            <a:ext cx="70800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he-IL" altLang="he-IL" sz="2400" dirty="0">
                <a:latin typeface="Aharoni" panose="02010803020104030203" pitchFamily="2" charset="-79"/>
              </a:rPr>
              <a:t>להימנע</a:t>
            </a:r>
            <a:r>
              <a:rPr lang="en-US" altLang="he-IL" sz="2400" dirty="0">
                <a:latin typeface="Aharoni" panose="02010803020104030203" pitchFamily="2" charset="-79"/>
              </a:rPr>
              <a:t> </a:t>
            </a:r>
            <a:r>
              <a:rPr lang="he-IL" altLang="he-IL" sz="2400" dirty="0">
                <a:latin typeface="Aharoni" panose="02010803020104030203" pitchFamily="2" charset="-79"/>
              </a:rPr>
              <a:t>מכתב</a:t>
            </a:r>
            <a:r>
              <a:rPr lang="en-US" altLang="he-IL" sz="2400" dirty="0">
                <a:latin typeface="Aharoni" panose="02010803020104030203" pitchFamily="2" charset="-79"/>
              </a:rPr>
              <a:t> </a:t>
            </a:r>
            <a:r>
              <a:rPr lang="he-IL" altLang="he-IL" sz="2400" dirty="0">
                <a:latin typeface="Aharoni" panose="02010803020104030203" pitchFamily="2" charset="-79"/>
              </a:rPr>
              <a:t>נטוי</a:t>
            </a:r>
            <a:r>
              <a:rPr lang="en-US" altLang="he-IL" sz="2400" dirty="0">
                <a:latin typeface="Aharoni" panose="02010803020104030203" pitchFamily="2" charset="-79"/>
              </a:rPr>
              <a:t> </a:t>
            </a:r>
            <a:r>
              <a:rPr lang="he-IL" altLang="he-IL" sz="2400" dirty="0">
                <a:latin typeface="Aharoni" panose="02010803020104030203" pitchFamily="2" charset="-79"/>
              </a:rPr>
              <a:t>בפונט</a:t>
            </a:r>
            <a:r>
              <a:rPr lang="en-US" altLang="he-IL" sz="2400" dirty="0">
                <a:latin typeface="Aharoni" panose="02010803020104030203" pitchFamily="2" charset="-79"/>
              </a:rPr>
              <a:t> </a:t>
            </a:r>
            <a:r>
              <a:rPr lang="he-IL" altLang="he-IL" sz="2400" dirty="0">
                <a:latin typeface="Aharoni" panose="02010803020104030203" pitchFamily="2" charset="-79"/>
              </a:rPr>
              <a:t>קטן</a:t>
            </a:r>
            <a:r>
              <a:rPr lang="en-US" altLang="he-IL" sz="2400" dirty="0">
                <a:latin typeface="Aharoni" panose="02010803020104030203" pitchFamily="2" charset="-79"/>
              </a:rPr>
              <a:t> </a:t>
            </a:r>
            <a:r>
              <a:rPr lang="he-IL" altLang="he-IL" sz="2400" dirty="0">
                <a:latin typeface="Aharoni" panose="02010803020104030203" pitchFamily="2" charset="-79"/>
              </a:rPr>
              <a:t>מסיבה</a:t>
            </a:r>
            <a:r>
              <a:rPr lang="en-US" altLang="he-IL" sz="2400" dirty="0">
                <a:latin typeface="Aharoni" panose="02010803020104030203" pitchFamily="2" charset="-79"/>
              </a:rPr>
              <a:t> </a:t>
            </a:r>
            <a:r>
              <a:rPr lang="he-IL" altLang="he-IL" sz="2400" dirty="0">
                <a:latin typeface="Aharoni" panose="02010803020104030203" pitchFamily="2" charset="-79"/>
              </a:rPr>
              <a:t>שאינו</a:t>
            </a:r>
            <a:r>
              <a:rPr lang="en-US" altLang="he-IL" sz="2400" dirty="0">
                <a:latin typeface="Aharoni" panose="02010803020104030203" pitchFamily="2" charset="-79"/>
              </a:rPr>
              <a:t> </a:t>
            </a:r>
            <a:r>
              <a:rPr lang="he-IL" altLang="he-IL" sz="2400" dirty="0">
                <a:latin typeface="Aharoni" panose="02010803020104030203" pitchFamily="2" charset="-79"/>
              </a:rPr>
              <a:t>קריא</a:t>
            </a:r>
            <a:r>
              <a:rPr lang="en-US" altLang="he-IL" sz="2400" dirty="0">
                <a:latin typeface="Aharoni" panose="02010803020104030203" pitchFamily="2" charset="-79"/>
              </a:rPr>
              <a:t> </a:t>
            </a:r>
            <a:r>
              <a:rPr lang="he-IL" altLang="he-IL" sz="2400" dirty="0">
                <a:latin typeface="Aharoni" panose="02010803020104030203" pitchFamily="2" charset="-79"/>
              </a:rPr>
              <a:t>תמיד.</a:t>
            </a:r>
            <a:r>
              <a:rPr lang="en-US" altLang="he-IL" sz="2400" dirty="0">
                <a:latin typeface="Aharoni" panose="02010803020104030203" pitchFamily="2" charset="-79"/>
              </a:rPr>
              <a:t> </a:t>
            </a:r>
            <a:br>
              <a:rPr lang="en-US" altLang="he-IL" sz="2400" dirty="0">
                <a:latin typeface="Aharoni" panose="02010803020104030203" pitchFamily="2" charset="-79"/>
              </a:rPr>
            </a:br>
            <a:br>
              <a:rPr lang="en-US" altLang="he-IL" sz="2400" dirty="0">
                <a:latin typeface="Aharoni" panose="02010803020104030203" pitchFamily="2" charset="-79"/>
              </a:rPr>
            </a:br>
            <a:r>
              <a:rPr lang="he-IL" altLang="he-IL" sz="2400" dirty="0">
                <a:latin typeface="Aharoni" panose="02010803020104030203" pitchFamily="2" charset="-79"/>
              </a:rPr>
              <a:t>השתמשתם? שלבו אותו </a:t>
            </a:r>
            <a:r>
              <a:rPr lang="en-US" altLang="he-IL" sz="2400" dirty="0">
                <a:latin typeface="Aharoni" panose="02010803020104030203" pitchFamily="2" charset="-79"/>
              </a:rPr>
              <a:t> </a:t>
            </a:r>
            <a:r>
              <a:rPr lang="he-IL" altLang="he-IL" sz="2400" dirty="0">
                <a:latin typeface="Aharoni" panose="02010803020104030203" pitchFamily="2" charset="-79"/>
              </a:rPr>
              <a:t>עם</a:t>
            </a:r>
            <a:r>
              <a:rPr lang="en-US" altLang="he-IL" sz="2400" dirty="0">
                <a:latin typeface="Aharoni" panose="02010803020104030203" pitchFamily="2" charset="-79"/>
              </a:rPr>
              <a:t> </a:t>
            </a:r>
            <a:r>
              <a:rPr lang="he-IL" altLang="he-IL" sz="2400" dirty="0">
                <a:latin typeface="Aharoni" panose="02010803020104030203" pitchFamily="2" charset="-79"/>
              </a:rPr>
              <a:t>כתב</a:t>
            </a:r>
            <a:r>
              <a:rPr lang="en-US" altLang="he-IL" sz="2400" dirty="0">
                <a:latin typeface="Aharoni" panose="02010803020104030203" pitchFamily="2" charset="-79"/>
              </a:rPr>
              <a:t> </a:t>
            </a:r>
            <a:r>
              <a:rPr lang="he-IL" altLang="he-IL" sz="2400" dirty="0">
                <a:latin typeface="Aharoni" panose="02010803020104030203" pitchFamily="2" charset="-79"/>
              </a:rPr>
              <a:t>מודגש. </a:t>
            </a:r>
          </a:p>
        </p:txBody>
      </p:sp>
      <p:sp>
        <p:nvSpPr>
          <p:cNvPr id="4" name="מלבן 9"/>
          <p:cNvSpPr/>
          <p:nvPr/>
        </p:nvSpPr>
        <p:spPr>
          <a:xfrm>
            <a:off x="3255556" y="1525987"/>
            <a:ext cx="5287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e-IL" altLang="he-IL" sz="2400" dirty="0">
                <a:latin typeface="Aharoni" panose="02010803020104030203" pitchFamily="2" charset="-79"/>
              </a:rPr>
              <a:t>להימנע</a:t>
            </a:r>
            <a:r>
              <a:rPr lang="en-US" altLang="he-IL" sz="2400" dirty="0">
                <a:latin typeface="Aharoni" panose="02010803020104030203" pitchFamily="2" charset="-79"/>
              </a:rPr>
              <a:t> </a:t>
            </a:r>
            <a:r>
              <a:rPr lang="he-IL" altLang="he-IL" sz="2400" dirty="0">
                <a:latin typeface="Aharoni" panose="02010803020104030203" pitchFamily="2" charset="-79"/>
              </a:rPr>
              <a:t>מקו</a:t>
            </a:r>
            <a:r>
              <a:rPr lang="en-US" altLang="he-IL" sz="2400" dirty="0">
                <a:latin typeface="Aharoni" panose="02010803020104030203" pitchFamily="2" charset="-79"/>
              </a:rPr>
              <a:t> </a:t>
            </a:r>
            <a:r>
              <a:rPr lang="he-IL" altLang="he-IL" sz="2400" dirty="0">
                <a:latin typeface="Aharoni" panose="02010803020104030203" pitchFamily="2" charset="-79"/>
              </a:rPr>
              <a:t>תחתי</a:t>
            </a:r>
            <a:r>
              <a:rPr lang="en-US" altLang="he-IL" sz="2400" dirty="0">
                <a:latin typeface="Aharoni" panose="02010803020104030203" pitchFamily="2" charset="-79"/>
              </a:rPr>
              <a:t> </a:t>
            </a:r>
            <a:r>
              <a:rPr lang="he-IL" altLang="he-IL" sz="2400" dirty="0">
                <a:latin typeface="Aharoni" panose="02010803020104030203" pitchFamily="2" charset="-79"/>
              </a:rPr>
              <a:t>בטקסט למעט</a:t>
            </a:r>
            <a:r>
              <a:rPr lang="en-US" altLang="he-IL" sz="2400" dirty="0">
                <a:latin typeface="Aharoni" panose="02010803020104030203" pitchFamily="2" charset="-79"/>
              </a:rPr>
              <a:t> </a:t>
            </a:r>
            <a:r>
              <a:rPr lang="he-IL" altLang="he-IL" sz="2400" dirty="0">
                <a:latin typeface="Aharoni" panose="02010803020104030203" pitchFamily="2" charset="-79"/>
              </a:rPr>
              <a:t>בלינק.</a:t>
            </a:r>
            <a:endParaRPr lang="en-US" altLang="he-IL" sz="24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39562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מחבר ישר 6"/>
          <p:cNvCxnSpPr/>
          <p:nvPr/>
        </p:nvCxnSpPr>
        <p:spPr>
          <a:xfrm>
            <a:off x="2511209" y="2616591"/>
            <a:ext cx="605601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7"/>
          <p:cNvSpPr/>
          <p:nvPr/>
        </p:nvSpPr>
        <p:spPr>
          <a:xfrm>
            <a:off x="3104239" y="2861703"/>
            <a:ext cx="47786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he-IL" altLang="he-IL" sz="2400" dirty="0">
                <a:latin typeface="Aharoni" panose="02010803020104030203" pitchFamily="2" charset="-79"/>
              </a:rPr>
              <a:t>הפרדה ברורה בין כותרת לפסקה</a:t>
            </a:r>
          </a:p>
          <a:p>
            <a:pPr algn="r" rtl="1"/>
            <a:r>
              <a:rPr lang="he-IL" altLang="he-IL" sz="2400" dirty="0">
                <a:latin typeface="Aharoni" panose="02010803020104030203" pitchFamily="2" charset="-79"/>
              </a:rPr>
              <a:t>    וגם בין פסקה אחת </a:t>
            </a:r>
            <a:r>
              <a:rPr lang="he-IL" altLang="he-IL" sz="2400" dirty="0" err="1">
                <a:latin typeface="Aharoni" panose="02010803020104030203" pitchFamily="2" charset="-79"/>
              </a:rPr>
              <a:t>לשניה</a:t>
            </a:r>
            <a:r>
              <a:rPr lang="he-IL" altLang="he-IL" sz="2400" dirty="0">
                <a:latin typeface="Aharoni" panose="02010803020104030203" pitchFamily="2" charset="-79"/>
              </a:rPr>
              <a:t>.</a:t>
            </a:r>
          </a:p>
        </p:txBody>
      </p:sp>
      <p:sp>
        <p:nvSpPr>
          <p:cNvPr id="4" name="מלבן 9"/>
          <p:cNvSpPr/>
          <p:nvPr/>
        </p:nvSpPr>
        <p:spPr>
          <a:xfrm>
            <a:off x="1448973" y="1295400"/>
            <a:ext cx="64339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e-IL" altLang="he-IL" sz="2400" dirty="0">
                <a:latin typeface="Aharoni" panose="02010803020104030203" pitchFamily="2" charset="-79"/>
              </a:rPr>
              <a:t>מה זה אומר :  </a:t>
            </a:r>
            <a:r>
              <a:rPr lang="en-US" altLang="he-IL" sz="2400" dirty="0">
                <a:latin typeface="Aharoni" panose="02010803020104030203" pitchFamily="2" charset="-79"/>
              </a:rPr>
              <a:t>21 – 16</a:t>
            </a:r>
            <a:r>
              <a:rPr lang="he-IL" altLang="he-IL" sz="2400" dirty="0">
                <a:latin typeface="Aharoni" panose="02010803020104030203" pitchFamily="2" charset="-79"/>
              </a:rPr>
              <a:t>   ?</a:t>
            </a:r>
          </a:p>
          <a:p>
            <a:pPr algn="r" rtl="1">
              <a:spcAft>
                <a:spcPct val="0"/>
              </a:spcAft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he-IL" altLang="he-IL" sz="2400" dirty="0">
              <a:latin typeface="Aharoni" panose="02010803020104030203" pitchFamily="2" charset="-79"/>
            </a:endParaRPr>
          </a:p>
          <a:p>
            <a:pPr algn="r" rtl="1">
              <a:spcAft>
                <a:spcPct val="0"/>
              </a:spcAft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e-IL" altLang="he-IL" sz="2400" dirty="0">
                <a:latin typeface="Aharoni" panose="02010803020104030203" pitchFamily="2" charset="-79"/>
              </a:rPr>
              <a:t>    16 עד 21 ?      או       21 מינוס 16</a:t>
            </a:r>
          </a:p>
          <a:p>
            <a:pPr marL="342900" indent="-342900" algn="r" rtl="1"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en-US" altLang="he-IL" sz="2400" dirty="0">
              <a:latin typeface="Aharoni" panose="02010803020104030203" pitchFamily="2" charset="-79"/>
            </a:endParaRPr>
          </a:p>
        </p:txBody>
      </p:sp>
      <p:cxnSp>
        <p:nvCxnSpPr>
          <p:cNvPr id="5" name="מחבר ישר 6"/>
          <p:cNvCxnSpPr/>
          <p:nvPr/>
        </p:nvCxnSpPr>
        <p:spPr>
          <a:xfrm flipV="1">
            <a:off x="2467225" y="4431323"/>
            <a:ext cx="6226609" cy="70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 35"/>
          <p:cNvSpPr/>
          <p:nvPr/>
        </p:nvSpPr>
        <p:spPr>
          <a:xfrm>
            <a:off x="1927275" y="4672334"/>
            <a:ext cx="5955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he-IL" altLang="he-IL" sz="2400" dirty="0">
                <a:latin typeface="Aharoni" panose="02010803020104030203" pitchFamily="2" charset="-79"/>
              </a:rPr>
              <a:t>לא לכתוב רק באותיות גדולות באנגלית.</a:t>
            </a:r>
          </a:p>
          <a:p>
            <a:pPr marL="800100" lvl="1" indent="-342900" algn="r" rtl="1">
              <a:buFont typeface="Courier New" panose="02070309020205020404" pitchFamily="49" charset="0"/>
              <a:buChar char="o"/>
            </a:pPr>
            <a:r>
              <a:rPr lang="en-US" altLang="he-IL" sz="2400" dirty="0">
                <a:latin typeface="Aharoni" panose="02010803020104030203" pitchFamily="2" charset="-79"/>
              </a:rPr>
              <a:t>IT ALL ABOUT  ACCESSIBILITY</a:t>
            </a:r>
          </a:p>
          <a:p>
            <a:pPr marL="800100" lvl="1" indent="-342900" algn="r" rtl="1">
              <a:buFont typeface="Courier New" panose="02070309020205020404" pitchFamily="49" charset="0"/>
              <a:buChar char="o"/>
            </a:pPr>
            <a:r>
              <a:rPr lang="en-US" altLang="he-IL" sz="2400" dirty="0">
                <a:latin typeface="Aharoni" panose="02010803020104030203" pitchFamily="2" charset="-79"/>
              </a:rPr>
              <a:t>It all about accessibility</a:t>
            </a:r>
            <a:r>
              <a:rPr lang="he-IL" altLang="he-IL" sz="2400" dirty="0">
                <a:latin typeface="Aharoni" panose="02010803020104030203" pitchFamily="2" charset="-79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25545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מחבר ישר 6"/>
          <p:cNvCxnSpPr/>
          <p:nvPr/>
        </p:nvCxnSpPr>
        <p:spPr>
          <a:xfrm>
            <a:off x="1586487" y="4717756"/>
            <a:ext cx="7233956" cy="2305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7"/>
          <p:cNvSpPr/>
          <p:nvPr/>
        </p:nvSpPr>
        <p:spPr>
          <a:xfrm>
            <a:off x="3576124" y="4957790"/>
            <a:ext cx="4728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he-IL" altLang="he-IL" sz="2400" dirty="0">
                <a:latin typeface="Aharoni" panose="02010803020104030203" pitchFamily="2" charset="-79"/>
              </a:rPr>
              <a:t>תאריכים – מה עדיף</a:t>
            </a:r>
          </a:p>
          <a:p>
            <a:pPr algn="r" rtl="1"/>
            <a:r>
              <a:rPr lang="he-IL" altLang="he-IL" sz="2400" dirty="0">
                <a:latin typeface="Aharoni" panose="02010803020104030203" pitchFamily="2" charset="-79"/>
              </a:rPr>
              <a:t>    21/5/2016 או 21.5.2016</a:t>
            </a:r>
          </a:p>
        </p:txBody>
      </p:sp>
      <p:sp>
        <p:nvSpPr>
          <p:cNvPr id="4" name="מלבן 9"/>
          <p:cNvSpPr/>
          <p:nvPr/>
        </p:nvSpPr>
        <p:spPr>
          <a:xfrm>
            <a:off x="3732958" y="3391487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e-IL" altLang="he-IL" sz="2400" dirty="0">
                <a:latin typeface="Aharoni" panose="02010803020104030203" pitchFamily="2" charset="-79"/>
              </a:rPr>
              <a:t>מבנה שעון</a:t>
            </a:r>
            <a:br>
              <a:rPr lang="en-US" altLang="he-IL" sz="2400" dirty="0">
                <a:latin typeface="Aharoni" panose="02010803020104030203" pitchFamily="2" charset="-79"/>
              </a:rPr>
            </a:br>
            <a:r>
              <a:rPr lang="he-IL" altLang="he-IL" sz="2400" dirty="0">
                <a:latin typeface="Aharoni" panose="02010803020104030203" pitchFamily="2" charset="-79"/>
              </a:rPr>
              <a:t>21:00</a:t>
            </a:r>
            <a:endParaRPr lang="en-US" altLang="he-IL" sz="2400" dirty="0">
              <a:latin typeface="Aharoni" panose="02010803020104030203" pitchFamily="2" charset="-79"/>
            </a:endParaRPr>
          </a:p>
        </p:txBody>
      </p:sp>
      <p:cxnSp>
        <p:nvCxnSpPr>
          <p:cNvPr id="5" name="מחבר ישר 6"/>
          <p:cNvCxnSpPr/>
          <p:nvPr/>
        </p:nvCxnSpPr>
        <p:spPr>
          <a:xfrm flipV="1">
            <a:off x="1642900" y="2729130"/>
            <a:ext cx="7093137" cy="3101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 9"/>
          <p:cNvSpPr/>
          <p:nvPr/>
        </p:nvSpPr>
        <p:spPr>
          <a:xfrm>
            <a:off x="3702475" y="119458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e-IL" altLang="he-IL" sz="2400" dirty="0">
                <a:latin typeface="Aharoni" panose="02010803020104030203" pitchFamily="2" charset="-79"/>
              </a:rPr>
              <a:t>ריווח נכון בין אותיות.</a:t>
            </a:r>
            <a:br>
              <a:rPr lang="en-US" altLang="he-IL" sz="2400" dirty="0">
                <a:latin typeface="Aharoni" panose="02010803020104030203" pitchFamily="2" charset="-79"/>
              </a:rPr>
            </a:br>
            <a:r>
              <a:rPr lang="he-IL" altLang="he-IL" sz="2400" dirty="0">
                <a:latin typeface="Aharoni" panose="02010803020104030203" pitchFamily="2" charset="-79"/>
              </a:rPr>
              <a:t>חן                     רון</a:t>
            </a:r>
            <a:endParaRPr lang="en-US" altLang="he-IL" sz="24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74575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630" y="2293034"/>
            <a:ext cx="3370262" cy="311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83" y="1960519"/>
            <a:ext cx="3790795" cy="344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>
                    <a:alpha val="14902"/>
                  </a:srgbClr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מלבן 30"/>
          <p:cNvSpPr/>
          <p:nvPr/>
        </p:nvSpPr>
        <p:spPr>
          <a:xfrm>
            <a:off x="2312121" y="140618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he-IL" altLang="he-IL" sz="2400" dirty="0">
                <a:latin typeface="Aharoni" panose="02010803020104030203" pitchFamily="2" charset="-79"/>
              </a:rPr>
              <a:t>איזה מבנה נגיש יותר ?</a:t>
            </a:r>
          </a:p>
        </p:txBody>
      </p:sp>
    </p:spTree>
    <p:extLst>
      <p:ext uri="{BB962C8B-B14F-4D97-AF65-F5344CB8AC3E}">
        <p14:creationId xmlns:p14="http://schemas.microsoft.com/office/powerpoint/2010/main" val="3288467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6"/>
          <p:cNvSpPr/>
          <p:nvPr/>
        </p:nvSpPr>
        <p:spPr>
          <a:xfrm>
            <a:off x="1344459" y="695683"/>
            <a:ext cx="74185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Aft>
                <a:spcPct val="0"/>
              </a:spcAft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he-IL" altLang="he-IL" sz="3000" dirty="0">
                <a:latin typeface="Aharoni" panose="02010803020104030203" pitchFamily="2" charset="-79"/>
              </a:rPr>
              <a:t>"קיצורים וראשי תיבות – מיעוטם יפה, אך ריבוים קשה"</a:t>
            </a:r>
            <a:endParaRPr lang="he-IL" altLang="he-IL" sz="3000" dirty="0">
              <a:latin typeface="David" panose="020E0502060401010101" pitchFamily="34" charset="-79"/>
            </a:endParaRPr>
          </a:p>
        </p:txBody>
      </p:sp>
      <p:pic>
        <p:nvPicPr>
          <p:cNvPr id="3" name="תמונה 7" descr="www.kizur.co.il/zira1.php - Google Chrom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15945" r="5832" b="14397"/>
          <a:stretch/>
        </p:blipFill>
        <p:spPr>
          <a:xfrm>
            <a:off x="3249636" y="2185776"/>
            <a:ext cx="5208563" cy="3429001"/>
          </a:xfrm>
          <a:prstGeom prst="rect">
            <a:avLst/>
          </a:prstGeom>
        </p:spPr>
      </p:pic>
      <p:pic>
        <p:nvPicPr>
          <p:cNvPr id="5" name="מאמר ראשי תיבות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64676" y="3290676"/>
            <a:ext cx="1478272" cy="147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9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6"/>
          <p:cNvSpPr/>
          <p:nvPr/>
        </p:nvSpPr>
        <p:spPr>
          <a:xfrm>
            <a:off x="1458390" y="1481796"/>
            <a:ext cx="6986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ct val="0"/>
              </a:spcAft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he-IL" altLang="he-IL" sz="2400" dirty="0">
                <a:latin typeface="Aharoni" panose="02010803020104030203" pitchFamily="2" charset="-79"/>
              </a:rPr>
              <a:t>השתמשתם ? הקפידו לסמנם כמקובל: </a:t>
            </a:r>
            <a:br>
              <a:rPr lang="en-US" altLang="he-IL" sz="2400" dirty="0">
                <a:latin typeface="Aharoni" panose="02010803020104030203" pitchFamily="2" charset="-79"/>
              </a:rPr>
            </a:br>
            <a:r>
              <a:rPr lang="he-IL" altLang="he-IL" sz="2400" dirty="0">
                <a:latin typeface="Aharoni" panose="02010803020104030203" pitchFamily="2" charset="-79"/>
              </a:rPr>
              <a:t>בעברית בעזרת גרשיים.</a:t>
            </a:r>
            <a:endParaRPr lang="en-US" altLang="he-IL" sz="28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52273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מחבר ישר 4"/>
          <p:cNvCxnSpPr/>
          <p:nvPr/>
        </p:nvCxnSpPr>
        <p:spPr>
          <a:xfrm flipV="1">
            <a:off x="6448421" y="1552578"/>
            <a:ext cx="1781179" cy="19047"/>
          </a:xfrm>
          <a:prstGeom prst="straightConnector1">
            <a:avLst/>
          </a:prstGeom>
          <a:noFill/>
          <a:ln w="28575" cap="flat">
            <a:solidFill>
              <a:srgbClr val="4DC7F8"/>
            </a:solidFill>
            <a:prstDash val="solid"/>
            <a:miter/>
          </a:ln>
        </p:spPr>
      </p:cxnSp>
      <p:sp>
        <p:nvSpPr>
          <p:cNvPr id="3" name="Rectangle 6"/>
          <p:cNvSpPr/>
          <p:nvPr/>
        </p:nvSpPr>
        <p:spPr>
          <a:xfrm>
            <a:off x="1270001" y="0"/>
            <a:ext cx="7873998" cy="6858000"/>
          </a:xfrm>
          <a:prstGeom prst="rect">
            <a:avLst/>
          </a:prstGeom>
          <a:solidFill>
            <a:srgbClr val="2A3A42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e-IL" sz="6600" dirty="0">
                <a:solidFill>
                  <a:srgbClr val="FFFFFF"/>
                </a:solidFill>
                <a:latin typeface="Calibri"/>
                <a:cs typeface="Arial" pitchFamily="34"/>
              </a:rPr>
              <a:t>רשימות</a:t>
            </a:r>
            <a:endParaRPr lang="en-US" sz="6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2005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6"/>
          <p:cNvSpPr/>
          <p:nvPr/>
        </p:nvSpPr>
        <p:spPr>
          <a:xfrm>
            <a:off x="2312121" y="134240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rtl="1"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he-IL" altLang="he-IL" sz="2400" dirty="0">
              <a:latin typeface="Aharoni" panose="02010803020104030203" pitchFamily="2" charset="-79"/>
            </a:endParaRPr>
          </a:p>
          <a:p>
            <a:pPr marL="342900" indent="-342900" algn="r" rtl="1"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e-IL" altLang="he-IL" sz="2400" dirty="0">
                <a:latin typeface="Aharoni" panose="02010803020104030203" pitchFamily="2" charset="-79"/>
              </a:rPr>
              <a:t>רמה ראשונה.</a:t>
            </a:r>
          </a:p>
          <a:p>
            <a:pPr marL="342900" indent="-342900" algn="r" rtl="1"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e-IL" altLang="he-IL" sz="2400" dirty="0">
                <a:latin typeface="Aharoni" panose="02010803020104030203" pitchFamily="2" charset="-79"/>
              </a:rPr>
              <a:t>רמה ראשונה.</a:t>
            </a:r>
          </a:p>
          <a:p>
            <a:pPr marL="342900" indent="-342900" algn="r" rtl="1"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e-IL" altLang="he-IL" sz="2400" dirty="0">
                <a:latin typeface="Aharoni" panose="02010803020104030203" pitchFamily="2" charset="-79"/>
              </a:rPr>
              <a:t>רמה ראשונה.</a:t>
            </a:r>
          </a:p>
          <a:p>
            <a:pPr marL="800100" lvl="1" indent="-342900" algn="r" rtl="1">
              <a:spcAft>
                <a:spcPct val="0"/>
              </a:spcAft>
              <a:buSzPct val="100000"/>
              <a:buFont typeface="Courier New" panose="02070309020205020404" pitchFamily="49" charset="0"/>
              <a:buChar char="o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e-IL" altLang="he-IL" sz="2400" dirty="0">
                <a:latin typeface="Aharoni" panose="02010803020104030203" pitchFamily="2" charset="-79"/>
              </a:rPr>
              <a:t>רמה שניה.</a:t>
            </a:r>
          </a:p>
          <a:p>
            <a:pPr marL="800100" lvl="1" indent="-342900" algn="r" rtl="1">
              <a:spcAft>
                <a:spcPct val="0"/>
              </a:spcAft>
              <a:buSzPct val="100000"/>
              <a:buFont typeface="Courier New" panose="02070309020205020404" pitchFamily="49" charset="0"/>
              <a:buChar char="o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e-IL" altLang="he-IL" sz="2400" dirty="0">
                <a:latin typeface="Aharoni" panose="02010803020104030203" pitchFamily="2" charset="-79"/>
              </a:rPr>
              <a:t>רמה שניה.</a:t>
            </a:r>
          </a:p>
          <a:p>
            <a:pPr marL="1257300" lvl="2" indent="-342900" algn="r" rtl="1"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e-IL" altLang="he-IL" sz="2400" dirty="0">
                <a:latin typeface="Aharoni" panose="02010803020104030203" pitchFamily="2" charset="-79"/>
              </a:rPr>
              <a:t>רמה שלישית.</a:t>
            </a:r>
          </a:p>
          <a:p>
            <a:pPr marL="1257300" lvl="2" indent="-342900" algn="r" rtl="1"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e-IL" altLang="he-IL" sz="2400" dirty="0">
                <a:latin typeface="Aharoni" panose="02010803020104030203" pitchFamily="2" charset="-79"/>
              </a:rPr>
              <a:t>רמה שלישית.</a:t>
            </a:r>
          </a:p>
          <a:p>
            <a:pPr marL="800100" lvl="1" indent="-342900" algn="r" rtl="1">
              <a:spcAft>
                <a:spcPct val="0"/>
              </a:spcAft>
              <a:buSzPct val="100000"/>
              <a:buFont typeface="Courier New" panose="02070309020205020404" pitchFamily="49" charset="0"/>
              <a:buChar char="o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e-IL" altLang="he-IL" sz="2400" dirty="0">
                <a:latin typeface="Aharoni" panose="02010803020104030203" pitchFamily="2" charset="-79"/>
              </a:rPr>
              <a:t>רמה שניה.</a:t>
            </a:r>
          </a:p>
          <a:p>
            <a:pPr marL="800100" lvl="1" indent="-342900" algn="r" rtl="1">
              <a:spcAft>
                <a:spcPct val="0"/>
              </a:spcAft>
              <a:buSzPct val="100000"/>
              <a:buFont typeface="Courier New" panose="02070309020205020404" pitchFamily="49" charset="0"/>
              <a:buChar char="o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e-IL" altLang="he-IL" sz="2400" dirty="0">
                <a:latin typeface="Aharoni" panose="02010803020104030203" pitchFamily="2" charset="-79"/>
              </a:rPr>
              <a:t>רמה שניה.</a:t>
            </a:r>
          </a:p>
          <a:p>
            <a:pPr marL="1257300" lvl="2" indent="-342900" algn="r" rtl="1"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e-IL" altLang="he-IL" sz="2400" dirty="0">
                <a:latin typeface="Aharoni" panose="02010803020104030203" pitchFamily="2" charset="-79"/>
              </a:rPr>
              <a:t>רמה שלישית.</a:t>
            </a:r>
          </a:p>
          <a:p>
            <a:pPr marL="1257300" lvl="2" indent="-342900" algn="r" rtl="1"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en-US" altLang="he-IL" sz="24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18240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6"/>
          <p:cNvSpPr/>
          <p:nvPr/>
        </p:nvSpPr>
        <p:spPr>
          <a:xfrm>
            <a:off x="2312121" y="3173431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e-IL" altLang="he-IL" sz="2400" dirty="0">
                <a:latin typeface="Aharoni" panose="02010803020104030203" pitchFamily="2" charset="-79"/>
              </a:rPr>
              <a:t>בולטים שונים לתתי רשימות.</a:t>
            </a:r>
            <a:endParaRPr lang="en-US" altLang="he-IL" sz="2400" dirty="0">
              <a:latin typeface="Aharoni" panose="02010803020104030203" pitchFamily="2" charset="-79"/>
            </a:endParaRPr>
          </a:p>
        </p:txBody>
      </p:sp>
      <p:cxnSp>
        <p:nvCxnSpPr>
          <p:cNvPr id="3" name="מחבר ישר 7"/>
          <p:cNvCxnSpPr/>
          <p:nvPr/>
        </p:nvCxnSpPr>
        <p:spPr>
          <a:xfrm>
            <a:off x="1603717" y="2877192"/>
            <a:ext cx="7344341" cy="2192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לבן 9"/>
          <p:cNvSpPr/>
          <p:nvPr/>
        </p:nvSpPr>
        <p:spPr>
          <a:xfrm>
            <a:off x="2155287" y="1600200"/>
            <a:ext cx="4728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he-IL" altLang="he-IL" sz="2400" dirty="0">
                <a:latin typeface="Aharoni" panose="02010803020104030203" pitchFamily="2" charset="-79"/>
              </a:rPr>
              <a:t>כניסה פנימה בתתי רשימות.</a:t>
            </a:r>
          </a:p>
        </p:txBody>
      </p:sp>
    </p:spTree>
    <p:extLst>
      <p:ext uri="{BB962C8B-B14F-4D97-AF65-F5344CB8AC3E}">
        <p14:creationId xmlns:p14="http://schemas.microsoft.com/office/powerpoint/2010/main" val="36410981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מחבר ישר 4"/>
          <p:cNvCxnSpPr/>
          <p:nvPr/>
        </p:nvCxnSpPr>
        <p:spPr>
          <a:xfrm flipV="1">
            <a:off x="6448421" y="1552578"/>
            <a:ext cx="1781179" cy="19047"/>
          </a:xfrm>
          <a:prstGeom prst="straightConnector1">
            <a:avLst/>
          </a:prstGeom>
          <a:noFill/>
          <a:ln w="28575" cap="flat">
            <a:solidFill>
              <a:srgbClr val="4DC7F8"/>
            </a:solidFill>
            <a:prstDash val="solid"/>
            <a:miter/>
          </a:ln>
        </p:spPr>
      </p:cxnSp>
      <p:sp>
        <p:nvSpPr>
          <p:cNvPr id="3" name="Rectangle 6"/>
          <p:cNvSpPr/>
          <p:nvPr/>
        </p:nvSpPr>
        <p:spPr>
          <a:xfrm>
            <a:off x="1270001" y="0"/>
            <a:ext cx="7873998" cy="6858000"/>
          </a:xfrm>
          <a:prstGeom prst="rect">
            <a:avLst/>
          </a:prstGeom>
          <a:solidFill>
            <a:srgbClr val="2A3A42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e-IL" sz="6600" dirty="0">
                <a:solidFill>
                  <a:srgbClr val="FFFFFF"/>
                </a:solidFill>
                <a:latin typeface="Calibri"/>
                <a:cs typeface="Arial" pitchFamily="34"/>
              </a:rPr>
              <a:t>קישורים</a:t>
            </a:r>
            <a:endParaRPr lang="en-US" sz="6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3527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219" y="2687595"/>
            <a:ext cx="7845780" cy="41831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5"/>
          <p:cNvSpPr txBox="1"/>
          <p:nvPr/>
        </p:nvSpPr>
        <p:spPr>
          <a:xfrm>
            <a:off x="1915204" y="736652"/>
            <a:ext cx="6316153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/>
              </a:rPr>
              <a:t>שמי טוביה ואני מכור לבמבה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7" y="4592792"/>
            <a:ext cx="673490" cy="88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5841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מחבר ישר 6"/>
          <p:cNvCxnSpPr/>
          <p:nvPr/>
        </p:nvCxnSpPr>
        <p:spPr>
          <a:xfrm>
            <a:off x="1561514" y="2919369"/>
            <a:ext cx="7386544" cy="2205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24"/>
          <p:cNvSpPr/>
          <p:nvPr/>
        </p:nvSpPr>
        <p:spPr>
          <a:xfrm>
            <a:off x="1168692" y="1525987"/>
            <a:ext cx="6997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e-IL" altLang="he-IL" sz="2400" dirty="0">
                <a:latin typeface="Aharoni" panose="02010803020104030203" pitchFamily="2" charset="-79"/>
              </a:rPr>
              <a:t>אין צורך להשתמש במילה קישור.</a:t>
            </a:r>
            <a:endParaRPr lang="en-US" altLang="he-IL" sz="2400" dirty="0">
              <a:latin typeface="Aharoni" panose="02010803020104030203" pitchFamily="2" charset="-79"/>
            </a:endParaRPr>
          </a:p>
        </p:txBody>
      </p:sp>
      <p:sp>
        <p:nvSpPr>
          <p:cNvPr id="4" name="מלבן 24"/>
          <p:cNvSpPr/>
          <p:nvPr/>
        </p:nvSpPr>
        <p:spPr>
          <a:xfrm>
            <a:off x="1168692" y="3979317"/>
            <a:ext cx="6997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e-IL" altLang="he-IL" sz="2400" dirty="0">
                <a:latin typeface="Aharoni" panose="02010803020104030203" pitchFamily="2" charset="-79"/>
              </a:rPr>
              <a:t>בתמונות המשמשות כלינק, הטקסט החלופי משמש כטקסט ללינק.</a:t>
            </a:r>
            <a:endParaRPr lang="en-US" altLang="he-IL" sz="24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45794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9"/>
          <p:cNvSpPr/>
          <p:nvPr/>
        </p:nvSpPr>
        <p:spPr>
          <a:xfrm>
            <a:off x="2127072" y="2295831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he-IL" altLang="he-IL" dirty="0">
                <a:latin typeface="Aharoni" panose="02010803020104030203" pitchFamily="2" charset="-79"/>
              </a:rPr>
              <a:t>האם להשתמש בלינק שכזה ?</a:t>
            </a:r>
            <a:br>
              <a:rPr lang="en-US" altLang="he-IL" dirty="0">
                <a:latin typeface="Aharoni" panose="02010803020104030203" pitchFamily="2" charset="-79"/>
              </a:rPr>
            </a:br>
            <a:endParaRPr lang="he-IL" altLang="he-IL" dirty="0">
              <a:latin typeface="Aharoni" panose="02010803020104030203" pitchFamily="2" charset="-79"/>
            </a:endParaRPr>
          </a:p>
          <a:p>
            <a:pPr algn="l"/>
            <a:r>
              <a:rPr lang="en-US" altLang="he-IL" dirty="0">
                <a:latin typeface="Aharoni" panose="02010803020104030203" pitchFamily="2" charset="-79"/>
                <a:hlinkClick r:id="rId3"/>
              </a:rPr>
              <a:t>https://he.wiktionary.org/</a:t>
            </a:r>
            <a:r>
              <a:rPr lang="he-IL" altLang="he-IL" dirty="0">
                <a:latin typeface="Aharoni" panose="02010803020104030203" pitchFamily="2" charset="-79"/>
                <a:hlinkClick r:id="rId3"/>
              </a:rPr>
              <a:t>קיצורים וראשי תיבות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868587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מחבר ישר 6"/>
          <p:cNvCxnSpPr/>
          <p:nvPr/>
        </p:nvCxnSpPr>
        <p:spPr>
          <a:xfrm flipV="1">
            <a:off x="1533378" y="2941419"/>
            <a:ext cx="7414680" cy="1279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28"/>
          <p:cNvSpPr/>
          <p:nvPr/>
        </p:nvSpPr>
        <p:spPr>
          <a:xfrm>
            <a:off x="3112221" y="3286465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he-IL" altLang="he-IL" sz="2400" dirty="0">
                <a:latin typeface="Aharoni" panose="02010803020104030203" pitchFamily="2" charset="-79"/>
              </a:rPr>
              <a:t>להימנע משימוש בתווי</a:t>
            </a:r>
            <a:r>
              <a:rPr lang="en-US" altLang="he-IL" sz="2400" dirty="0"/>
              <a:t>ASCII </a:t>
            </a:r>
            <a:r>
              <a:rPr lang="he-IL" altLang="he-IL" sz="2400" dirty="0"/>
              <a:t> </a:t>
            </a:r>
            <a:r>
              <a:rPr lang="he-IL" altLang="he-IL" sz="2400" dirty="0">
                <a:latin typeface="Aharoni" panose="02010803020104030203" pitchFamily="2" charset="-79"/>
              </a:rPr>
              <a:t>(כל הסמיילי למיניהם).</a:t>
            </a:r>
          </a:p>
        </p:txBody>
      </p:sp>
      <p:pic>
        <p:nvPicPr>
          <p:cNvPr id="4" name="תמונה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140" y="4449712"/>
            <a:ext cx="3733800" cy="1600790"/>
          </a:xfrm>
          <a:prstGeom prst="rect">
            <a:avLst/>
          </a:prstGeom>
        </p:spPr>
      </p:pic>
      <p:sp>
        <p:nvSpPr>
          <p:cNvPr id="5" name="מלבן 35"/>
          <p:cNvSpPr/>
          <p:nvPr/>
        </p:nvSpPr>
        <p:spPr>
          <a:xfrm>
            <a:off x="2929987" y="1747331"/>
            <a:ext cx="4728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he-IL" altLang="he-IL" sz="2400" dirty="0">
                <a:latin typeface="Aharoni" panose="02010803020104030203" pitchFamily="2" charset="-79"/>
              </a:rPr>
              <a:t>אורך לינק יהיה עד 100 תווים</a:t>
            </a:r>
            <a:endParaRPr lang="en-US" altLang="he-IL" sz="24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019168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מחבר ישר 4"/>
          <p:cNvCxnSpPr/>
          <p:nvPr/>
        </p:nvCxnSpPr>
        <p:spPr>
          <a:xfrm flipV="1">
            <a:off x="6448421" y="1552578"/>
            <a:ext cx="1781179" cy="19047"/>
          </a:xfrm>
          <a:prstGeom prst="straightConnector1">
            <a:avLst/>
          </a:prstGeom>
          <a:noFill/>
          <a:ln w="28575" cap="flat">
            <a:solidFill>
              <a:srgbClr val="4DC7F8"/>
            </a:solidFill>
            <a:prstDash val="solid"/>
            <a:miter/>
          </a:ln>
        </p:spPr>
      </p:cxnSp>
      <p:sp>
        <p:nvSpPr>
          <p:cNvPr id="3" name="Rectangle 6"/>
          <p:cNvSpPr/>
          <p:nvPr/>
        </p:nvSpPr>
        <p:spPr>
          <a:xfrm>
            <a:off x="1270001" y="0"/>
            <a:ext cx="7873998" cy="6858000"/>
          </a:xfrm>
          <a:prstGeom prst="rect">
            <a:avLst/>
          </a:prstGeom>
          <a:solidFill>
            <a:srgbClr val="2A3A42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e-IL" sz="6600" dirty="0">
                <a:solidFill>
                  <a:srgbClr val="FFFFFF"/>
                </a:solidFill>
                <a:latin typeface="Calibri"/>
                <a:cs typeface="Arial" pitchFamily="34"/>
              </a:rPr>
              <a:t>טבלאות</a:t>
            </a:r>
            <a:endParaRPr lang="en-US" sz="6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08151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82" y="1788373"/>
            <a:ext cx="5126038" cy="341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0496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26"/>
          <p:cNvSpPr/>
          <p:nvPr/>
        </p:nvSpPr>
        <p:spPr>
          <a:xfrm>
            <a:off x="1773702" y="1309467"/>
            <a:ext cx="607570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90000"/>
              </a:lnSpc>
              <a:spcBef>
                <a:spcPts val="1000"/>
              </a:spcBef>
              <a:defRPr/>
            </a:pPr>
            <a:r>
              <a:rPr lang="he-IL" altLang="he-IL" sz="3600" dirty="0"/>
              <a:t>אז איך קורא מסך יקריא טבלה?</a:t>
            </a:r>
          </a:p>
        </p:txBody>
      </p:sp>
      <p:pic>
        <p:nvPicPr>
          <p:cNvPr id="3" name="תמונה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902" y="2528667"/>
            <a:ext cx="5119892" cy="2184709"/>
          </a:xfrm>
          <a:prstGeom prst="rect">
            <a:avLst/>
          </a:prstGeom>
        </p:spPr>
      </p:pic>
      <p:pic>
        <p:nvPicPr>
          <p:cNvPr id="5" name="הקראת טבלה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11679" y="2995594"/>
            <a:ext cx="1250853" cy="125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4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28"/>
          <p:cNvSpPr/>
          <p:nvPr/>
        </p:nvSpPr>
        <p:spPr>
          <a:xfrm>
            <a:off x="2553549" y="2154551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§"/>
            </a:pPr>
            <a:r>
              <a:rPr lang="he-IL" altLang="he-IL" sz="2400" dirty="0"/>
              <a:t> השתדלו להימנע כמה שיותר מטבלאות מורכבות .</a:t>
            </a:r>
          </a:p>
        </p:txBody>
      </p:sp>
      <p:cxnSp>
        <p:nvCxnSpPr>
          <p:cNvPr id="3" name="מחבר ישר 26"/>
          <p:cNvCxnSpPr/>
          <p:nvPr/>
        </p:nvCxnSpPr>
        <p:spPr>
          <a:xfrm>
            <a:off x="1617785" y="3277772"/>
            <a:ext cx="7320470" cy="1113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לבן 30"/>
          <p:cNvSpPr/>
          <p:nvPr/>
        </p:nvSpPr>
        <p:spPr>
          <a:xfrm>
            <a:off x="2554540" y="3825716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§"/>
            </a:pPr>
            <a:r>
              <a:rPr lang="he-IL" altLang="he-IL" sz="2400" dirty="0"/>
              <a:t> בדקו אולי ניתן להעביר את המידע בדרך אחרת.</a:t>
            </a:r>
          </a:p>
        </p:txBody>
      </p:sp>
    </p:spTree>
    <p:extLst>
      <p:ext uri="{BB962C8B-B14F-4D97-AF65-F5344CB8AC3E}">
        <p14:creationId xmlns:p14="http://schemas.microsoft.com/office/powerpoint/2010/main" val="40413716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192734"/>
              </p:ext>
            </p:extLst>
          </p:nvPr>
        </p:nvGraphicFramePr>
        <p:xfrm>
          <a:off x="2171631" y="1800665"/>
          <a:ext cx="6096000" cy="296672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0250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43" y="601394"/>
            <a:ext cx="5820506" cy="58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274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44" y="937801"/>
            <a:ext cx="6543675" cy="460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41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2690887" y="586646"/>
            <a:ext cx="5868911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/>
              </a:rPr>
              <a:t>בארומה זה תמיד יהיה ...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Picture 2" descr="http://blog.tapuz.co.il/limornow/images/3525820_42.jpg">
            <a:extLst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98519" y="1773162"/>
            <a:ext cx="5162269" cy="50848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7" y="4592792"/>
            <a:ext cx="673490" cy="88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7547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4658505" y="279415"/>
            <a:ext cx="3579830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/>
              </a:rPr>
              <a:t>הכירו את פינוקי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Picture 8">
            <a:extLst/>
          </p:cNvPr>
          <p:cNvPicPr>
            <a:picLocks noChangeAspect="1"/>
          </p:cNvPicPr>
          <p:nvPr/>
        </p:nvPicPr>
        <p:blipFill>
          <a:blip r:embed="rId3"/>
          <a:srcRect l="6606" r="13394"/>
          <a:stretch>
            <a:fillRect/>
          </a:stretch>
        </p:blipFill>
        <p:spPr>
          <a:xfrm rot="5400013">
            <a:off x="2233596" y="1734204"/>
            <a:ext cx="5815514" cy="44320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7" y="4592792"/>
            <a:ext cx="673490" cy="88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42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מחבר ישר 4"/>
          <p:cNvCxnSpPr/>
          <p:nvPr/>
        </p:nvCxnSpPr>
        <p:spPr>
          <a:xfrm flipV="1">
            <a:off x="6448421" y="1552578"/>
            <a:ext cx="1781179" cy="19047"/>
          </a:xfrm>
          <a:prstGeom prst="straightConnector1">
            <a:avLst/>
          </a:prstGeom>
          <a:noFill/>
          <a:ln w="28575" cap="flat">
            <a:solidFill>
              <a:srgbClr val="4DC7F8"/>
            </a:solidFill>
            <a:prstDash val="solid"/>
            <a:miter/>
          </a:ln>
        </p:spPr>
      </p:cxnSp>
      <p:sp>
        <p:nvSpPr>
          <p:cNvPr id="3" name="Rectangle 6"/>
          <p:cNvSpPr/>
          <p:nvPr/>
        </p:nvSpPr>
        <p:spPr>
          <a:xfrm>
            <a:off x="1270001" y="0"/>
            <a:ext cx="7873998" cy="6858000"/>
          </a:xfrm>
          <a:prstGeom prst="rect">
            <a:avLst/>
          </a:prstGeom>
          <a:solidFill>
            <a:srgbClr val="2A3A42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he-IL" sz="6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 pitchFamily="34"/>
              </a:rPr>
              <a:t>בפן המקצועי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7" y="4592792"/>
            <a:ext cx="673490" cy="88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89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2062341" y="391958"/>
            <a:ext cx="6210354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/>
              </a:rPr>
              <a:t>שותף ומנכ"ל </a:t>
            </a: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/>
              </a:rPr>
              <a:t>ב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/>
              </a:rPr>
              <a:t>חברת </a:t>
            </a:r>
            <a:r>
              <a:rPr kumimoji="0" lang="he-IL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/>
              </a:rPr>
              <a:t>יוזר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/>
              </a:rPr>
              <a:t> </a:t>
            </a:r>
            <a:r>
              <a:rPr kumimoji="0" lang="he-IL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/>
              </a:rPr>
              <a:t>אקססיביליטי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Picture 6">
            <a:extLst/>
          </p:cNvPr>
          <p:cNvPicPr>
            <a:picLocks noChangeAspect="1"/>
          </p:cNvPicPr>
          <p:nvPr/>
        </p:nvPicPr>
        <p:blipFill rotWithShape="1">
          <a:blip r:embed="rId3"/>
          <a:srcRect l="49616" t="14088" r="5081" b="17233"/>
          <a:stretch/>
        </p:blipFill>
        <p:spPr>
          <a:xfrm>
            <a:off x="5504329" y="1925746"/>
            <a:ext cx="2602937" cy="43077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7" y="4592792"/>
            <a:ext cx="673490" cy="88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627" y="1925746"/>
            <a:ext cx="2398727" cy="430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01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4333871" y="933446"/>
            <a:ext cx="3914775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he-IL" sz="4000" b="1" i="0" u="none" strike="noStrike" kern="0" cap="none" spc="0" normalizeH="0" baseline="0" noProof="0">
                <a:ln>
                  <a:noFill/>
                </a:ln>
                <a:solidFill>
                  <a:srgbClr val="2A3A42"/>
                </a:solidFill>
                <a:effectLst/>
                <a:uLnTx/>
                <a:uFillTx/>
                <a:latin typeface="NarkisBlockCondensedMF Thin" pitchFamily="18"/>
                <a:ea typeface="NarkisBlockCondensedMF Thin" pitchFamily="18"/>
                <a:cs typeface="Arial" pitchFamily="34"/>
              </a:rPr>
              <a:t>בפן המקצועי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2A3A42"/>
              </a:solidFill>
              <a:effectLst/>
              <a:uLnTx/>
              <a:uFillTx/>
              <a:latin typeface="NarkisBlockCondensedMF Thin" pitchFamily="18"/>
              <a:ea typeface="NarkisBlockCondensedMF Thin" pitchFamily="18"/>
            </a:endParaRPr>
          </a:p>
        </p:txBody>
      </p:sp>
      <p:cxnSp>
        <p:nvCxnSpPr>
          <p:cNvPr id="3" name="מחבר ישר 5"/>
          <p:cNvCxnSpPr/>
          <p:nvPr/>
        </p:nvCxnSpPr>
        <p:spPr>
          <a:xfrm flipV="1">
            <a:off x="5118097" y="1533521"/>
            <a:ext cx="3111503" cy="33294"/>
          </a:xfrm>
          <a:prstGeom prst="straightConnector1">
            <a:avLst/>
          </a:prstGeom>
          <a:noFill/>
          <a:ln w="28575" cap="flat">
            <a:solidFill>
              <a:srgbClr val="4DC7F8"/>
            </a:solidFill>
            <a:prstDash val="solid"/>
            <a:miter/>
          </a:ln>
        </p:spPr>
      </p:cxnSp>
      <p:sp>
        <p:nvSpPr>
          <p:cNvPr id="4" name="TextBox 7"/>
          <p:cNvSpPr txBox="1"/>
          <p:nvPr/>
        </p:nvSpPr>
        <p:spPr>
          <a:xfrm>
            <a:off x="1688119" y="1459318"/>
            <a:ext cx="6650440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he-IL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/>
              </a:rPr>
              <a:t>אנחנו מייעצים ומלווים </a:t>
            </a:r>
            <a:r>
              <a:rPr kumimoji="0" lang="he-IL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/>
              </a:rPr>
              <a:t>את מיטב ה</a:t>
            </a:r>
            <a:r>
              <a:rPr kumimoji="0" lang="he-IL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/>
              </a:rPr>
              <a:t>חברות בתהליך ההנגשה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Picture 8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766" y="2603396"/>
            <a:ext cx="6402793" cy="39521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7" y="4592792"/>
            <a:ext cx="673490" cy="88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67570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2003</TotalTime>
  <Words>361</Words>
  <Application>Microsoft Office PowerPoint</Application>
  <PresentationFormat>On-screen Show (4:3)</PresentationFormat>
  <Paragraphs>83</Paragraphs>
  <Slides>50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Aharoni</vt:lpstr>
      <vt:lpstr>Arial</vt:lpstr>
      <vt:lpstr>Calibri</vt:lpstr>
      <vt:lpstr>Calibri Light</vt:lpstr>
      <vt:lpstr>Courier New</vt:lpstr>
      <vt:lpstr>David</vt:lpstr>
      <vt:lpstr>NarkisBlockCondensedMF Thin</vt:lpstr>
      <vt:lpstr>Times New Roman</vt:lpstr>
      <vt:lpstr>Wingdings</vt:lpstr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Hila Leizerovich</dc:creator>
  <cp:lastModifiedBy>toovya shenfeld</cp:lastModifiedBy>
  <cp:revision>23</cp:revision>
  <dcterms:created xsi:type="dcterms:W3CDTF">2016-02-22T14:10:33Z</dcterms:created>
  <dcterms:modified xsi:type="dcterms:W3CDTF">2016-07-05T08:58:29Z</dcterms:modified>
</cp:coreProperties>
</file>