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</p:sldMasterIdLst>
  <p:notesMasterIdLst>
    <p:notesMasterId r:id="rId26"/>
  </p:notesMasterIdLst>
  <p:sldIdLst>
    <p:sldId id="260" r:id="rId12"/>
    <p:sldId id="257" r:id="rId13"/>
    <p:sldId id="266" r:id="rId14"/>
    <p:sldId id="259" r:id="rId15"/>
    <p:sldId id="270" r:id="rId16"/>
    <p:sldId id="261" r:id="rId17"/>
    <p:sldId id="262" r:id="rId18"/>
    <p:sldId id="263" r:id="rId19"/>
    <p:sldId id="264" r:id="rId20"/>
    <p:sldId id="265" r:id="rId21"/>
    <p:sldId id="267" r:id="rId22"/>
    <p:sldId id="271" r:id="rId23"/>
    <p:sldId id="269" r:id="rId24"/>
    <p:sldId id="258" r:id="rId25"/>
  </p:sldIdLst>
  <p:sldSz cx="9144000" cy="6858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Calibri" charset="0"/>
        <a:ea typeface="ヒラギノ角ゴ Pro W3" charset="0"/>
        <a:cs typeface="ヒラギノ角ゴ Pro W3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Calibri" charset="0"/>
        <a:ea typeface="ヒラギノ角ゴ Pro W3" charset="0"/>
        <a:cs typeface="ヒラギノ角ゴ Pro W3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Calibri" charset="0"/>
        <a:ea typeface="ヒラギノ角ゴ Pro W3" charset="0"/>
        <a:cs typeface="ヒラギノ角ゴ Pro W3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Calibri" charset="0"/>
        <a:ea typeface="ヒラギノ角ゴ Pro W3" charset="0"/>
        <a:cs typeface="ヒラギノ角ゴ Pro W3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alibri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624" y="1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B2025-3028-4949-8793-E672BD881681}" type="doc">
      <dgm:prSet loTypeId="urn:microsoft.com/office/officeart/2005/8/layout/chevron2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pPr rtl="1"/>
          <a:endParaRPr lang="he-IL"/>
        </a:p>
      </dgm:t>
    </dgm:pt>
    <dgm:pt modelId="{B66E22AC-F2BA-44CA-BDB6-D40EECF9B11C}">
      <dgm:prSet phldrT="[טקסט]"/>
      <dgm:spPr>
        <a:solidFill>
          <a:srgbClr val="005A66"/>
        </a:solidFill>
      </dgm:spPr>
      <dgm:t>
        <a:bodyPr/>
        <a:lstStyle/>
        <a:p>
          <a:pPr rtl="1"/>
          <a:r>
            <a:rPr lang="he-IL" dirty="0" smtClean="0"/>
            <a:t>חוק</a:t>
          </a:r>
          <a:endParaRPr lang="he-IL" dirty="0"/>
        </a:p>
      </dgm:t>
    </dgm:pt>
    <dgm:pt modelId="{E1D66A0E-1AC2-4693-A3D3-CE4936317F4A}" type="parTrans" cxnId="{BF059C8E-A8B9-4EE8-AFAE-849950A2F212}">
      <dgm:prSet/>
      <dgm:spPr/>
      <dgm:t>
        <a:bodyPr/>
        <a:lstStyle/>
        <a:p>
          <a:pPr rtl="1"/>
          <a:endParaRPr lang="he-IL"/>
        </a:p>
      </dgm:t>
    </dgm:pt>
    <dgm:pt modelId="{ED53B6C5-B5D5-4B7A-8588-BFCB2AFB00B4}" type="sibTrans" cxnId="{BF059C8E-A8B9-4EE8-AFAE-849950A2F212}">
      <dgm:prSet/>
      <dgm:spPr/>
      <dgm:t>
        <a:bodyPr/>
        <a:lstStyle/>
        <a:p>
          <a:pPr rtl="1"/>
          <a:endParaRPr lang="he-IL"/>
        </a:p>
      </dgm:t>
    </dgm:pt>
    <dgm:pt modelId="{9F2336AE-75F4-4A3D-A8BC-C3416ECCD89D}">
      <dgm:prSet phldrT="[טקסט]" custT="1"/>
      <dgm:spPr/>
      <dgm:t>
        <a:bodyPr/>
        <a:lstStyle/>
        <a:p>
          <a:pPr rtl="1"/>
          <a:r>
            <a:rPr lang="he-IL" sz="2800" b="0" dirty="0" smtClean="0">
              <a:solidFill>
                <a:srgbClr val="016365"/>
              </a:solidFill>
            </a:rPr>
            <a:t>חוק שוויון זכויות לאנשים עם מוגבלות תשנ"ח-1998</a:t>
          </a:r>
          <a:endParaRPr lang="he-IL" sz="2000" b="0" dirty="0">
            <a:solidFill>
              <a:srgbClr val="016365"/>
            </a:solidFill>
          </a:endParaRPr>
        </a:p>
      </dgm:t>
    </dgm:pt>
    <dgm:pt modelId="{4000C2D6-F16D-4AD3-9997-E268D7007DE1}" type="parTrans" cxnId="{360CE6A4-C91C-4FD4-B853-947021356124}">
      <dgm:prSet/>
      <dgm:spPr/>
      <dgm:t>
        <a:bodyPr/>
        <a:lstStyle/>
        <a:p>
          <a:pPr rtl="1"/>
          <a:endParaRPr lang="he-IL"/>
        </a:p>
      </dgm:t>
    </dgm:pt>
    <dgm:pt modelId="{44FAD695-4D46-4EA7-AC98-B5DE8EC51D6A}" type="sibTrans" cxnId="{360CE6A4-C91C-4FD4-B853-947021356124}">
      <dgm:prSet/>
      <dgm:spPr/>
      <dgm:t>
        <a:bodyPr/>
        <a:lstStyle/>
        <a:p>
          <a:pPr rtl="1"/>
          <a:endParaRPr lang="he-IL"/>
        </a:p>
      </dgm:t>
    </dgm:pt>
    <dgm:pt modelId="{4C6489FD-6274-4E9B-B449-91ED179600DA}">
      <dgm:prSet phldrT="[טקסט]"/>
      <dgm:spPr>
        <a:solidFill>
          <a:srgbClr val="005A66"/>
        </a:solidFill>
      </dgm:spPr>
      <dgm:t>
        <a:bodyPr/>
        <a:lstStyle/>
        <a:p>
          <a:pPr rtl="0"/>
          <a:r>
            <a:rPr lang="he-IL" dirty="0" smtClean="0"/>
            <a:t>תקנות</a:t>
          </a:r>
          <a:endParaRPr lang="he-IL" dirty="0"/>
        </a:p>
      </dgm:t>
    </dgm:pt>
    <dgm:pt modelId="{9104E016-4EB7-4A54-BFDE-F89E1154B8E9}" type="parTrans" cxnId="{39F0E08F-1496-4032-84D5-C703A706D1A1}">
      <dgm:prSet/>
      <dgm:spPr/>
      <dgm:t>
        <a:bodyPr/>
        <a:lstStyle/>
        <a:p>
          <a:pPr rtl="1"/>
          <a:endParaRPr lang="he-IL"/>
        </a:p>
      </dgm:t>
    </dgm:pt>
    <dgm:pt modelId="{B51E9036-E548-4585-8709-C940F1631F9A}" type="sibTrans" cxnId="{39F0E08F-1496-4032-84D5-C703A706D1A1}">
      <dgm:prSet/>
      <dgm:spPr/>
      <dgm:t>
        <a:bodyPr/>
        <a:lstStyle/>
        <a:p>
          <a:pPr rtl="1"/>
          <a:endParaRPr lang="he-IL"/>
        </a:p>
      </dgm:t>
    </dgm:pt>
    <dgm:pt modelId="{A3F55649-8E12-4F77-B834-9B72A18126DE}">
      <dgm:prSet phldrT="[טקסט]" custT="1"/>
      <dgm:spPr/>
      <dgm:t>
        <a:bodyPr/>
        <a:lstStyle/>
        <a:p>
          <a:pPr algn="r" rtl="1"/>
          <a:r>
            <a:rPr lang="he-IL" sz="2800" b="0" dirty="0" smtClean="0">
              <a:solidFill>
                <a:srgbClr val="016365"/>
              </a:solidFill>
            </a:rPr>
            <a:t>תקנות נגישות השירות </a:t>
          </a:r>
          <a:r>
            <a:rPr lang="he-IL" sz="2000" b="0" dirty="0" smtClean="0">
              <a:solidFill>
                <a:srgbClr val="016365"/>
              </a:solidFill>
            </a:rPr>
            <a:t>נכנסו לתוקף באוק' 2013</a:t>
          </a:r>
          <a:r>
            <a:rPr lang="en-US" sz="2000" b="0" dirty="0" smtClean="0">
              <a:solidFill>
                <a:srgbClr val="016365"/>
              </a:solidFill>
            </a:rPr>
            <a:t/>
          </a:r>
          <a:br>
            <a:rPr lang="en-US" sz="2000" b="0" dirty="0" smtClean="0">
              <a:solidFill>
                <a:srgbClr val="016365"/>
              </a:solidFill>
            </a:rPr>
          </a:br>
          <a:r>
            <a:rPr lang="he-IL" sz="2000" b="0" dirty="0" smtClean="0">
              <a:solidFill>
                <a:srgbClr val="016365"/>
              </a:solidFill>
              <a:sym typeface="Wingdings" panose="05000000000000000000" pitchFamily="2" charset="2"/>
            </a:rPr>
            <a:t></a:t>
          </a:r>
          <a:r>
            <a:rPr lang="he-IL" sz="2600" b="0" dirty="0" smtClean="0">
              <a:solidFill>
                <a:srgbClr val="016365"/>
              </a:solidFill>
            </a:rPr>
            <a:t>סעיף 35 - </a:t>
          </a:r>
          <a:r>
            <a:rPr lang="he-IL" sz="2600" b="0" dirty="0" err="1" smtClean="0">
              <a:solidFill>
                <a:srgbClr val="016365"/>
              </a:solidFill>
            </a:rPr>
            <a:t>הנגשת</a:t>
          </a:r>
          <a:r>
            <a:rPr lang="he-IL" sz="2600" b="0" dirty="0" smtClean="0">
              <a:solidFill>
                <a:srgbClr val="016365"/>
              </a:solidFill>
            </a:rPr>
            <a:t> אתרי אינטרנט</a:t>
          </a:r>
          <a:endParaRPr lang="he-IL" sz="2800" b="0" dirty="0">
            <a:solidFill>
              <a:srgbClr val="016365"/>
            </a:solidFill>
          </a:endParaRPr>
        </a:p>
      </dgm:t>
    </dgm:pt>
    <dgm:pt modelId="{4259D86F-A5EC-41A0-93F4-EB0AF8C1BBA9}" type="parTrans" cxnId="{DDB8A300-94AD-4C22-971C-71F8AFCE83DE}">
      <dgm:prSet/>
      <dgm:spPr/>
      <dgm:t>
        <a:bodyPr/>
        <a:lstStyle/>
        <a:p>
          <a:pPr rtl="1"/>
          <a:endParaRPr lang="he-IL"/>
        </a:p>
      </dgm:t>
    </dgm:pt>
    <dgm:pt modelId="{BE0FE825-67D8-49E0-BB21-1CDDA06E0455}" type="sibTrans" cxnId="{DDB8A300-94AD-4C22-971C-71F8AFCE83DE}">
      <dgm:prSet/>
      <dgm:spPr/>
      <dgm:t>
        <a:bodyPr/>
        <a:lstStyle/>
        <a:p>
          <a:pPr rtl="1"/>
          <a:endParaRPr lang="he-IL"/>
        </a:p>
      </dgm:t>
    </dgm:pt>
    <dgm:pt modelId="{54B83265-F3A7-4F66-B546-69890B5CACEC}">
      <dgm:prSet phldrT="[טקסט]"/>
      <dgm:spPr>
        <a:solidFill>
          <a:srgbClr val="005A66"/>
        </a:solidFill>
      </dgm:spPr>
      <dgm:t>
        <a:bodyPr/>
        <a:lstStyle/>
        <a:p>
          <a:pPr rtl="1"/>
          <a:r>
            <a:rPr lang="he-IL" dirty="0" smtClean="0"/>
            <a:t>תקן</a:t>
          </a:r>
          <a:endParaRPr lang="he-IL" dirty="0"/>
        </a:p>
      </dgm:t>
    </dgm:pt>
    <dgm:pt modelId="{4F9A680B-BBB1-4A67-B532-FE7751A8A383}" type="parTrans" cxnId="{9572005A-0FC1-4327-89B5-E184DF974E48}">
      <dgm:prSet/>
      <dgm:spPr/>
      <dgm:t>
        <a:bodyPr/>
        <a:lstStyle/>
        <a:p>
          <a:pPr rtl="1"/>
          <a:endParaRPr lang="he-IL"/>
        </a:p>
      </dgm:t>
    </dgm:pt>
    <dgm:pt modelId="{2C0148F4-6A66-4E2E-9B44-370228FF2395}" type="sibTrans" cxnId="{9572005A-0FC1-4327-89B5-E184DF974E48}">
      <dgm:prSet/>
      <dgm:spPr/>
      <dgm:t>
        <a:bodyPr/>
        <a:lstStyle/>
        <a:p>
          <a:pPr rtl="1"/>
          <a:endParaRPr lang="he-IL"/>
        </a:p>
      </dgm:t>
    </dgm:pt>
    <dgm:pt modelId="{31911FD3-3C81-4725-A969-46EAF2843C04}">
      <dgm:prSet phldrT="[טקסט]" custT="1"/>
      <dgm:spPr/>
      <dgm:t>
        <a:bodyPr/>
        <a:lstStyle/>
        <a:p>
          <a:pPr rtl="1"/>
          <a:r>
            <a:rPr lang="he-IL" sz="2800" b="0" dirty="0" smtClean="0">
              <a:solidFill>
                <a:srgbClr val="016365"/>
              </a:solidFill>
            </a:rPr>
            <a:t>תקן ישראלי 5568 </a:t>
          </a:r>
          <a:r>
            <a:rPr lang="en-US" sz="2800" b="0" dirty="0" smtClean="0">
              <a:solidFill>
                <a:srgbClr val="016365"/>
              </a:solidFill>
            </a:rPr>
            <a:t/>
          </a:r>
          <a:br>
            <a:rPr lang="en-US" sz="2800" b="0" dirty="0" smtClean="0">
              <a:solidFill>
                <a:srgbClr val="016365"/>
              </a:solidFill>
            </a:rPr>
          </a:br>
          <a:r>
            <a:rPr lang="he-IL" sz="2000" b="0" dirty="0" smtClean="0">
              <a:solidFill>
                <a:srgbClr val="016365"/>
              </a:solidFill>
              <a:sym typeface="Wingdings" panose="05000000000000000000" pitchFamily="2" charset="2"/>
            </a:rPr>
            <a:t></a:t>
          </a:r>
          <a:r>
            <a:rPr lang="he-IL" sz="2600" b="0" dirty="0" smtClean="0">
              <a:solidFill>
                <a:srgbClr val="016365"/>
              </a:solidFill>
            </a:rPr>
            <a:t>תרגום של </a:t>
          </a:r>
          <a:r>
            <a:rPr lang="en-US" sz="2600" b="0" dirty="0" smtClean="0">
              <a:solidFill>
                <a:srgbClr val="016365"/>
              </a:solidFill>
            </a:rPr>
            <a:t>WCAG 2.0</a:t>
          </a:r>
          <a:r>
            <a:rPr lang="he-IL" sz="2600" b="0" dirty="0" smtClean="0">
              <a:solidFill>
                <a:srgbClr val="016365"/>
              </a:solidFill>
            </a:rPr>
            <a:t> </a:t>
          </a:r>
          <a:r>
            <a:rPr lang="he-IL" sz="2000" b="0" dirty="0" smtClean="0">
              <a:solidFill>
                <a:srgbClr val="016365"/>
              </a:solidFill>
            </a:rPr>
            <a:t>(</a:t>
          </a:r>
          <a:r>
            <a:rPr lang="en-US" sz="2000" b="0" dirty="0" smtClean="0">
              <a:solidFill>
                <a:srgbClr val="016365"/>
              </a:solidFill>
            </a:rPr>
            <a:t>Web Content Accessibility Guidelines</a:t>
          </a:r>
          <a:r>
            <a:rPr lang="he-IL" sz="2000" b="0" dirty="0" smtClean="0">
              <a:solidFill>
                <a:srgbClr val="016365"/>
              </a:solidFill>
            </a:rPr>
            <a:t>)</a:t>
          </a:r>
          <a:r>
            <a:rPr lang="he-IL" sz="1600" b="0" dirty="0" smtClean="0">
              <a:solidFill>
                <a:srgbClr val="016365"/>
              </a:solidFill>
            </a:rPr>
            <a:t> </a:t>
          </a:r>
          <a:r>
            <a:rPr lang="he-IL" sz="2600" b="0" dirty="0" smtClean="0">
              <a:solidFill>
                <a:srgbClr val="016365"/>
              </a:solidFill>
            </a:rPr>
            <a:t>של גוף התקינה הבינ"ל </a:t>
          </a:r>
          <a:r>
            <a:rPr lang="en-US" sz="2600" b="0" dirty="0" smtClean="0">
              <a:solidFill>
                <a:srgbClr val="016365"/>
              </a:solidFill>
            </a:rPr>
            <a:t>W3C</a:t>
          </a:r>
          <a:endParaRPr lang="he-IL" sz="2800" b="0" dirty="0">
            <a:solidFill>
              <a:srgbClr val="016365"/>
            </a:solidFill>
          </a:endParaRPr>
        </a:p>
      </dgm:t>
    </dgm:pt>
    <dgm:pt modelId="{EB0092A5-AB65-4955-BC21-FDAE910B83C3}" type="parTrans" cxnId="{045A3207-BF5F-4A25-996E-353289B62F19}">
      <dgm:prSet/>
      <dgm:spPr/>
      <dgm:t>
        <a:bodyPr/>
        <a:lstStyle/>
        <a:p>
          <a:pPr rtl="1"/>
          <a:endParaRPr lang="he-IL"/>
        </a:p>
      </dgm:t>
    </dgm:pt>
    <dgm:pt modelId="{CC628A89-02A1-406D-98BA-D76FE03A9192}" type="sibTrans" cxnId="{045A3207-BF5F-4A25-996E-353289B62F19}">
      <dgm:prSet/>
      <dgm:spPr/>
      <dgm:t>
        <a:bodyPr/>
        <a:lstStyle/>
        <a:p>
          <a:pPr rtl="1"/>
          <a:endParaRPr lang="he-IL"/>
        </a:p>
      </dgm:t>
    </dgm:pt>
    <dgm:pt modelId="{6CE72CE1-DD25-4925-B345-D4E24E1BB0D5}" type="pres">
      <dgm:prSet presAssocID="{30AB2025-3028-4949-8793-E672BD8816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5F65E1F-0998-445D-A364-E23CB76FFA04}" type="pres">
      <dgm:prSet presAssocID="{B66E22AC-F2BA-44CA-BDB6-D40EECF9B11C}" presName="composite" presStyleCnt="0"/>
      <dgm:spPr/>
    </dgm:pt>
    <dgm:pt modelId="{C0F16A6A-8434-48D8-93B2-E91951C38978}" type="pres">
      <dgm:prSet presAssocID="{B66E22AC-F2BA-44CA-BDB6-D40EECF9B11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4F50A4E-CC77-411C-9331-22A6BE36AFB7}" type="pres">
      <dgm:prSet presAssocID="{B66E22AC-F2BA-44CA-BDB6-D40EECF9B11C}" presName="descendantText" presStyleLbl="alignAcc1" presStyleIdx="0" presStyleCnt="3" custLinFactNeighborX="587" custLinFactNeighborY="-6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8401147-1BBD-4D32-8D8F-1B531F8FD4BD}" type="pres">
      <dgm:prSet presAssocID="{ED53B6C5-B5D5-4B7A-8588-BFCB2AFB00B4}" presName="sp" presStyleCnt="0"/>
      <dgm:spPr/>
    </dgm:pt>
    <dgm:pt modelId="{68C83E1A-083B-4CEE-9A34-B56EECD1C41D}" type="pres">
      <dgm:prSet presAssocID="{4C6489FD-6274-4E9B-B449-91ED179600DA}" presName="composite" presStyleCnt="0"/>
      <dgm:spPr/>
    </dgm:pt>
    <dgm:pt modelId="{CA2BF10B-5836-4D9D-AEA7-64F92A8BD09C}" type="pres">
      <dgm:prSet presAssocID="{4C6489FD-6274-4E9B-B449-91ED179600D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F894C2F-9C8C-4D81-86AC-92D907D52FE3}" type="pres">
      <dgm:prSet presAssocID="{4C6489FD-6274-4E9B-B449-91ED179600DA}" presName="descendantText" presStyleLbl="alignAcc1" presStyleIdx="1" presStyleCnt="3" custLinFactNeighborX="-259" custLinFactNeighborY="-77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F6BF824-33D7-404A-B58B-A9C5DB1AC146}" type="pres">
      <dgm:prSet presAssocID="{B51E9036-E548-4585-8709-C940F1631F9A}" presName="sp" presStyleCnt="0"/>
      <dgm:spPr/>
    </dgm:pt>
    <dgm:pt modelId="{E436EAB4-44F1-4644-8C45-E522A2D5E11E}" type="pres">
      <dgm:prSet presAssocID="{54B83265-F3A7-4F66-B546-69890B5CACEC}" presName="composite" presStyleCnt="0"/>
      <dgm:spPr/>
    </dgm:pt>
    <dgm:pt modelId="{D57E3D57-540A-42E7-9D8A-64B1C0301240}" type="pres">
      <dgm:prSet presAssocID="{54B83265-F3A7-4F66-B546-69890B5CACE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4424E72-C0B8-4281-8D13-3432AB290802}" type="pres">
      <dgm:prSet presAssocID="{54B83265-F3A7-4F66-B546-69890B5CACEC}" presName="descendantText" presStyleLbl="alignAcc1" presStyleIdx="2" presStyleCnt="3" custScaleY="15957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360CE6A4-C91C-4FD4-B853-947021356124}" srcId="{B66E22AC-F2BA-44CA-BDB6-D40EECF9B11C}" destId="{9F2336AE-75F4-4A3D-A8BC-C3416ECCD89D}" srcOrd="0" destOrd="0" parTransId="{4000C2D6-F16D-4AD3-9997-E268D7007DE1}" sibTransId="{44FAD695-4D46-4EA7-AC98-B5DE8EC51D6A}"/>
    <dgm:cxn modelId="{DDB8A300-94AD-4C22-971C-71F8AFCE83DE}" srcId="{4C6489FD-6274-4E9B-B449-91ED179600DA}" destId="{A3F55649-8E12-4F77-B834-9B72A18126DE}" srcOrd="0" destOrd="0" parTransId="{4259D86F-A5EC-41A0-93F4-EB0AF8C1BBA9}" sibTransId="{BE0FE825-67D8-49E0-BB21-1CDDA06E0455}"/>
    <dgm:cxn modelId="{5EE87043-9736-46F4-853B-B6674FA9D6A3}" type="presOf" srcId="{54B83265-F3A7-4F66-B546-69890B5CACEC}" destId="{D57E3D57-540A-42E7-9D8A-64B1C0301240}" srcOrd="0" destOrd="0" presId="urn:microsoft.com/office/officeart/2005/8/layout/chevron2"/>
    <dgm:cxn modelId="{045A3207-BF5F-4A25-996E-353289B62F19}" srcId="{54B83265-F3A7-4F66-B546-69890B5CACEC}" destId="{31911FD3-3C81-4725-A969-46EAF2843C04}" srcOrd="0" destOrd="0" parTransId="{EB0092A5-AB65-4955-BC21-FDAE910B83C3}" sibTransId="{CC628A89-02A1-406D-98BA-D76FE03A9192}"/>
    <dgm:cxn modelId="{85CBFD34-6819-4EA9-A000-EBBF55DF69F4}" type="presOf" srcId="{30AB2025-3028-4949-8793-E672BD881681}" destId="{6CE72CE1-DD25-4925-B345-D4E24E1BB0D5}" srcOrd="0" destOrd="0" presId="urn:microsoft.com/office/officeart/2005/8/layout/chevron2"/>
    <dgm:cxn modelId="{79D777C9-B34F-4662-A5ED-D6D8D3EF34FA}" type="presOf" srcId="{A3F55649-8E12-4F77-B834-9B72A18126DE}" destId="{6F894C2F-9C8C-4D81-86AC-92D907D52FE3}" srcOrd="0" destOrd="0" presId="urn:microsoft.com/office/officeart/2005/8/layout/chevron2"/>
    <dgm:cxn modelId="{39F0E08F-1496-4032-84D5-C703A706D1A1}" srcId="{30AB2025-3028-4949-8793-E672BD881681}" destId="{4C6489FD-6274-4E9B-B449-91ED179600DA}" srcOrd="1" destOrd="0" parTransId="{9104E016-4EB7-4A54-BFDE-F89E1154B8E9}" sibTransId="{B51E9036-E548-4585-8709-C940F1631F9A}"/>
    <dgm:cxn modelId="{3D64B0D3-E9D4-4514-94BC-8F85B269450B}" type="presOf" srcId="{9F2336AE-75F4-4A3D-A8BC-C3416ECCD89D}" destId="{D4F50A4E-CC77-411C-9331-22A6BE36AFB7}" srcOrd="0" destOrd="0" presId="urn:microsoft.com/office/officeart/2005/8/layout/chevron2"/>
    <dgm:cxn modelId="{3DF35F03-C9A0-45B5-A3AB-3D96F4314661}" type="presOf" srcId="{B66E22AC-F2BA-44CA-BDB6-D40EECF9B11C}" destId="{C0F16A6A-8434-48D8-93B2-E91951C38978}" srcOrd="0" destOrd="0" presId="urn:microsoft.com/office/officeart/2005/8/layout/chevron2"/>
    <dgm:cxn modelId="{A210FA34-3402-4EB5-9532-4042E11881E3}" type="presOf" srcId="{4C6489FD-6274-4E9B-B449-91ED179600DA}" destId="{CA2BF10B-5836-4D9D-AEA7-64F92A8BD09C}" srcOrd="0" destOrd="0" presId="urn:microsoft.com/office/officeart/2005/8/layout/chevron2"/>
    <dgm:cxn modelId="{765DDDC3-C0B0-4D2D-B358-9CA91C7E5475}" type="presOf" srcId="{31911FD3-3C81-4725-A969-46EAF2843C04}" destId="{B4424E72-C0B8-4281-8D13-3432AB290802}" srcOrd="0" destOrd="0" presId="urn:microsoft.com/office/officeart/2005/8/layout/chevron2"/>
    <dgm:cxn modelId="{BF059C8E-A8B9-4EE8-AFAE-849950A2F212}" srcId="{30AB2025-3028-4949-8793-E672BD881681}" destId="{B66E22AC-F2BA-44CA-BDB6-D40EECF9B11C}" srcOrd="0" destOrd="0" parTransId="{E1D66A0E-1AC2-4693-A3D3-CE4936317F4A}" sibTransId="{ED53B6C5-B5D5-4B7A-8588-BFCB2AFB00B4}"/>
    <dgm:cxn modelId="{9572005A-0FC1-4327-89B5-E184DF974E48}" srcId="{30AB2025-3028-4949-8793-E672BD881681}" destId="{54B83265-F3A7-4F66-B546-69890B5CACEC}" srcOrd="2" destOrd="0" parTransId="{4F9A680B-BBB1-4A67-B532-FE7751A8A383}" sibTransId="{2C0148F4-6A66-4E2E-9B44-370228FF2395}"/>
    <dgm:cxn modelId="{17F55B5E-FB20-4D06-8E2D-893E069FEC77}" type="presParOf" srcId="{6CE72CE1-DD25-4925-B345-D4E24E1BB0D5}" destId="{F5F65E1F-0998-445D-A364-E23CB76FFA04}" srcOrd="0" destOrd="0" presId="urn:microsoft.com/office/officeart/2005/8/layout/chevron2"/>
    <dgm:cxn modelId="{8A2F5B29-C9B8-459D-A765-C72DED782DE7}" type="presParOf" srcId="{F5F65E1F-0998-445D-A364-E23CB76FFA04}" destId="{C0F16A6A-8434-48D8-93B2-E91951C38978}" srcOrd="0" destOrd="0" presId="urn:microsoft.com/office/officeart/2005/8/layout/chevron2"/>
    <dgm:cxn modelId="{C9F0AC4D-33B5-4155-90BA-ED1B4CCECD27}" type="presParOf" srcId="{F5F65E1F-0998-445D-A364-E23CB76FFA04}" destId="{D4F50A4E-CC77-411C-9331-22A6BE36AFB7}" srcOrd="1" destOrd="0" presId="urn:microsoft.com/office/officeart/2005/8/layout/chevron2"/>
    <dgm:cxn modelId="{9582B5CE-FDE6-4CA8-A864-2B7EBBE75234}" type="presParOf" srcId="{6CE72CE1-DD25-4925-B345-D4E24E1BB0D5}" destId="{78401147-1BBD-4D32-8D8F-1B531F8FD4BD}" srcOrd="1" destOrd="0" presId="urn:microsoft.com/office/officeart/2005/8/layout/chevron2"/>
    <dgm:cxn modelId="{6A511D17-DE41-461B-B5EA-BEEAF67E985C}" type="presParOf" srcId="{6CE72CE1-DD25-4925-B345-D4E24E1BB0D5}" destId="{68C83E1A-083B-4CEE-9A34-B56EECD1C41D}" srcOrd="2" destOrd="0" presId="urn:microsoft.com/office/officeart/2005/8/layout/chevron2"/>
    <dgm:cxn modelId="{ADAEED33-B236-4025-9B14-0E0C8BC87744}" type="presParOf" srcId="{68C83E1A-083B-4CEE-9A34-B56EECD1C41D}" destId="{CA2BF10B-5836-4D9D-AEA7-64F92A8BD09C}" srcOrd="0" destOrd="0" presId="urn:microsoft.com/office/officeart/2005/8/layout/chevron2"/>
    <dgm:cxn modelId="{EB9ECBB9-7C42-4542-9B11-ED2631534EB5}" type="presParOf" srcId="{68C83E1A-083B-4CEE-9A34-B56EECD1C41D}" destId="{6F894C2F-9C8C-4D81-86AC-92D907D52FE3}" srcOrd="1" destOrd="0" presId="urn:microsoft.com/office/officeart/2005/8/layout/chevron2"/>
    <dgm:cxn modelId="{277AAA1F-3BF7-40BC-8F41-A9D86649AEA2}" type="presParOf" srcId="{6CE72CE1-DD25-4925-B345-D4E24E1BB0D5}" destId="{FF6BF824-33D7-404A-B58B-A9C5DB1AC146}" srcOrd="3" destOrd="0" presId="urn:microsoft.com/office/officeart/2005/8/layout/chevron2"/>
    <dgm:cxn modelId="{4D4467F4-A87D-4D1F-A004-9473F296D9ED}" type="presParOf" srcId="{6CE72CE1-DD25-4925-B345-D4E24E1BB0D5}" destId="{E436EAB4-44F1-4644-8C45-E522A2D5E11E}" srcOrd="4" destOrd="0" presId="urn:microsoft.com/office/officeart/2005/8/layout/chevron2"/>
    <dgm:cxn modelId="{2A178AA1-6B61-43D6-9935-A67FC98D2A95}" type="presParOf" srcId="{E436EAB4-44F1-4644-8C45-E522A2D5E11E}" destId="{D57E3D57-540A-42E7-9D8A-64B1C0301240}" srcOrd="0" destOrd="0" presId="urn:microsoft.com/office/officeart/2005/8/layout/chevron2"/>
    <dgm:cxn modelId="{1E8FEAE6-CF4F-425F-8C83-EBBDC323C197}" type="presParOf" srcId="{E436EAB4-44F1-4644-8C45-E522A2D5E11E}" destId="{B4424E72-C0B8-4281-8D13-3432AB29080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16A6A-8434-48D8-93B2-E91951C38978}">
      <dsp:nvSpPr>
        <dsp:cNvPr id="0" name=""/>
        <dsp:cNvSpPr/>
      </dsp:nvSpPr>
      <dsp:spPr>
        <a:xfrm rot="5400000">
          <a:off x="-212999" y="215889"/>
          <a:ext cx="1419996" cy="993997"/>
        </a:xfrm>
        <a:prstGeom prst="chevron">
          <a:avLst/>
        </a:prstGeom>
        <a:solidFill>
          <a:srgbClr val="005A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kern="1200" dirty="0" smtClean="0"/>
            <a:t>חוק</a:t>
          </a:r>
          <a:endParaRPr lang="he-IL" sz="2900" kern="1200" dirty="0"/>
        </a:p>
      </dsp:txBody>
      <dsp:txXfrm rot="-5400000">
        <a:off x="1" y="499889"/>
        <a:ext cx="993997" cy="425999"/>
      </dsp:txXfrm>
    </dsp:sp>
    <dsp:sp modelId="{D4F50A4E-CC77-411C-9331-22A6BE36AFB7}">
      <dsp:nvSpPr>
        <dsp:cNvPr id="0" name=""/>
        <dsp:cNvSpPr/>
      </dsp:nvSpPr>
      <dsp:spPr>
        <a:xfrm rot="5400000">
          <a:off x="4391983" y="-3395714"/>
          <a:ext cx="922997" cy="77189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b="0" kern="1200" dirty="0" smtClean="0">
              <a:solidFill>
                <a:srgbClr val="016365"/>
              </a:solidFill>
            </a:rPr>
            <a:t>חוק שוויון זכויות לאנשים עם מוגבלות תשנ"ח-1998</a:t>
          </a:r>
          <a:endParaRPr lang="he-IL" sz="2000" b="0" kern="1200" dirty="0">
            <a:solidFill>
              <a:srgbClr val="016365"/>
            </a:solidFill>
          </a:endParaRPr>
        </a:p>
      </dsp:txBody>
      <dsp:txXfrm rot="-5400000">
        <a:off x="993997" y="47329"/>
        <a:ext cx="7673913" cy="832883"/>
      </dsp:txXfrm>
    </dsp:sp>
    <dsp:sp modelId="{CA2BF10B-5836-4D9D-AEA7-64F92A8BD09C}">
      <dsp:nvSpPr>
        <dsp:cNvPr id="0" name=""/>
        <dsp:cNvSpPr/>
      </dsp:nvSpPr>
      <dsp:spPr>
        <a:xfrm rot="5400000">
          <a:off x="-212999" y="1453755"/>
          <a:ext cx="1419996" cy="993997"/>
        </a:xfrm>
        <a:prstGeom prst="chevron">
          <a:avLst/>
        </a:prstGeom>
        <a:solidFill>
          <a:srgbClr val="005A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kern="1200" dirty="0" smtClean="0"/>
            <a:t>תקנות</a:t>
          </a:r>
          <a:endParaRPr lang="he-IL" sz="2900" kern="1200" dirty="0"/>
        </a:p>
      </dsp:txBody>
      <dsp:txXfrm rot="-5400000">
        <a:off x="1" y="1737755"/>
        <a:ext cx="993997" cy="425999"/>
      </dsp:txXfrm>
    </dsp:sp>
    <dsp:sp modelId="{6F894C2F-9C8C-4D81-86AC-92D907D52FE3}">
      <dsp:nvSpPr>
        <dsp:cNvPr id="0" name=""/>
        <dsp:cNvSpPr/>
      </dsp:nvSpPr>
      <dsp:spPr>
        <a:xfrm rot="5400000">
          <a:off x="4371991" y="-2164384"/>
          <a:ext cx="922997" cy="77189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b="0" kern="1200" dirty="0" smtClean="0">
              <a:solidFill>
                <a:srgbClr val="016365"/>
              </a:solidFill>
            </a:rPr>
            <a:t>תקנות נגישות השירות </a:t>
          </a:r>
          <a:r>
            <a:rPr lang="he-IL" sz="2000" b="0" kern="1200" dirty="0" smtClean="0">
              <a:solidFill>
                <a:srgbClr val="016365"/>
              </a:solidFill>
            </a:rPr>
            <a:t>נכנסו לתוקף באוק' 2013</a:t>
          </a:r>
          <a:r>
            <a:rPr lang="en-US" sz="2000" b="0" kern="1200" dirty="0" smtClean="0">
              <a:solidFill>
                <a:srgbClr val="016365"/>
              </a:solidFill>
            </a:rPr>
            <a:t/>
          </a:r>
          <a:br>
            <a:rPr lang="en-US" sz="2000" b="0" kern="1200" dirty="0" smtClean="0">
              <a:solidFill>
                <a:srgbClr val="016365"/>
              </a:solidFill>
            </a:rPr>
          </a:br>
          <a:r>
            <a:rPr lang="he-IL" sz="2000" b="0" kern="1200" dirty="0" smtClean="0">
              <a:solidFill>
                <a:srgbClr val="016365"/>
              </a:solidFill>
              <a:sym typeface="Wingdings" panose="05000000000000000000" pitchFamily="2" charset="2"/>
            </a:rPr>
            <a:t></a:t>
          </a:r>
          <a:r>
            <a:rPr lang="he-IL" sz="2600" b="0" kern="1200" dirty="0" smtClean="0">
              <a:solidFill>
                <a:srgbClr val="016365"/>
              </a:solidFill>
            </a:rPr>
            <a:t>סעיף 35 - </a:t>
          </a:r>
          <a:r>
            <a:rPr lang="he-IL" sz="2600" b="0" kern="1200" dirty="0" err="1" smtClean="0">
              <a:solidFill>
                <a:srgbClr val="016365"/>
              </a:solidFill>
            </a:rPr>
            <a:t>הנגשת</a:t>
          </a:r>
          <a:r>
            <a:rPr lang="he-IL" sz="2600" b="0" kern="1200" dirty="0" smtClean="0">
              <a:solidFill>
                <a:srgbClr val="016365"/>
              </a:solidFill>
            </a:rPr>
            <a:t> אתרי אינטרנט</a:t>
          </a:r>
          <a:endParaRPr lang="he-IL" sz="2800" b="0" kern="1200" dirty="0">
            <a:solidFill>
              <a:srgbClr val="016365"/>
            </a:solidFill>
          </a:endParaRPr>
        </a:p>
      </dsp:txBody>
      <dsp:txXfrm rot="-5400000">
        <a:off x="974005" y="1278659"/>
        <a:ext cx="7673913" cy="832883"/>
      </dsp:txXfrm>
    </dsp:sp>
    <dsp:sp modelId="{D57E3D57-540A-42E7-9D8A-64B1C0301240}">
      <dsp:nvSpPr>
        <dsp:cNvPr id="0" name=""/>
        <dsp:cNvSpPr/>
      </dsp:nvSpPr>
      <dsp:spPr>
        <a:xfrm rot="5400000">
          <a:off x="-212999" y="2966576"/>
          <a:ext cx="1419996" cy="993997"/>
        </a:xfrm>
        <a:prstGeom prst="chevron">
          <a:avLst/>
        </a:prstGeom>
        <a:solidFill>
          <a:srgbClr val="005A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kern="1200" dirty="0" smtClean="0"/>
            <a:t>תקן</a:t>
          </a:r>
          <a:endParaRPr lang="he-IL" sz="2900" kern="1200" dirty="0"/>
        </a:p>
      </dsp:txBody>
      <dsp:txXfrm rot="-5400000">
        <a:off x="1" y="3250576"/>
        <a:ext cx="993997" cy="425999"/>
      </dsp:txXfrm>
    </dsp:sp>
    <dsp:sp modelId="{B4424E72-C0B8-4281-8D13-3432AB290802}">
      <dsp:nvSpPr>
        <dsp:cNvPr id="0" name=""/>
        <dsp:cNvSpPr/>
      </dsp:nvSpPr>
      <dsp:spPr>
        <a:xfrm rot="5400000">
          <a:off x="4117027" y="-644409"/>
          <a:ext cx="1472910" cy="77189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b="0" kern="1200" dirty="0" smtClean="0">
              <a:solidFill>
                <a:srgbClr val="016365"/>
              </a:solidFill>
            </a:rPr>
            <a:t>תקן ישראלי 5568 </a:t>
          </a:r>
          <a:r>
            <a:rPr lang="en-US" sz="2800" b="0" kern="1200" dirty="0" smtClean="0">
              <a:solidFill>
                <a:srgbClr val="016365"/>
              </a:solidFill>
            </a:rPr>
            <a:t/>
          </a:r>
          <a:br>
            <a:rPr lang="en-US" sz="2800" b="0" kern="1200" dirty="0" smtClean="0">
              <a:solidFill>
                <a:srgbClr val="016365"/>
              </a:solidFill>
            </a:rPr>
          </a:br>
          <a:r>
            <a:rPr lang="he-IL" sz="2000" b="0" kern="1200" dirty="0" smtClean="0">
              <a:solidFill>
                <a:srgbClr val="016365"/>
              </a:solidFill>
              <a:sym typeface="Wingdings" panose="05000000000000000000" pitchFamily="2" charset="2"/>
            </a:rPr>
            <a:t></a:t>
          </a:r>
          <a:r>
            <a:rPr lang="he-IL" sz="2600" b="0" kern="1200" dirty="0" smtClean="0">
              <a:solidFill>
                <a:srgbClr val="016365"/>
              </a:solidFill>
            </a:rPr>
            <a:t>תרגום של </a:t>
          </a:r>
          <a:r>
            <a:rPr lang="en-US" sz="2600" b="0" kern="1200" dirty="0" smtClean="0">
              <a:solidFill>
                <a:srgbClr val="016365"/>
              </a:solidFill>
            </a:rPr>
            <a:t>WCAG 2.0</a:t>
          </a:r>
          <a:r>
            <a:rPr lang="he-IL" sz="2600" b="0" kern="1200" dirty="0" smtClean="0">
              <a:solidFill>
                <a:srgbClr val="016365"/>
              </a:solidFill>
            </a:rPr>
            <a:t> </a:t>
          </a:r>
          <a:r>
            <a:rPr lang="he-IL" sz="2000" b="0" kern="1200" dirty="0" smtClean="0">
              <a:solidFill>
                <a:srgbClr val="016365"/>
              </a:solidFill>
            </a:rPr>
            <a:t>(</a:t>
          </a:r>
          <a:r>
            <a:rPr lang="en-US" sz="2000" b="0" kern="1200" dirty="0" smtClean="0">
              <a:solidFill>
                <a:srgbClr val="016365"/>
              </a:solidFill>
            </a:rPr>
            <a:t>Web Content Accessibility Guidelines</a:t>
          </a:r>
          <a:r>
            <a:rPr lang="he-IL" sz="2000" b="0" kern="1200" dirty="0" smtClean="0">
              <a:solidFill>
                <a:srgbClr val="016365"/>
              </a:solidFill>
            </a:rPr>
            <a:t>)</a:t>
          </a:r>
          <a:r>
            <a:rPr lang="he-IL" sz="1600" b="0" kern="1200" dirty="0" smtClean="0">
              <a:solidFill>
                <a:srgbClr val="016365"/>
              </a:solidFill>
            </a:rPr>
            <a:t> </a:t>
          </a:r>
          <a:r>
            <a:rPr lang="he-IL" sz="2600" b="0" kern="1200" dirty="0" smtClean="0">
              <a:solidFill>
                <a:srgbClr val="016365"/>
              </a:solidFill>
            </a:rPr>
            <a:t>של גוף התקינה הבינ"ל </a:t>
          </a:r>
          <a:r>
            <a:rPr lang="en-US" sz="2600" b="0" kern="1200" dirty="0" smtClean="0">
              <a:solidFill>
                <a:srgbClr val="016365"/>
              </a:solidFill>
            </a:rPr>
            <a:t>W3C</a:t>
          </a:r>
          <a:endParaRPr lang="he-IL" sz="2800" b="0" kern="1200" dirty="0">
            <a:solidFill>
              <a:srgbClr val="016365"/>
            </a:solidFill>
          </a:endParaRPr>
        </a:p>
      </dsp:txBody>
      <dsp:txXfrm rot="-5400000">
        <a:off x="993997" y="2550523"/>
        <a:ext cx="7647068" cy="1329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302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9937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965433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CB4CE-D626-477C-A3D0-D695F0D10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91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B6A3C-7F50-4804-A661-5B9F97553E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6292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644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052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65914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633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029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335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2412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11535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6673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9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12B24-8A67-469B-B86B-E3B253A7B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7742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108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49053-4EE8-4AF4-9A66-FA53647FF7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458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24AC7-F635-4899-AFCE-71F3D0B773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8648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F2B54-3B70-4F7C-83C0-E6B79A363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33710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38F98-AB55-47A0-8C4E-8614ABC2B9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0842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4908C-F8E4-42AF-9998-227973281C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1732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BA39E-5CAE-48C8-AFCB-95425D47E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1194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B16ED-B3CA-4B7F-B4C8-9E68B8358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6636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BBD4A-2031-4A95-A7F9-75D00D794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9205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820F1-4EAD-4630-9C6A-7776D05B5D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24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645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A9121-FBEA-43E4-8F1B-92DC9BAAB0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5909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E40B7-BB3A-4FB5-8E99-5629DFB120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263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38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9442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30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83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50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176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08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FD390-1B21-47C7-B178-7924DF912B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255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304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54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78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20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08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478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98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26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94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69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5200F-5249-498C-A566-40180E82AC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4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7165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976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19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978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94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57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5407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450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89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8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3C345-4307-4D42-A4EF-7B7D187D5B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3481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605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1297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9078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421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574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5040-2537-4150-96C3-002ABB2F88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4711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7CC83-CA8D-4C58-A2F3-49037983B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78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74AE9-3BC0-4253-87BE-FB44982EF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9391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3F05B-1A8C-4E52-96F1-F1D0978E4F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8511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37D8-C1EA-4ECF-8B91-4A0F248C7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97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AA1D3-07B2-4075-A279-D0F73375A3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4834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D3896-7053-4075-A33E-2985853EF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9848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ECEAA-24E3-472E-9BE9-E01DBB055E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6944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4BF-2A7D-4A7C-A673-F4590FE7D6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3184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750E7-4DD2-44DE-91A0-8D5A9BD717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1453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1E960-7052-412C-8905-39DD3A5479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1131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5FEED-FDDD-4EC7-9D6E-4C0A484B2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9616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315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529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3369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6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23E08-0B24-4979-893E-02050D537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7885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155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092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06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4651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5646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157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306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862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877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71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C656C-A756-486A-A6B6-48447D5DFE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7901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83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34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122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4587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2639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57400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181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028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1EF59-0E42-4AFC-B781-A3D294388D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7140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56840-BBD5-4292-BAAB-862F5F32E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11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147B9-F119-415A-92CA-2BC4F6DA27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9990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1AD3A-3D7A-45BE-9B62-B52DF30CB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2090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C0735-05C1-4273-B434-B269437756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3777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553E1-BBB2-4345-8534-8CD07C0D6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1475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EFEB5-A674-4359-A52F-04FBFDE2D7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7196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1B212-BDB0-4751-A324-4EC17D3F40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4871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F8017-0ACD-4842-BDB4-CF5F6EFEC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4104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45A91-3C0A-44DF-8EF1-665B9FE16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6361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9C14B-547E-48F7-AD68-8547534A5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5465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8B5A9-61C2-4782-BEA2-1BED537E58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7117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C9DCB-02DA-4856-AC3D-B839863D15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1259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254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48388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058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816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199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6833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2104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12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706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0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5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5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C4FD1964-059B-4B5A-92D6-5E4F58722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773738"/>
            <a:ext cx="16351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charset="0"/>
          <a:ea typeface="ヒラギノ角ゴ Pro W3" charset="0"/>
          <a:cs typeface="ヒラギノ角ゴ Pro W3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charset="0"/>
          <a:ea typeface="ヒラギノ角ゴ Pro W3" charset="0"/>
          <a:cs typeface="ヒラギノ角ゴ Pro W3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charset="0"/>
          <a:ea typeface="ヒラギノ角ゴ Pro W3" charset="0"/>
          <a:cs typeface="ヒラギノ角ゴ Pro W3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charset="0"/>
          <a:ea typeface="ヒラギノ角ゴ Pro W3" charset="0"/>
          <a:cs typeface="ヒラギノ角ゴ Pro W3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175" y="1484313"/>
            <a:ext cx="6172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rtl="1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rtl="1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fld id="{7D1BC719-FE94-4FB3-B565-39349FFF70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192463"/>
            <a:ext cx="5046662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450" cy="30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306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888" y="3413125"/>
            <a:ext cx="4583113" cy="230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charset="0"/>
          <a:ea typeface="ヒラギノ角ゴ Pro W3" charset="0"/>
          <a:cs typeface="ヒラギノ角ゴ Pro W3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charset="0"/>
          <a:ea typeface="ヒラギノ角ゴ Pro W3" charset="0"/>
          <a:cs typeface="ヒラギノ角ゴ Pro W3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charset="0"/>
          <a:ea typeface="ヒラギノ角ゴ Pro W3" charset="0"/>
          <a:cs typeface="ヒラギノ角ゴ Pro W3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charset="0"/>
          <a:ea typeface="ヒラギノ角ゴ Pro W3" charset="0"/>
          <a:cs typeface="ヒラギノ角ゴ Pro W3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598488"/>
            <a:ext cx="1787525" cy="17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301625"/>
            <a:ext cx="319563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rtl="1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rtl="1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fld id="{934163EF-AD81-4003-96E2-4E43162E5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5875338"/>
            <a:ext cx="91963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021388"/>
            <a:ext cx="1254126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411163"/>
            <a:ext cx="2419350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rtl="1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rtl="1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Times New Roman" pitchFamily="16" charset="0"/>
                <a:ea typeface="+mn-ea"/>
                <a:cs typeface="Tahoma" charset="0"/>
              </a:defRPr>
            </a:lvl1pPr>
          </a:lstStyle>
          <a:p>
            <a:pPr>
              <a:defRPr/>
            </a:pPr>
            <a:fld id="{42CE1C97-C586-492D-8853-36817CF8E0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charset="0"/>
          <a:ea typeface="ヒラギノ角ゴ Pro W3" charset="0"/>
          <a:cs typeface="ヒラギノ角ゴ Pro W3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charset="0"/>
          <a:ea typeface="ヒラギノ角ゴ Pro W3" charset="0"/>
          <a:cs typeface="ヒラギノ角ゴ Pro W3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charset="0"/>
          <a:ea typeface="ヒラギノ角ゴ Pro W3" charset="0"/>
          <a:cs typeface="ヒラギノ角ゴ Pro W3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charset="0"/>
          <a:ea typeface="ヒラギノ角ゴ Pro W3" charset="0"/>
          <a:cs typeface="ヒラギノ角ゴ Pro W3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5873750"/>
            <a:ext cx="92075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afe@isoc.org.i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3.xml"/><Relationship Id="rId4" Type="http://schemas.openxmlformats.org/officeDocument/2006/relationships/hyperlink" Target="http://www.isoc.org.il/acces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195513" y="3141663"/>
            <a:ext cx="5040312" cy="2447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1485900" y="3284538"/>
            <a:ext cx="61722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he-IL" altLang="en-US" sz="4000" b="1">
                <a:solidFill>
                  <a:srgbClr val="016365"/>
                </a:solidFill>
                <a:latin typeface="Arial" charset="0"/>
                <a:cs typeface="Arial" charset="0"/>
              </a:rPr>
              <a:t>הנגשת אתרי אינטרנט</a:t>
            </a:r>
          </a:p>
          <a:p>
            <a:pPr algn="ctr" rtl="1"/>
            <a:endParaRPr lang="he-IL" altLang="en-US" sz="4000" b="1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algn="ctr" rtl="1"/>
            <a:r>
              <a:rPr lang="he-IL" altLang="en-US" sz="2800" b="1">
                <a:solidFill>
                  <a:srgbClr val="016365"/>
                </a:solidFill>
                <a:latin typeface="Arial" charset="0"/>
                <a:cs typeface="Arial" charset="0"/>
              </a:rPr>
              <a:t>מי-טל גרייבר שורץ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5370513"/>
            <a:ext cx="21621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200025" y="1423988"/>
            <a:ext cx="86788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016365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76250"/>
            <a:ext cx="8229600" cy="9540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>
              <a:defRPr/>
            </a:pPr>
            <a:r>
              <a:rPr lang="he-IL" sz="3600" b="1" dirty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זהירות... סנקציות למפרים</a:t>
            </a:r>
            <a:endParaRPr lang="en-US" sz="3600" b="1" dirty="0">
              <a:solidFill>
                <a:srgbClr val="0163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e-IL" sz="20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(בהתאם לחוק שיוויון זכויות לאנשים עם מוגבלות)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76200" y="1668463"/>
            <a:ext cx="87884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914400" indent="-457200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מסלול מינהלי:</a:t>
            </a:r>
          </a:p>
          <a:p>
            <a:pPr lvl="1"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 Black" pitchFamily="34" charset="0"/>
              <a:buChar char="←"/>
            </a:pPr>
            <a:r>
              <a:rPr lang="he-IL" altLang="en-US" sz="2000" b="1" dirty="0">
                <a:solidFill>
                  <a:srgbClr val="016365"/>
                </a:solidFill>
                <a:latin typeface="Arial" charset="0"/>
                <a:cs typeface="Arial" charset="0"/>
              </a:rPr>
              <a:t>הוצאת צו נגישות ע"י נציבות שיוויון זכויות</a:t>
            </a:r>
          </a:p>
          <a:p>
            <a:pPr lvl="1"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 Black" pitchFamily="34" charset="0"/>
              <a:buChar char="←"/>
            </a:pPr>
            <a:r>
              <a:rPr lang="he-IL" altLang="en-US" sz="2000" b="1" dirty="0">
                <a:solidFill>
                  <a:srgbClr val="016365"/>
                </a:solidFill>
                <a:latin typeface="Arial" charset="0"/>
                <a:cs typeface="Arial" charset="0"/>
              </a:rPr>
              <a:t>הפרת הצו – קנס של כ-75,300 ש"ח וכ-3,700 ש"ח לכל יום הפרה</a:t>
            </a:r>
          </a:p>
          <a:p>
            <a:pPr lvl="1"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 Black" pitchFamily="34" charset="0"/>
              <a:buChar char="←"/>
            </a:pPr>
            <a:r>
              <a:rPr lang="he-IL" altLang="en-US" sz="2000" b="1" dirty="0">
                <a:solidFill>
                  <a:srgbClr val="016365"/>
                </a:solidFill>
                <a:latin typeface="Arial" charset="0"/>
                <a:cs typeface="Arial" charset="0"/>
              </a:rPr>
              <a:t>תאגיד – קנס כפול של כ-150,600 ש"ח</a:t>
            </a:r>
          </a:p>
          <a:p>
            <a:pPr lvl="1"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 Black" pitchFamily="34" charset="0"/>
              <a:buChar char="←"/>
            </a:pPr>
            <a:r>
              <a:rPr lang="he-IL" altLang="en-US" sz="2000" b="1" dirty="0">
                <a:solidFill>
                  <a:srgbClr val="016365"/>
                </a:solidFill>
                <a:latin typeface="Arial" charset="0"/>
                <a:cs typeface="Arial" charset="0"/>
              </a:rPr>
              <a:t>הטלת האחריות (וקנס נוסף) - על נושא משרה ו/או על עובד אחראי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76200" y="3665538"/>
            <a:ext cx="87884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914400" indent="-457200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מסלול אזרחי:</a:t>
            </a:r>
          </a:p>
          <a:p>
            <a:pPr lvl="1"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 Black" pitchFamily="34" charset="0"/>
              <a:buChar char="←"/>
            </a:pPr>
            <a:r>
              <a:rPr lang="he-IL" altLang="en-US" sz="2000" b="1" dirty="0">
                <a:solidFill>
                  <a:srgbClr val="016365"/>
                </a:solidFill>
                <a:latin typeface="Arial" charset="0"/>
                <a:cs typeface="Arial" charset="0"/>
              </a:rPr>
              <a:t>אפשרות לתביעה פרטנית ע"י אדם עם מוגבלות שהזכות שלו נפגעה לפיצוי ללא הוכחת נזק של עד 62,000 ש"ח</a:t>
            </a:r>
          </a:p>
          <a:p>
            <a:pPr lvl="1"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 Black" pitchFamily="34" charset="0"/>
              <a:buChar char="←"/>
            </a:pPr>
            <a:r>
              <a:rPr lang="he-IL" altLang="en-US" sz="2000" b="1" dirty="0">
                <a:solidFill>
                  <a:srgbClr val="016365"/>
                </a:solidFill>
                <a:latin typeface="Arial" charset="0"/>
                <a:cs typeface="Arial" charset="0"/>
              </a:rPr>
              <a:t>עילה לתביעה ייצוגית</a:t>
            </a:r>
          </a:p>
          <a:p>
            <a:pPr lvl="1"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 Black" pitchFamily="34" charset="0"/>
              <a:buChar char="←"/>
            </a:pPr>
            <a:r>
              <a:rPr lang="he-IL" altLang="en-US" sz="2000" b="1" dirty="0">
                <a:solidFill>
                  <a:srgbClr val="016365"/>
                </a:solidFill>
                <a:latin typeface="Arial" charset="0"/>
                <a:cs typeface="Arial" charset="0"/>
              </a:rPr>
              <a:t>עילה לאי מתן רישיון עסק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00025" y="2130425"/>
            <a:ext cx="867886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1508" name="Text Box 1"/>
          <p:cNvSpPr txBox="1">
            <a:spLocks noChangeArrowheads="1"/>
          </p:cNvSpPr>
          <p:nvPr/>
        </p:nvSpPr>
        <p:spPr bwMode="auto">
          <a:xfrm>
            <a:off x="200025" y="2130425"/>
            <a:ext cx="86788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182688"/>
            <a:ext cx="8229600" cy="95408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>
              <a:defRPr/>
            </a:pPr>
            <a:r>
              <a:rPr lang="he-IL" sz="3600" b="1" dirty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זהירות... סנקציות למפרים</a:t>
            </a:r>
            <a:endParaRPr lang="en-US" sz="3600" b="1" dirty="0">
              <a:solidFill>
                <a:srgbClr val="0163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e-IL" sz="20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(בהתאם לחוק שיוויון זכויות לאנשים עם מוגבלות)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76200" y="2921000"/>
            <a:ext cx="8788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447675" indent="9525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lvl="1" algn="r" rtl="1" eaLnBrk="1" hangingPunct="1">
              <a:spcBef>
                <a:spcPct val="0"/>
              </a:spcBef>
            </a:pPr>
            <a:r>
              <a:rPr lang="he-IL" altLang="en-US" sz="2000" b="1">
                <a:solidFill>
                  <a:srgbClr val="016365"/>
                </a:solidFill>
                <a:latin typeface="Arial" charset="0"/>
                <a:cs typeface="Arial" charset="0"/>
              </a:rPr>
              <a:t>זכרו – סכומים אלה הם סכומי המקסימום. בית המשפט </a:t>
            </a:r>
            <a:r>
              <a:rPr lang="he-IL" altLang="en-US" sz="2000" b="1" u="sng">
                <a:solidFill>
                  <a:srgbClr val="016365"/>
                </a:solidFill>
                <a:latin typeface="Arial" charset="0"/>
                <a:cs typeface="Arial" charset="0"/>
              </a:rPr>
              <a:t>אינו מחוייב</a:t>
            </a:r>
            <a:r>
              <a:rPr lang="he-IL" altLang="en-US" sz="2000" b="1">
                <a:solidFill>
                  <a:srgbClr val="016365"/>
                </a:solidFill>
                <a:latin typeface="Arial" charset="0"/>
                <a:cs typeface="Arial" charset="0"/>
              </a:rPr>
              <a:t> לפסוק את הסכום המקסימלי ויכול גם לזכות או לפסוק סכום 0 אם יוכח שנעשה מאמץ להנגיש את האתר.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1"/>
          <p:cNvSpPr txBox="1">
            <a:spLocks noChangeArrowheads="1"/>
          </p:cNvSpPr>
          <p:nvPr/>
        </p:nvSpPr>
        <p:spPr bwMode="auto">
          <a:xfrm>
            <a:off x="200025" y="2130425"/>
            <a:ext cx="86788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60648"/>
            <a:ext cx="822960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600" b="1" dirty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מי אחראי לביצוע ולמימון?</a:t>
            </a: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200025" y="1138535"/>
            <a:ext cx="86391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marL="268288" indent="-268288"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הבעלים, המפעיל או המנהל של אתר האינטרנט (והם גם </a:t>
            </a:r>
            <a:r>
              <a:rPr lang="he-IL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נושאים </a:t>
            </a:r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באחריות המשפטית)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2161406"/>
            <a:ext cx="822960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600" b="1" dirty="0" smtClean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חשוב</a:t>
            </a:r>
            <a:endParaRPr lang="he-IL" sz="3600" b="1" dirty="0">
              <a:solidFill>
                <a:srgbClr val="0163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07505" y="3039293"/>
            <a:ext cx="87420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marL="268288" indent="-268288"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שכרתם חברה שתנגיש לכם את האתר – הגנו על עצמכם חוזית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3264" y="3906922"/>
            <a:ext cx="7077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800" dirty="0" smtClean="0">
                <a:solidFill>
                  <a:schemeClr val="accent1">
                    <a:lumMod val="50000"/>
                  </a:schemeClr>
                </a:solidFill>
              </a:rPr>
              <a:t>"הספק מצהיר, מאשר ומתחייב כי תוצרי שירותיו (האתר/היישום) יכללו את מלוא התאמות הנגישות לשירותי אינטרנט, כנדרש בהוראות תקנה 35 לתקנות שוויון זכויות לאנשים עם מוגבלות (התאמת נגישות לשירות), התשע"ג-2013. מבלי לגרוע מכלליות האמור לעיל, הספק יבצע את התאמות הנגישות בהתאם לתקן הישראלי לנגישות מס' 5568 של מכון התקנים הישראלי, ברמת נגישות 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AA</a:t>
            </a:r>
            <a:r>
              <a:rPr lang="he-IL" sz="1800" dirty="0" smtClean="0">
                <a:solidFill>
                  <a:schemeClr val="accent1">
                    <a:lumMod val="50000"/>
                  </a:schemeClr>
                </a:solidFill>
              </a:rPr>
              <a:t> לכל הפחות."</a:t>
            </a:r>
            <a:endParaRPr lang="he-IL" altLang="en-US" sz="1800" b="1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81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200025" y="2130425"/>
            <a:ext cx="867886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556" name="Text Box 1"/>
          <p:cNvSpPr txBox="1">
            <a:spLocks noChangeArrowheads="1"/>
          </p:cNvSpPr>
          <p:nvPr/>
        </p:nvSpPr>
        <p:spPr bwMode="auto">
          <a:xfrm>
            <a:off x="200025" y="1497013"/>
            <a:ext cx="86788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016365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49275"/>
            <a:ext cx="8229600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600" b="1" dirty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לא בטוחים במשהו?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914400" y="1590675"/>
            <a:ext cx="7950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914400" indent="-457200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ניתן לפנות לפניות הציבור בנציבות שוויון זכויות אנשים עם מוגבלויות</a:t>
            </a:r>
          </a:p>
          <a:p>
            <a:pPr lvl="1"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 Black" pitchFamily="34" charset="0"/>
              <a:buChar char="←"/>
            </a:pPr>
            <a:r>
              <a:rPr lang="he-IL" altLang="en-US" sz="2000" b="1" dirty="0">
                <a:solidFill>
                  <a:srgbClr val="016365"/>
                </a:solidFill>
                <a:latin typeface="Arial" charset="0"/>
                <a:cs typeface="Arial" charset="0"/>
              </a:rPr>
              <a:t>בשאלות עקרוניות מומלץ לשמור את תשובתם</a:t>
            </a:r>
            <a:r>
              <a:rPr lang="en-US" altLang="en-US" sz="2000" b="1" dirty="0">
                <a:solidFill>
                  <a:srgbClr val="016365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2000" b="1" dirty="0">
                <a:solidFill>
                  <a:srgbClr val="016365"/>
                </a:solidFill>
                <a:latin typeface="Arial" charset="0"/>
                <a:cs typeface="Arial" charset="0"/>
              </a:rPr>
            </a:br>
            <a:r>
              <a:rPr lang="he-IL" altLang="en-US" sz="2000" b="1" dirty="0">
                <a:solidFill>
                  <a:srgbClr val="016365"/>
                </a:solidFill>
                <a:latin typeface="Arial" charset="0"/>
                <a:cs typeface="Arial" charset="0"/>
              </a:rPr>
              <a:t>עשויה להיות לה משמעות רבה מבחינת אכיפה / תביעות</a:t>
            </a: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457200" y="3495675"/>
            <a:ext cx="84074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914400" indent="-457200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מוזמנים לפנות למוקד התמיכה של איגוד</a:t>
            </a:r>
            <a:r>
              <a:rPr lang="en-US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 </a:t>
            </a:r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 האינטרנט הישראלי:</a:t>
            </a:r>
            <a:endParaRPr lang="he-IL" altLang="en-US" sz="2800" b="1" dirty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lvl="1"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 Black" pitchFamily="34" charset="0"/>
              <a:buChar char="←"/>
            </a:pPr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03-9700911 (מענה אנושי) </a:t>
            </a:r>
          </a:p>
          <a:p>
            <a:pPr lvl="1"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 Black" pitchFamily="34" charset="0"/>
              <a:buChar char="←"/>
            </a:pPr>
            <a:r>
              <a:rPr lang="en-US" altLang="en-US" sz="2600" b="1" dirty="0">
                <a:solidFill>
                  <a:srgbClr val="016365"/>
                </a:solidFill>
                <a:latin typeface="Arial" charset="0"/>
                <a:cs typeface="Arial" charset="0"/>
                <a:hlinkClick r:id="rId3"/>
              </a:rPr>
              <a:t>safe@isoc.org.il</a:t>
            </a:r>
            <a:endParaRPr lang="he-IL" altLang="en-US" sz="2600" b="1" dirty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lvl="1"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 Black" pitchFamily="34" charset="0"/>
              <a:buChar char="←"/>
            </a:pPr>
            <a:r>
              <a:rPr lang="en-US" altLang="en-US" sz="2600" b="1" dirty="0">
                <a:solidFill>
                  <a:srgbClr val="016365"/>
                </a:solidFill>
                <a:latin typeface="Arial" charset="0"/>
                <a:cs typeface="Arial" charset="0"/>
                <a:hlinkClick r:id="rId4"/>
              </a:rPr>
              <a:t>www.isoc.org.il/access</a:t>
            </a:r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 </a:t>
            </a:r>
            <a:endParaRPr lang="he-IL" altLang="en-US" sz="2000" b="1" dirty="0">
              <a:solidFill>
                <a:srgbClr val="016365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04813"/>
            <a:ext cx="822960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>
              <a:defRPr/>
            </a:pPr>
            <a:r>
              <a:rPr lang="he-IL" sz="3600" b="1" dirty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מי אנחנו?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20663" y="1268413"/>
            <a:ext cx="87439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rtl="1">
              <a:buClr>
                <a:schemeClr val="accent1">
                  <a:lumMod val="50000"/>
                </a:schemeClr>
              </a:buClr>
              <a:defRPr/>
            </a:pPr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גוף נייטרלי ללא מטרות רווח השומר על האינטרנט בארץ כפתוח, ניטרלי, שיוויוני ובטוח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7950" y="2420938"/>
            <a:ext cx="885666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rtl="1">
              <a:buClr>
                <a:schemeClr val="accent1">
                  <a:lumMod val="50000"/>
                </a:schemeClr>
              </a:buClr>
              <a:defRPr/>
            </a:pPr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בין פעילויותינו:</a:t>
            </a:r>
          </a:p>
          <a:p>
            <a:pPr marL="457200" indent="-457200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he-IL" altLang="en-US" b="1" dirty="0">
                <a:solidFill>
                  <a:srgbClr val="016365"/>
                </a:solidFill>
                <a:latin typeface="Arial" charset="0"/>
                <a:cs typeface="Arial" charset="0"/>
              </a:rPr>
              <a:t>ניהול תשתיות </a:t>
            </a:r>
            <a:r>
              <a:rPr lang="en-US" altLang="en-US" b="1" dirty="0">
                <a:solidFill>
                  <a:srgbClr val="016365"/>
                </a:solidFill>
                <a:latin typeface="Arial" charset="0"/>
                <a:cs typeface="Arial" charset="0"/>
              </a:rPr>
              <a:t>IT</a:t>
            </a:r>
            <a:r>
              <a:rPr lang="he-IL" altLang="en-US" b="1" dirty="0">
                <a:solidFill>
                  <a:srgbClr val="016365"/>
                </a:solidFill>
                <a:latin typeface="Arial" charset="0"/>
                <a:cs typeface="Arial" charset="0"/>
              </a:rPr>
              <a:t> המצויות בליבת האינטרנט בישראל:</a:t>
            </a:r>
          </a:p>
          <a:p>
            <a:pPr marL="720725" indent="-276225" algn="r" rtl="1">
              <a:defRPr/>
            </a:pPr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- </a:t>
            </a:r>
            <a:r>
              <a:rPr lang="he-IL" altLang="en-US" sz="2000" b="1" dirty="0">
                <a:solidFill>
                  <a:srgbClr val="016365"/>
                </a:solidFill>
                <a:latin typeface="Arial" charset="0"/>
                <a:cs typeface="Arial" charset="0"/>
              </a:rPr>
              <a:t>מרשם שמות המתחם (</a:t>
            </a:r>
            <a:r>
              <a:rPr lang="en-US" altLang="en-US" sz="2000" b="1" dirty="0">
                <a:solidFill>
                  <a:srgbClr val="016365"/>
                </a:solidFill>
                <a:latin typeface="Arial" charset="0"/>
                <a:cs typeface="Arial" charset="0"/>
              </a:rPr>
              <a:t>Domain Name Registry</a:t>
            </a:r>
            <a:r>
              <a:rPr lang="he-IL" altLang="en-US" sz="2000" b="1" dirty="0">
                <a:solidFill>
                  <a:srgbClr val="016365"/>
                </a:solidFill>
                <a:latin typeface="Arial" charset="0"/>
                <a:cs typeface="Arial" charset="0"/>
              </a:rPr>
              <a:t>) בסיומת הלאומית </a:t>
            </a:r>
            <a:r>
              <a:rPr lang="en-US" altLang="en-US" sz="2000" b="1" dirty="0">
                <a:solidFill>
                  <a:srgbClr val="016365"/>
                </a:solidFill>
                <a:latin typeface="Arial" charset="0"/>
                <a:cs typeface="Arial" charset="0"/>
              </a:rPr>
              <a:t>.</a:t>
            </a:r>
            <a:r>
              <a:rPr lang="en-US" altLang="en-US" sz="2000" b="1" dirty="0" err="1">
                <a:solidFill>
                  <a:srgbClr val="016365"/>
                </a:solidFill>
                <a:latin typeface="Arial" charset="0"/>
                <a:cs typeface="Arial" charset="0"/>
              </a:rPr>
              <a:t>il</a:t>
            </a:r>
            <a:endParaRPr lang="he-IL" altLang="en-US" sz="2000" b="1" dirty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algn="r" rtl="1">
              <a:defRPr/>
            </a:pPr>
            <a:r>
              <a:rPr lang="he-IL" altLang="en-US" sz="2000" b="1" dirty="0">
                <a:solidFill>
                  <a:srgbClr val="016365"/>
                </a:solidFill>
                <a:latin typeface="Arial" charset="0"/>
                <a:cs typeface="Arial" charset="0"/>
              </a:rPr>
              <a:t>	- מחלף האינטרנט הישראלי (</a:t>
            </a:r>
            <a:r>
              <a:rPr lang="en-US" altLang="en-US" sz="2000" b="1" dirty="0">
                <a:solidFill>
                  <a:srgbClr val="016365"/>
                </a:solidFill>
                <a:latin typeface="Arial" charset="0"/>
                <a:cs typeface="Arial" charset="0"/>
              </a:rPr>
              <a:t>IIX</a:t>
            </a:r>
            <a:r>
              <a:rPr lang="he-IL" altLang="en-US" sz="2000" b="1" dirty="0">
                <a:solidFill>
                  <a:srgbClr val="016365"/>
                </a:solidFill>
                <a:latin typeface="Arial" charset="0"/>
                <a:cs typeface="Arial" charset="0"/>
              </a:rPr>
              <a:t>)</a:t>
            </a:r>
          </a:p>
          <a:p>
            <a:pPr marL="342900" indent="-342900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/>
            </a:pPr>
            <a:r>
              <a:rPr lang="he-IL" altLang="en-US" b="1" dirty="0">
                <a:solidFill>
                  <a:srgbClr val="016365"/>
                </a:solidFill>
                <a:latin typeface="Arial" charset="0"/>
                <a:cs typeface="Arial" charset="0"/>
              </a:rPr>
              <a:t>הפעלת קו חם הפועל 24/7 לתמיכה וייעוץ בפגיעות ברשת</a:t>
            </a:r>
          </a:p>
          <a:p>
            <a:pPr marL="342900" indent="-342900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/>
            </a:pPr>
            <a:r>
              <a:rPr lang="he-IL" altLang="en-US" b="1" dirty="0">
                <a:solidFill>
                  <a:srgbClr val="016365"/>
                </a:solidFill>
                <a:latin typeface="Arial" charset="0"/>
                <a:cs typeface="Arial" charset="0"/>
              </a:rPr>
              <a:t>פעילות מול רשויות השלטון לשמירה על האופי הפתוח של </a:t>
            </a:r>
            <a:r>
              <a:rPr lang="he-IL" altLang="en-US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האינטרנט</a:t>
            </a:r>
            <a:endParaRPr lang="en-US" altLang="en-US" b="1" dirty="0" smtClean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marL="342900" indent="-342900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Arial" charset="0"/>
              <a:buChar char="•"/>
              <a:defRPr/>
            </a:pPr>
            <a:r>
              <a:rPr lang="he-IL" altLang="en-US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ייצוג קהילת האינטרנט הישראלית בפורומים בינלאומיים המשפיעים על האינטרנט</a:t>
            </a:r>
            <a:endParaRPr lang="he-IL" altLang="en-US" b="1" dirty="0">
              <a:solidFill>
                <a:srgbClr val="016365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00025" y="2130425"/>
            <a:ext cx="867886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340" name="Text Box 1"/>
          <p:cNvSpPr txBox="1">
            <a:spLocks noChangeArrowheads="1"/>
          </p:cNvSpPr>
          <p:nvPr/>
        </p:nvSpPr>
        <p:spPr bwMode="auto">
          <a:xfrm>
            <a:off x="200025" y="2130425"/>
            <a:ext cx="86788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341" name="Text Box 2"/>
          <p:cNvSpPr txBox="1">
            <a:spLocks noChangeArrowheads="1"/>
          </p:cNvSpPr>
          <p:nvPr/>
        </p:nvSpPr>
        <p:spPr bwMode="auto">
          <a:xfrm>
            <a:off x="1339056" y="3895328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32656"/>
            <a:ext cx="8229600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>
              <a:defRPr/>
            </a:pPr>
            <a:r>
              <a:rPr lang="he-IL" sz="3600" b="1" dirty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למה להנגיש?</a:t>
            </a: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107504" y="1312312"/>
            <a:ext cx="881424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/>
            <a:r>
              <a:rPr lang="he-IL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ל-25</a:t>
            </a:r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% מהאוכלוסיה בישראל </a:t>
            </a:r>
            <a:r>
              <a:rPr lang="he-IL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יש מוגבלות </a:t>
            </a:r>
            <a:r>
              <a:rPr lang="he-IL" altLang="en-US" sz="18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(שמיעה, ראיה, פיזית, קוגנטיבית)</a:t>
            </a:r>
          </a:p>
          <a:p>
            <a:pPr algn="r" rtl="1"/>
            <a:r>
              <a:rPr lang="he-IL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ועוד אחרים מתקשים </a:t>
            </a:r>
            <a:endParaRPr lang="he-IL" altLang="en-US" sz="2600" b="1" dirty="0">
              <a:solidFill>
                <a:srgbClr val="016365"/>
              </a:solidFill>
              <a:latin typeface="Arial" charset="0"/>
              <a:cs typeface="Arial" charset="0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1298575" y="3221038"/>
            <a:ext cx="7623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rtl="1"/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האינטרנט הוא כלי שימושי המקל על אנשים עם מוגבלות</a:t>
            </a: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1467466" y="4419600"/>
            <a:ext cx="74542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rtl="1"/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תקנות נגישות השירות מחייבות להנגיש אתרי אינטרנט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3625" y="2383632"/>
            <a:ext cx="1138535" cy="1074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347" name="Picture 11" descr="https://1951club.files.wordpress.com/2015/04/watkin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627" y="1771063"/>
            <a:ext cx="1386337" cy="122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00025" y="2130425"/>
            <a:ext cx="867886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4" name="Text Box 1"/>
          <p:cNvSpPr txBox="1">
            <a:spLocks noChangeArrowheads="1"/>
          </p:cNvSpPr>
          <p:nvPr/>
        </p:nvSpPr>
        <p:spPr bwMode="auto">
          <a:xfrm>
            <a:off x="200025" y="1985963"/>
            <a:ext cx="86788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0350"/>
            <a:ext cx="8229600" cy="15081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>
              <a:defRPr/>
            </a:pPr>
            <a:r>
              <a:rPr lang="he-IL" sz="3600" b="1" dirty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חוקי נגישות</a:t>
            </a:r>
            <a:endParaRPr lang="he-IL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>
              <a:defRPr/>
            </a:pP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algn="r" rtl="1">
              <a:buFont typeface="+mj-lt"/>
              <a:buAutoNum type="arabicPeriod"/>
              <a:defRPr/>
            </a:pP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דיאגרמה 3"/>
          <p:cNvGraphicFramePr/>
          <p:nvPr/>
        </p:nvGraphicFramePr>
        <p:xfrm>
          <a:off x="251520" y="1418184"/>
          <a:ext cx="871296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00025" y="2130425"/>
            <a:ext cx="867886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4" name="Text Box 1"/>
          <p:cNvSpPr txBox="1">
            <a:spLocks noChangeArrowheads="1"/>
          </p:cNvSpPr>
          <p:nvPr/>
        </p:nvSpPr>
        <p:spPr bwMode="auto">
          <a:xfrm>
            <a:off x="200025" y="1985963"/>
            <a:ext cx="86788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0350"/>
            <a:ext cx="8229600" cy="15081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>
              <a:defRPr/>
            </a:pPr>
            <a:r>
              <a:rPr lang="he-IL" sz="3600" b="1" dirty="0" smtClean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תיקון ושיפור תקנות הנגישות</a:t>
            </a:r>
            <a:endParaRPr lang="he-IL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>
              <a:defRPr/>
            </a:pP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algn="r" rtl="1">
              <a:buFont typeface="+mj-lt"/>
              <a:buAutoNum type="arabicPeriod"/>
              <a:defRPr/>
            </a:pP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520" y="1312312"/>
            <a:ext cx="867023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 rtl="1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בעקבות הערות רבות שהתקבלו מהציבור ובעקבות מהלכים שיזם וניהל איגוד האינטרנט הישראלי בשיתוף גורמים נוספים  פרסמה בימים האחרונים הנציבות טיוטת תיקון של תקנות הנגישות</a:t>
            </a:r>
          </a:p>
          <a:p>
            <a:pPr marL="457200" indent="-457200" algn="just" rtl="1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ההצעה מבהירה חלק מהדרישות ומקלה בדרישות אחרות</a:t>
            </a:r>
          </a:p>
          <a:p>
            <a:pPr marL="457200" indent="-457200" algn="just" rtl="1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הצעת התיקון עדיין לא סופית, אבל ניתן לראות בה את הלך רוח של משרד המשפטים</a:t>
            </a:r>
          </a:p>
        </p:txBody>
      </p:sp>
    </p:spTree>
    <p:extLst>
      <p:ext uri="{BB962C8B-B14F-4D97-AF65-F5344CB8AC3E}">
        <p14:creationId xmlns:p14="http://schemas.microsoft.com/office/powerpoint/2010/main" val="1539862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200025" y="2130425"/>
            <a:ext cx="867886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388" name="Text Box 1"/>
          <p:cNvSpPr txBox="1">
            <a:spLocks noChangeArrowheads="1"/>
          </p:cNvSpPr>
          <p:nvPr/>
        </p:nvSpPr>
        <p:spPr bwMode="auto">
          <a:xfrm>
            <a:off x="200025" y="1857375"/>
            <a:ext cx="86788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92150"/>
            <a:ext cx="8229600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600" b="1" dirty="0" smtClean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איזה </a:t>
            </a:r>
            <a:r>
              <a:rPr lang="he-IL" sz="3600" b="1" dirty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אתרים צריכים להיות נגישים?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1171575" y="1557338"/>
            <a:ext cx="76739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rtl="1"/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כל אתר הנותן שירות ציבורי או מידע אודות שירות ציבורי</a:t>
            </a:r>
          </a:p>
          <a:p>
            <a:pPr algn="r" rtl="1"/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העונה על 2 התנאים האלה במצטבר:</a:t>
            </a:r>
          </a:p>
        </p:txBody>
      </p:sp>
      <p:sp>
        <p:nvSpPr>
          <p:cNvPr id="7" name="Rectangle 6"/>
          <p:cNvSpPr/>
          <p:nvPr/>
        </p:nvSpPr>
        <p:spPr>
          <a:xfrm>
            <a:off x="-6350" y="2565400"/>
            <a:ext cx="8851900" cy="4000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 rtl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he-IL" sz="26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נותן שירות / מיועד לציבור בלתי מסויים</a:t>
            </a:r>
          </a:p>
          <a:p>
            <a:pPr marL="457200" indent="-457200" algn="r" rtl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he-IL" sz="26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נותן שירות בתחומי מסחר, בריאות, בידור, חינוך, רווחה, ספורט, תיירות ועוד </a:t>
            </a:r>
            <a:r>
              <a:rPr lang="he-IL" sz="14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(בהתאם לתוספת השניה לחוק)</a:t>
            </a:r>
            <a:r>
              <a:rPr lang="he-IL" sz="26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26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e-IL" sz="26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או שהינו משרד, בנק, מסעדה ועוד </a:t>
            </a:r>
            <a:r>
              <a:rPr lang="he-IL" sz="1400" b="1" dirty="0">
                <a:solidFill>
                  <a:srgbClr val="016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(בהתאם לתוספת הראשונה לחוק)</a:t>
            </a:r>
            <a:r>
              <a:rPr lang="he-IL" sz="26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26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e-IL" sz="26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או </a:t>
            </a:r>
            <a:r>
              <a:rPr lang="he-IL" sz="2600" b="1" dirty="0">
                <a:solidFill>
                  <a:srgbClr val="016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שירות הניתן לציבור על ידי </a:t>
            </a:r>
            <a:r>
              <a:rPr lang="he-IL" sz="2600" b="1" u="sng" dirty="0">
                <a:solidFill>
                  <a:srgbClr val="016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גוף ציבורי</a:t>
            </a:r>
            <a:endParaRPr lang="en-US" sz="2600" b="1" u="sng" dirty="0">
              <a:solidFill>
                <a:srgbClr val="0163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ts val="600"/>
              </a:spcBef>
              <a:defRPr/>
            </a:pPr>
            <a:endParaRPr lang="he-IL" sz="1800" b="1" dirty="0">
              <a:solidFill>
                <a:srgbClr val="01636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1" indent="-457200" algn="r" rtl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 Black" panose="020B0A04020102020204" pitchFamily="34" charset="0"/>
              <a:buChar char="←"/>
              <a:defRPr/>
            </a:pPr>
            <a:r>
              <a:rPr lang="he-IL" sz="26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בקיצור – כמעט כולם</a:t>
            </a:r>
          </a:p>
          <a:p>
            <a:pPr marL="914400" lvl="1" indent="-457200" algn="r" rtl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 Black" panose="020B0A04020102020204" pitchFamily="34" charset="0"/>
              <a:buChar char="←"/>
              <a:defRPr/>
            </a:pPr>
            <a:r>
              <a:rPr lang="he-IL" sz="26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אם יש ספק אם אתר מסויים חייב או לא, מומלץ לפנות לנציבות שיוויון זכויות לאנשים עם מוגבלות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1"/>
          <p:cNvSpPr txBox="1">
            <a:spLocks noChangeArrowheads="1"/>
          </p:cNvSpPr>
          <p:nvPr/>
        </p:nvSpPr>
        <p:spPr bwMode="auto">
          <a:xfrm>
            <a:off x="200025" y="2130425"/>
            <a:ext cx="86788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04664"/>
            <a:ext cx="8229600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600" b="1" dirty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מה צריך להיות מונגש?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1033463" y="1053952"/>
            <a:ext cx="780573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דפים, מסמכים, תכנים, סרטונים, יישומים (אפליקציות)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כל מידע המועבר באמצעות האינטרנט</a:t>
            </a:r>
          </a:p>
        </p:txBody>
      </p:sp>
      <p:sp>
        <p:nvSpPr>
          <p:cNvPr id="2" name="Rectangle 1"/>
          <p:cNvSpPr/>
          <p:nvPr/>
        </p:nvSpPr>
        <p:spPr>
          <a:xfrm>
            <a:off x="2934374" y="2492896"/>
            <a:ext cx="3275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3600" b="1" dirty="0" smtClean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הקלות מתוכננות</a:t>
            </a:r>
            <a:endParaRPr lang="he-IL" sz="3600" b="1" dirty="0">
              <a:solidFill>
                <a:srgbClr val="0163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4796" y="3229813"/>
            <a:ext cx="864932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סרטונים, אודיו</a:t>
            </a:r>
            <a:r>
              <a:rPr lang="he-IL" altLang="en-US" sz="18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 (למעט כאלה שמיועדים להדרכה והנחיה) </a:t>
            </a:r>
            <a:r>
              <a:rPr lang="he-IL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ומידע ויזואלי לא טקסטואלי </a:t>
            </a:r>
            <a:r>
              <a:rPr lang="he-IL" altLang="en-US" sz="18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(אינפוגרפיקות, תרשימים, גרפים)</a:t>
            </a:r>
            <a:r>
              <a:rPr lang="he-IL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 – ידרשו להיות נגישים ברמה </a:t>
            </a:r>
            <a:r>
              <a:rPr lang="en-US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A</a:t>
            </a:r>
            <a:r>
              <a:rPr lang="he-IL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 בלבד </a:t>
            </a:r>
            <a:r>
              <a:rPr lang="he-IL" altLang="en-US" sz="18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(תיאור קצר)</a:t>
            </a:r>
          </a:p>
          <a:p>
            <a:pPr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endParaRPr lang="he-IL" altLang="en-US" sz="1800" b="1" dirty="0" smtClean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תוכן שהועלה לאתר לפני </a:t>
            </a:r>
            <a:r>
              <a:rPr lang="he-IL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26/10/15 - לא </a:t>
            </a:r>
            <a:r>
              <a:rPr lang="he-IL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יחויב בהנגשה, אלא אם מדובר בטופס</a:t>
            </a:r>
            <a:endParaRPr lang="he-IL" altLang="en-US" sz="2600" b="1" dirty="0">
              <a:solidFill>
                <a:srgbClr val="016365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00025" y="2130425"/>
            <a:ext cx="867886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8436" name="Text Box 1"/>
          <p:cNvSpPr txBox="1">
            <a:spLocks noChangeArrowheads="1"/>
          </p:cNvSpPr>
          <p:nvPr/>
        </p:nvSpPr>
        <p:spPr bwMode="auto">
          <a:xfrm>
            <a:off x="200025" y="2130425"/>
            <a:ext cx="86788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32656"/>
            <a:ext cx="822960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600" b="1" dirty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לוח זמנים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76200" y="1052736"/>
            <a:ext cx="8761413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אתר </a:t>
            </a:r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חדש </a:t>
            </a:r>
            <a:r>
              <a:rPr lang="he-IL" altLang="en-US" sz="18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(תוכן / תשתית חדשים)</a:t>
            </a:r>
            <a:r>
              <a:rPr lang="he-IL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 – </a:t>
            </a:r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מרגע </a:t>
            </a:r>
            <a:r>
              <a:rPr lang="he-IL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עלייתו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אתר קיים – צריך להיות נגיש החל ב-25 באוקטובר 2016</a:t>
            </a:r>
          </a:p>
          <a:p>
            <a:pPr algn="r" rtl="1" eaLnBrk="1" hangingPunct="1"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תוספת (תבנית) לאתר קיים – צריכה להיות נגישה כבר מהיום, ככל שהפלטפורמה או מערכת ניהול התוכן של האתר מאפשרים זאת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he-IL" altLang="en-US" sz="2600" b="1" dirty="0" smtClean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marL="0" indent="0" algn="r" rtl="1" eaLnBrk="1" hangingPunct="1">
              <a:lnSpc>
                <a:spcPct val="150000"/>
              </a:lnSpc>
              <a:spcBef>
                <a:spcPct val="0"/>
              </a:spcBef>
            </a:pPr>
            <a:endParaRPr lang="he-IL" altLang="en-US" sz="2600" b="1" dirty="0" smtClean="0">
              <a:solidFill>
                <a:srgbClr val="016365"/>
              </a:solidFill>
              <a:latin typeface="Arial" charset="0"/>
              <a:cs typeface="Arial" charset="0"/>
            </a:endParaRP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he-IL" altLang="en-US" sz="2600" b="1" dirty="0">
              <a:solidFill>
                <a:srgbClr val="016365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72400" y="3645024"/>
            <a:ext cx="10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altLang="en-US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אבל...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0025" y="4047455"/>
            <a:ext cx="8620447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he-IL" altLang="en-US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אתרים שיתחילו בתהליך הנגשת האתר לפני 1/9/16 – יידחה המועד המחייב ל- 25/10/17</a:t>
            </a:r>
          </a:p>
          <a:p>
            <a:pPr marL="342900" indent="-342900" algn="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Arial Black" panose="020B0A04020102020204" pitchFamily="34" charset="0"/>
              <a:buChar char="←"/>
            </a:pPr>
            <a:r>
              <a:rPr lang="he-IL" altLang="en-US" b="1" dirty="0" smtClean="0">
                <a:solidFill>
                  <a:srgbClr val="016365"/>
                </a:solidFill>
                <a:latin typeface="Arial" charset="0"/>
                <a:cs typeface="Arial" charset="0"/>
              </a:rPr>
              <a:t>התחלת תהליך = ביצוע סקר נגישות והכנת תכנית הנגשה שתחתם ע"י נושא משרה בארגון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460" name="Text Box 1"/>
          <p:cNvSpPr txBox="1">
            <a:spLocks noChangeArrowheads="1"/>
          </p:cNvSpPr>
          <p:nvPr/>
        </p:nvSpPr>
        <p:spPr bwMode="auto">
          <a:xfrm>
            <a:off x="200025" y="1208088"/>
            <a:ext cx="86788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0350"/>
            <a:ext cx="8229600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600" b="1" dirty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רמת ההנגשה הנדרשת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2219512" y="830263"/>
            <a:ext cx="664508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marL="268288" indent="-268288" algn="r" rtl="1" eaLnBrk="1" hangingPunct="1"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במגזר הציבורי – רמה </a:t>
            </a:r>
            <a:r>
              <a:rPr lang="en-US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AA</a:t>
            </a:r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 לפחות</a:t>
            </a:r>
          </a:p>
          <a:p>
            <a:pPr marL="268288" indent="-268288" algn="r" rtl="1" eaLnBrk="1" hangingPunct="1"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50000"/>
                </a:schemeClr>
              </a:buClr>
              <a:buFont typeface="Arial" charset="0"/>
              <a:buChar char="•"/>
            </a:pPr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במגזר הפרטי – רמה </a:t>
            </a:r>
            <a:r>
              <a:rPr lang="en-US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AA</a:t>
            </a:r>
            <a:r>
              <a:rPr lang="he-IL" altLang="en-US" sz="2600" b="1" dirty="0">
                <a:solidFill>
                  <a:srgbClr val="016365"/>
                </a:solidFill>
                <a:latin typeface="Arial" charset="0"/>
                <a:cs typeface="Arial" charset="0"/>
              </a:rPr>
              <a:t> עם אפשרות להקלות</a:t>
            </a:r>
          </a:p>
        </p:txBody>
      </p:sp>
      <p:sp>
        <p:nvSpPr>
          <p:cNvPr id="7" name="Rectangle 6"/>
          <p:cNvSpPr/>
          <p:nvPr/>
        </p:nvSpPr>
        <p:spPr>
          <a:xfrm>
            <a:off x="6500813" y="2133600"/>
            <a:ext cx="2363787" cy="738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he-IL" sz="2800" b="1" u="sng" dirty="0">
                <a:solidFill>
                  <a:srgbClr val="016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פטורים והקלות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4" y="2820988"/>
            <a:ext cx="8757095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r" rtl="1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he-IL" sz="26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פטור בשל נטל כלכלי כבד </a:t>
            </a:r>
            <a:r>
              <a:rPr lang="he-IL" sz="2600" b="1" dirty="0" smtClean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לאתרים </a:t>
            </a:r>
            <a:r>
              <a:rPr lang="he-IL" sz="2600" u="sng" dirty="0" smtClean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קיימים</a:t>
            </a:r>
            <a:r>
              <a:rPr lang="he-IL" sz="2600" dirty="0" smtClean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he-IL" sz="2600" b="1" dirty="0" smtClean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שהמחזור </a:t>
            </a:r>
            <a:r>
              <a:rPr lang="he-IL" sz="2600" b="1" dirty="0" smtClean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הכספי שלהם פחות מחצי מליון ש"ח בשנה בממוצע</a:t>
            </a:r>
            <a:endParaRPr lang="he-IL" sz="2800" b="1" dirty="0">
              <a:solidFill>
                <a:srgbClr val="01636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68288" indent="-268288" algn="r" rtl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he-IL" sz="2600" b="1" dirty="0" smtClean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פטור </a:t>
            </a:r>
            <a:r>
              <a:rPr lang="he-IL" sz="26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בשל אי היתכנות טכנולוגית</a:t>
            </a:r>
            <a:r>
              <a:rPr lang="en-US" sz="28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e-IL" sz="20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מחייב אישור מורשה נגישות וחוו"ד של איש מקצוע</a:t>
            </a:r>
          </a:p>
          <a:p>
            <a:pPr marL="268288" indent="-268288" algn="r" rtl="1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he-IL" sz="2600" b="1" dirty="0" smtClean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מי </a:t>
            </a:r>
            <a:r>
              <a:rPr lang="he-IL" sz="26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שהשירות שלו ניתן באמצעות פלטפורמת רשת חברתית </a:t>
            </a:r>
            <a:r>
              <a:rPr lang="en-US" sz="28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e-IL" sz="20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צריך לבצע רק את ההתאמות שהפלטפורמה מאפשרת </a:t>
            </a:r>
            <a:r>
              <a:rPr lang="he-IL" sz="2000" b="1" dirty="0" smtClean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לו</a:t>
            </a:r>
          </a:p>
          <a:p>
            <a:pPr marL="268288" indent="-268288" algn="r" rtl="1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he-IL" sz="26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פטור לאתרים </a:t>
            </a:r>
            <a:r>
              <a:rPr lang="he-IL" sz="2600" b="1" dirty="0" smtClean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המיועדים לקבוצה </a:t>
            </a:r>
            <a:r>
              <a:rPr lang="he-IL" sz="26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מוגדרת וידועה </a:t>
            </a:r>
            <a:r>
              <a:rPr lang="he-IL" sz="1800" b="1" dirty="0" smtClean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(כמו: אתרי קורסים)</a:t>
            </a:r>
            <a:r>
              <a:rPr lang="en-US" sz="26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26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e-IL" sz="2000" b="1" dirty="0" smtClean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מיועד לאתרי קבוצות </a:t>
            </a:r>
            <a:r>
              <a:rPr lang="he-IL" sz="20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עד 100 איש</a:t>
            </a:r>
            <a:r>
              <a:rPr lang="en-US" sz="20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20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e-IL" sz="2000" b="1" dirty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פטור מהנגשת התוכן בלבד. התשתית חייבת להיות </a:t>
            </a:r>
            <a:r>
              <a:rPr lang="he-IL" sz="2000" b="1" dirty="0" smtClean="0">
                <a:solidFill>
                  <a:srgbClr val="016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נגישה</a:t>
            </a:r>
            <a:endParaRPr lang="he-IL" sz="2000" b="1" dirty="0">
              <a:solidFill>
                <a:srgbClr val="01636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FE"/>
      </a:hlink>
      <a:folHlink>
        <a:srgbClr val="B2B2B2"/>
      </a:folHlink>
    </a:clrScheme>
    <a:fontScheme name="Office Theme">
      <a:majorFont>
        <a:latin typeface="Calibri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22245</TotalTime>
  <Words>626</Words>
  <Application>Microsoft Office PowerPoint</Application>
  <PresentationFormat>On-screen Show (4:3)</PresentationFormat>
  <Paragraphs>85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Yael Boverman</dc:creator>
  <cp:lastModifiedBy>Meytal Greiver-Schwartz</cp:lastModifiedBy>
  <cp:revision>36</cp:revision>
  <cp:lastPrinted>2016-05-30T11:37:57Z</cp:lastPrinted>
  <dcterms:created xsi:type="dcterms:W3CDTF">2016-05-09T19:41:30Z</dcterms:created>
  <dcterms:modified xsi:type="dcterms:W3CDTF">2016-07-04T19:57:43Z</dcterms:modified>
</cp:coreProperties>
</file>