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9"/>
  </p:notesMasterIdLst>
  <p:sldIdLst>
    <p:sldId id="256" r:id="rId2"/>
    <p:sldId id="257" r:id="rId3"/>
    <p:sldId id="259" r:id="rId4"/>
    <p:sldId id="262" r:id="rId5"/>
    <p:sldId id="261" r:id="rId6"/>
    <p:sldId id="265"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varScale="1">
        <p:scale>
          <a:sx n="117" d="100"/>
          <a:sy n="117" d="100"/>
        </p:scale>
        <p:origin x="-233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8BEBFE5-474B-4D59-A79D-750C1407F2C8}" type="datetimeFigureOut">
              <a:rPr lang="he-IL" smtClean="0"/>
              <a:t>ו'/תמוז/תשע"ו</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E99E85F-B130-449E-8508-A3A7B1F21A6D}" type="slidenum">
              <a:rPr lang="he-IL" smtClean="0"/>
              <a:t>‹#›</a:t>
            </a:fld>
            <a:endParaRPr lang="he-IL"/>
          </a:p>
        </p:txBody>
      </p:sp>
    </p:spTree>
    <p:extLst>
      <p:ext uri="{BB962C8B-B14F-4D97-AF65-F5344CB8AC3E}">
        <p14:creationId xmlns:p14="http://schemas.microsoft.com/office/powerpoint/2010/main" val="367122818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Tuesday, July 12, 2016</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Click="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Tuesday, July 12, 2016</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transition spd="slow" advClick="0">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Tuesday, July 12, 2016</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transition spd="slow" advClick="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Tuesday, July 12, 2016</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transition spd="slow" advClick="0">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9933D019-A32C-4EAD-B8E6-DBDA699692FD}" type="datetime2">
              <a:rPr lang="en-US" smtClean="0"/>
              <a:t>Tuesday, July 12, 2016</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spd="slow" advClick="0">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Tuesday, July 12, 2016</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transition spd="slow" advClick="0">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Tuesday, July 12, 2016</a:t>
            </a:fld>
            <a:endParaRPr lang="en-US" dirty="0"/>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Click="0">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Tuesday, July 12, 2016</a:t>
            </a:fld>
            <a:endParaRPr lang="en-US" dirty="0"/>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transition spd="slow" advClick="0">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Tuesday, July 12, 2016</a:t>
            </a:fld>
            <a:endParaRPr lang="en-US" dirty="0"/>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transition spd="slow" advClick="0">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3FE976D3-5B7F-4300-ABED-C91F1B2AE209}" type="datetime2">
              <a:rPr lang="en-US" smtClean="0"/>
              <a:t>Tuesday, July 12, 2016</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Click="0">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he-IL" smtClean="0"/>
              <a:t>לחץ כדי לערוך סגנון כותרת של תבנית בסיס</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smtClean="0"/>
              <a:t>לחץ על הסמל כדי להוסיף תמונה</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EBDC1E59-17DD-41CE-97CA-624A472382D4}" type="datetime2">
              <a:rPr lang="en-US" smtClean="0"/>
              <a:t>Tuesday, July 12, 2016</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transition spd="slow" advClick="0">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Tuesday, July 12, 2016</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ransition spd="slow" advClick="0">
    <p:pull/>
  </p:transition>
  <p:hf sldNum="0" hdr="0" ftr="0" dt="0"/>
  <p:txStyles>
    <p:titleStyle>
      <a:lvl1pPr algn="l" defTabSz="914400" rtl="1"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pPr algn="r"/>
            <a:r>
              <a:rPr lang="he-IL" dirty="0" smtClean="0"/>
              <a:t>תוכנות סינון ובקרת הורים  </a:t>
            </a:r>
            <a:endParaRPr lang="he-IL" dirty="0"/>
          </a:p>
        </p:txBody>
      </p:sp>
      <p:sp>
        <p:nvSpPr>
          <p:cNvPr id="3" name="כותרת משנה 2"/>
          <p:cNvSpPr>
            <a:spLocks noGrp="1"/>
          </p:cNvSpPr>
          <p:nvPr>
            <p:ph type="subTitle" idx="1"/>
          </p:nvPr>
        </p:nvSpPr>
        <p:spPr>
          <a:xfrm>
            <a:off x="5004048" y="3501008"/>
            <a:ext cx="3304456" cy="1752600"/>
          </a:xfrm>
        </p:spPr>
        <p:txBody>
          <a:bodyPr/>
          <a:lstStyle/>
          <a:p>
            <a:pPr algn="r"/>
            <a:endParaRPr lang="he-IL" sz="2000" dirty="0"/>
          </a:p>
        </p:txBody>
      </p:sp>
      <p:pic>
        <p:nvPicPr>
          <p:cNvPr id="4109" name="Picture 13" descr="C:\Users\Ayelet.D\AppData\Local\Microsoft\Windows\Temporary Internet Files\Content.IE5\BTMJDTQD\MP900401289[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3645024"/>
            <a:ext cx="3901440" cy="2599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9735652"/>
      </p:ext>
    </p:extLst>
  </p:cSld>
  <p:clrMapOvr>
    <a:masterClrMapping/>
  </p:clrMapOvr>
  <p:transition spd="slow" advClick="0">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dirty="0" smtClean="0"/>
              <a:t>תוכנות סינון ובקרת הורים</a:t>
            </a:r>
            <a:endParaRPr lang="he-IL" dirty="0"/>
          </a:p>
        </p:txBody>
      </p:sp>
      <p:sp>
        <p:nvSpPr>
          <p:cNvPr id="3" name="מציין מיקום תוכן 2"/>
          <p:cNvSpPr>
            <a:spLocks noGrp="1"/>
          </p:cNvSpPr>
          <p:nvPr>
            <p:ph idx="1"/>
          </p:nvPr>
        </p:nvSpPr>
        <p:spPr/>
        <p:txBody>
          <a:bodyPr>
            <a:normAutofit fontScale="92500" lnSpcReduction="20000"/>
          </a:bodyPr>
          <a:lstStyle/>
          <a:p>
            <a:pPr marL="0" indent="0">
              <a:buNone/>
            </a:pPr>
            <a:r>
              <a:rPr lang="he-IL" b="1" dirty="0"/>
              <a:t>מה זה</a:t>
            </a:r>
            <a:r>
              <a:rPr lang="he-IL" b="1" dirty="0" smtClean="0"/>
              <a:t>?! </a:t>
            </a:r>
            <a:endParaRPr lang="en-US" b="1" dirty="0"/>
          </a:p>
          <a:p>
            <a:pPr marL="0" indent="0" algn="just">
              <a:buNone/>
            </a:pPr>
            <a:r>
              <a:rPr lang="he-IL" dirty="0"/>
              <a:t>מדובר בתוכנות המסננות תכנים מסוימים– מידע או יישומים- המוגדרים כלא הולמים ו/או מזיקים עבור אוכלוסייה כלשהו, על פי קריטריונים מוגדרים מראש. תוכנות אלו ניתנות להתקנה במחשבים פרטיים, מקומות ציבוריים, מכשירים סלולריים וטאבלטים. במסמך זה נדון בתוכנות המיועדות להגנה על ילדים מחשיפה לתכנים לא מתאימים. </a:t>
            </a:r>
            <a:endParaRPr lang="en-US" dirty="0"/>
          </a:p>
          <a:p>
            <a:pPr marL="0" indent="0" algn="just">
              <a:buNone/>
            </a:pPr>
            <a:endParaRPr lang="he-IL" u="sng" dirty="0" smtClean="0"/>
          </a:p>
          <a:p>
            <a:pPr marL="0" indent="0" algn="just">
              <a:buNone/>
            </a:pPr>
            <a:r>
              <a:rPr lang="he-IL" b="1" dirty="0" smtClean="0"/>
              <a:t>למה צריך את זה? </a:t>
            </a:r>
            <a:endParaRPr lang="en-US" b="1" dirty="0"/>
          </a:p>
          <a:p>
            <a:pPr marL="0" indent="0" algn="just">
              <a:buNone/>
            </a:pPr>
            <a:r>
              <a:rPr lang="he-IL" dirty="0"/>
              <a:t>אחוז הילדים הגולשים ברשת הולך וגדל בקצב מתמיד וילדים נעזרים ברשת במקרים רבים החל מיצירת/שימור קשרים חברתיים ועד ללימודים. הורים רבים חוששים בצדק מחשיפה של ילדיהם לתכנים לא הולמים ו/או פוגעניים ברשת ומכיוון שאינם יכולים לפקח באופן צמוד  על תנועות ילדיהם ברשת רבים מהם נעזרים בתוכנות אלו. </a:t>
            </a:r>
            <a:endParaRPr lang="en-US" dirty="0"/>
          </a:p>
          <a:p>
            <a:pPr marL="0" indent="0" algn="just">
              <a:buNone/>
            </a:pPr>
            <a:r>
              <a:rPr lang="he-IL" dirty="0"/>
              <a:t>הסינון נועד לשני דברים עיקריים: למנוע מהילדים להיחשף לתכנים לא נאותים ולמנוע מהם למסור מידע אישי שעלול להזיק להם או לסביבתם הקרובה. </a:t>
            </a:r>
            <a:endParaRPr lang="en-US" dirty="0"/>
          </a:p>
          <a:p>
            <a:pPr marL="0" indent="0" algn="just">
              <a:buNone/>
            </a:pPr>
            <a:endParaRPr lang="he-IL" dirty="0"/>
          </a:p>
        </p:txBody>
      </p:sp>
    </p:spTree>
    <p:extLst>
      <p:ext uri="{BB962C8B-B14F-4D97-AF65-F5344CB8AC3E}">
        <p14:creationId xmlns:p14="http://schemas.microsoft.com/office/powerpoint/2010/main" val="516447968"/>
      </p:ext>
    </p:extLst>
  </p:cSld>
  <p:clrMapOvr>
    <a:masterClrMapping/>
  </p:clrMapOvr>
  <p:transition spd="slow" advClick="0">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u="sng" dirty="0"/>
              <a:t>איך נעשה הסינון? </a:t>
            </a:r>
            <a:endParaRPr lang="he-IL" dirty="0"/>
          </a:p>
        </p:txBody>
      </p:sp>
      <p:sp>
        <p:nvSpPr>
          <p:cNvPr id="3" name="מציין מיקום תוכן 2"/>
          <p:cNvSpPr>
            <a:spLocks noGrp="1"/>
          </p:cNvSpPr>
          <p:nvPr>
            <p:ph idx="1"/>
          </p:nvPr>
        </p:nvSpPr>
        <p:spPr>
          <a:xfrm>
            <a:off x="457200" y="1600200"/>
            <a:ext cx="8229600" cy="5141168"/>
          </a:xfrm>
        </p:spPr>
        <p:txBody>
          <a:bodyPr>
            <a:normAutofit fontScale="85000" lnSpcReduction="20000"/>
          </a:bodyPr>
          <a:lstStyle/>
          <a:p>
            <a:pPr marL="0" indent="0" algn="just">
              <a:buNone/>
            </a:pPr>
            <a:r>
              <a:rPr lang="he-IL" dirty="0"/>
              <a:t>את הסינון ניתן להגדיר בכמה אופנים: </a:t>
            </a:r>
            <a:endParaRPr lang="en-US" dirty="0"/>
          </a:p>
          <a:p>
            <a:pPr marL="0" lvl="0" indent="0" algn="just">
              <a:buNone/>
            </a:pPr>
            <a:r>
              <a:rPr lang="he-IL" b="1" dirty="0"/>
              <a:t>סיווג עריכתי</a:t>
            </a:r>
            <a:r>
              <a:rPr lang="he-IL" dirty="0"/>
              <a:t>- רשימות חיוביות מתירות גישה רק לתוכן המתאים לילדים, שאותו בדק ובחר צוות עורכים. מנגד, רשימות שליליות חוסמות את כל התוכן אשר סווג על סמך בדיקה ידנית כמזיק לילדים.</a:t>
            </a:r>
            <a:endParaRPr lang="en-US" dirty="0"/>
          </a:p>
          <a:p>
            <a:pPr marL="0" lvl="0" indent="0" algn="just">
              <a:buNone/>
            </a:pPr>
            <a:r>
              <a:rPr lang="he-IL" b="1" dirty="0"/>
              <a:t>סיווג אוטומטי</a:t>
            </a:r>
            <a:r>
              <a:rPr lang="he-IL" dirty="0"/>
              <a:t>- בשיטה זו, אלגוריתמים מחליטים אם תהיה גישה לתוכן או לא. השיטה הפשוטה ביותר להערכה אוטומטית של המאפיינים הטיפוסיים של אתר אינטרנט היא חסימת מילות מפתח. זו חוסמת את כל האתרים המכילים מילים אסורות מסוימות. מערכות סינון "אינטליגנטיות" יותר מעריכות מאפיינים טיפוסיים אחרים של אתרים (לדוגמה, ניתוח סטטיסטי של הטקסט המלא באתר) כדי לקטלג אותם באופן אוטומטי. כלי הסיווג האוטומטי הטובים ביותר אינם משתמשים בניתוח טקסטואלי בלבד, אלא גם בניתוח תמונות, למשל במדידת השטח של מרקם של עור בתוך תמונות.</a:t>
            </a:r>
            <a:endParaRPr lang="en-US" dirty="0"/>
          </a:p>
          <a:p>
            <a:pPr marL="0" lvl="0" indent="0" algn="just">
              <a:buNone/>
            </a:pPr>
            <a:r>
              <a:rPr lang="he-IL" b="1" dirty="0"/>
              <a:t>סיווג עצמי על ידי הספק</a:t>
            </a:r>
            <a:r>
              <a:rPr lang="he-IL" dirty="0"/>
              <a:t>- במקרה זה, כל ספק מסמן את האתרים שלו עם תווית וירטואלית של סיווג תוכן. תוכנה המותקנת במחשבו של המשתמש קוראת את התווית ומחליטה אם להציג את התוכן בהתבסס על העדפות המשתמש.</a:t>
            </a:r>
            <a:endParaRPr lang="en-US" dirty="0"/>
          </a:p>
          <a:p>
            <a:pPr marL="0" indent="0" algn="just">
              <a:buNone/>
            </a:pPr>
            <a:r>
              <a:rPr lang="he-IL" dirty="0"/>
              <a:t>לאחר הגדרת הקריטריונים הרלבנטיים לסינון התוכנה תזהיר מפני אתרים בעייתיים, לחסום אתרים מסוימים, לתעד פעולות הגולשים בפירוט רב, לשלוח מייל למתקין התוכנה על גלישה לא נאותה ואף לכבות את המחשב. </a:t>
            </a:r>
          </a:p>
        </p:txBody>
      </p:sp>
    </p:spTree>
    <p:extLst>
      <p:ext uri="{BB962C8B-B14F-4D97-AF65-F5344CB8AC3E}">
        <p14:creationId xmlns:p14="http://schemas.microsoft.com/office/powerpoint/2010/main" val="948879758"/>
      </p:ext>
    </p:extLst>
  </p:cSld>
  <p:clrMapOvr>
    <a:masterClrMapping/>
  </p:clrMapOvr>
  <p:transition spd="slow" advClick="0">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64088" y="548680"/>
            <a:ext cx="3312368" cy="864096"/>
          </a:xfrm>
        </p:spPr>
        <p:txBody>
          <a:bodyPr/>
          <a:lstStyle/>
          <a:p>
            <a:pPr algn="r"/>
            <a:r>
              <a:rPr lang="he-IL" sz="4000" dirty="0"/>
              <a:t>סוגי מסננים</a:t>
            </a:r>
          </a:p>
        </p:txBody>
      </p:sp>
      <p:sp>
        <p:nvSpPr>
          <p:cNvPr id="3" name="מציין מיקום תוכן 2"/>
          <p:cNvSpPr>
            <a:spLocks noGrp="1"/>
          </p:cNvSpPr>
          <p:nvPr>
            <p:ph idx="1"/>
          </p:nvPr>
        </p:nvSpPr>
        <p:spPr>
          <a:xfrm>
            <a:off x="2971800" y="1412776"/>
            <a:ext cx="5715000" cy="4957144"/>
          </a:xfrm>
        </p:spPr>
        <p:txBody>
          <a:bodyPr>
            <a:normAutofit fontScale="62500" lnSpcReduction="20000"/>
          </a:bodyPr>
          <a:lstStyle/>
          <a:p>
            <a:pPr lvl="0">
              <a:buFont typeface="Wingdings" pitchFamily="2" charset="2"/>
              <a:buChar char="v"/>
            </a:pPr>
            <a:r>
              <a:rPr lang="he-IL" b="1" dirty="0"/>
              <a:t>רשימות מומלצים עם תוכן המתאים לילדים</a:t>
            </a:r>
            <a:br>
              <a:rPr lang="he-IL" b="1" dirty="0"/>
            </a:br>
            <a:r>
              <a:rPr lang="he-IL" dirty="0"/>
              <a:t>רשימות המכונות "רשימות לבנות" הן רשימות של אתרים שמאפשרות למשתמש לגלוש רק לאתרים נבחרים האלה</a:t>
            </a:r>
            <a:r>
              <a:rPr lang="he-IL" dirty="0" smtClean="0"/>
              <a:t>.</a:t>
            </a:r>
          </a:p>
          <a:p>
            <a:pPr marL="0" lvl="0" indent="0">
              <a:buNone/>
            </a:pPr>
            <a:endParaRPr lang="en-US" dirty="0"/>
          </a:p>
          <a:p>
            <a:pPr lvl="0">
              <a:buFont typeface="Wingdings" pitchFamily="2" charset="2"/>
              <a:buChar char="v"/>
            </a:pPr>
            <a:r>
              <a:rPr lang="he-IL" b="1" dirty="0"/>
              <a:t>רשימות שחורות של כתובות אינטרנט עם תוכן הרלוונטי להגנה על קטינים</a:t>
            </a:r>
            <a:r>
              <a:rPr lang="he-IL" dirty="0"/>
              <a:t/>
            </a:r>
            <a:br>
              <a:rPr lang="he-IL" dirty="0"/>
            </a:br>
            <a:r>
              <a:rPr lang="he-IL" dirty="0"/>
              <a:t>מערכות סינון המבוססות על רשימות שחורות נוקטות את הגישה ההפוכה. הן מתירות גישה לכל תוכן באינטרנט ומנסות לסנן החוצה תוכן מזיק מוסרית או מסוכן. אולם לערוך את כל האינטרנט זה בלתי אפשרי לחלוטין, לכן רשימות שחורות של תוכן באינטרנט ייאלצו תמיד להדביק את ההתפתחויות ברשת</a:t>
            </a:r>
            <a:r>
              <a:rPr lang="he-IL" dirty="0" smtClean="0"/>
              <a:t>.</a:t>
            </a:r>
          </a:p>
          <a:p>
            <a:pPr marL="0" lvl="0" indent="0">
              <a:buNone/>
            </a:pPr>
            <a:endParaRPr lang="en-US" dirty="0"/>
          </a:p>
          <a:p>
            <a:pPr lvl="0">
              <a:buFont typeface="Wingdings" pitchFamily="2" charset="2"/>
              <a:buChar char="v"/>
            </a:pPr>
            <a:r>
              <a:rPr lang="he-IL" b="1" dirty="0"/>
              <a:t>חסימת אתרים המכילים מלים אסורות</a:t>
            </a:r>
            <a:br>
              <a:rPr lang="he-IL" b="1" dirty="0"/>
            </a:br>
            <a:r>
              <a:rPr lang="he-IL" dirty="0"/>
              <a:t>מערכות הסינון הפשוטות ביותר חוסמות תוכן אינטרנטי באמצעות רשימה של מלים אסורות. קל להפיק רשימות כאלה של מלות מפתח והן פשוטות לתחזוקה.</a:t>
            </a:r>
            <a:endParaRPr lang="en-US" dirty="0"/>
          </a:p>
          <a:p>
            <a:pPr>
              <a:buFont typeface="Wingdings" pitchFamily="2" charset="2"/>
              <a:buChar char="v"/>
            </a:pPr>
            <a:endParaRPr lang="he-IL" dirty="0"/>
          </a:p>
          <a:p>
            <a:endParaRPr lang="he-IL"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634089"/>
            <a:ext cx="260985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1122562"/>
      </p:ext>
    </p:extLst>
  </p:cSld>
  <p:clrMapOvr>
    <a:masterClrMapping/>
  </p:clrMapOvr>
  <p:transition spd="slow" advClick="0">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normAutofit fontScale="62500" lnSpcReduction="20000"/>
          </a:bodyPr>
          <a:lstStyle/>
          <a:p>
            <a:pPr>
              <a:buFont typeface="Wingdings" pitchFamily="2" charset="2"/>
              <a:buChar char="v"/>
            </a:pPr>
            <a:r>
              <a:rPr lang="he-IL" b="1" dirty="0"/>
              <a:t>סינון המבוסס על תכנים המסווגים באופן אוטומטי</a:t>
            </a:r>
            <a:r>
              <a:rPr lang="he-IL" dirty="0"/>
              <a:t/>
            </a:r>
            <a:br>
              <a:rPr lang="he-IL" dirty="0"/>
            </a:br>
            <a:r>
              <a:rPr lang="he-IL" dirty="0"/>
              <a:t>מערכות סינון אוטומטיות מהדור השני בודקות את כל הטקסט המוכל באתר. הן משתמשות בשיטות סטטיסטיות, לדוגמה מסנני דואר זבל</a:t>
            </a:r>
            <a:r>
              <a:rPr lang="he-IL" dirty="0" smtClean="0"/>
              <a:t>.</a:t>
            </a:r>
          </a:p>
          <a:p>
            <a:pPr marL="0" indent="0">
              <a:buNone/>
            </a:pPr>
            <a:endParaRPr lang="en-US" dirty="0"/>
          </a:p>
          <a:p>
            <a:pPr lvl="0">
              <a:buFont typeface="Wingdings" pitchFamily="2" charset="2"/>
              <a:buChar char="v"/>
            </a:pPr>
            <a:r>
              <a:rPr lang="he-IL" b="1" dirty="0" smtClean="0"/>
              <a:t>סיווג </a:t>
            </a:r>
            <a:r>
              <a:rPr lang="he-IL" b="1" dirty="0"/>
              <a:t>עצמי על ידי ספקי האינטרנט</a:t>
            </a:r>
            <a:br>
              <a:rPr lang="he-IL" b="1" dirty="0"/>
            </a:br>
            <a:r>
              <a:rPr lang="he-IL" dirty="0"/>
              <a:t>ספקים משתמשים ברשימת שאלות כדי לתאר את כל החומר שניתן לראות באתרים שלהם (לדוגמה, עירום, התנהגות אלימה הגורמת לפציעה חמורה או למוות). תיאור זה מוכנס לקוד המקור של האתר או נשמר על שרת האינטרנט בצורה סטנדרטית, כך שמערכות סינון יכולות לבדוק את הסיווג ולחסום את כל התוכן שאינו מתאים להגדרות המשתמש. כיום, היעילות של המסננים המבוססים על תוויות עדיין נמוכה מאוד מאחר שרק ספקים מעטים טרחו לסווג את העמודים שלהם בעצמם</a:t>
            </a:r>
            <a:r>
              <a:rPr lang="he-IL" dirty="0" smtClean="0"/>
              <a:t>.</a:t>
            </a:r>
          </a:p>
          <a:p>
            <a:pPr marL="0" lvl="0" indent="0">
              <a:buNone/>
            </a:pPr>
            <a:endParaRPr lang="en-US" dirty="0"/>
          </a:p>
          <a:p>
            <a:pPr lvl="0">
              <a:buFont typeface="Wingdings" pitchFamily="2" charset="2"/>
              <a:buChar char="v"/>
            </a:pPr>
            <a:r>
              <a:rPr lang="he-IL" b="1" dirty="0"/>
              <a:t>שילוב של שיטות סינון</a:t>
            </a:r>
            <a:br>
              <a:rPr lang="he-IL" b="1" dirty="0"/>
            </a:br>
            <a:r>
              <a:rPr lang="he-IL" dirty="0"/>
              <a:t>הגישות הבסיסיות לסינון משולבות כיום בדרכים רבות כדי להגביר את יעילותן אך גם כדי לאפשר רמות גישה שונות לפי גיל.</a:t>
            </a:r>
            <a:endParaRPr lang="en-US" dirty="0"/>
          </a:p>
          <a:p>
            <a:endParaRPr lang="he-I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780928"/>
            <a:ext cx="214312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7667179"/>
      </p:ext>
    </p:extLst>
  </p:cSld>
  <p:clrMapOvr>
    <a:masterClrMapping/>
  </p:clrMapOvr>
  <p:transition spd="slow" advClick="0">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dirty="0" smtClean="0"/>
              <a:t>החסרונות </a:t>
            </a:r>
            <a:endParaRPr lang="he-IL" dirty="0"/>
          </a:p>
        </p:txBody>
      </p:sp>
      <p:sp>
        <p:nvSpPr>
          <p:cNvPr id="3" name="מציין מיקום תוכן 2"/>
          <p:cNvSpPr>
            <a:spLocks noGrp="1"/>
          </p:cNvSpPr>
          <p:nvPr>
            <p:ph idx="1"/>
          </p:nvPr>
        </p:nvSpPr>
        <p:spPr/>
        <p:txBody>
          <a:bodyPr>
            <a:normAutofit/>
          </a:bodyPr>
          <a:lstStyle/>
          <a:p>
            <a:pPr lvl="0" algn="just">
              <a:buFont typeface="Wingdings" pitchFamily="2" charset="2"/>
              <a:buChar char="v"/>
            </a:pPr>
            <a:r>
              <a:rPr lang="he-IL" dirty="0" smtClean="0"/>
              <a:t>קודם </a:t>
            </a:r>
            <a:r>
              <a:rPr lang="he-IL" dirty="0"/>
              <a:t>כל, חשוב לציין כי תוכנות אלו מעוררות מחלוקת רבה. ישנם קולות המאמינים שהנזק הערכי והחינוכי לו גורמות תוכנות אלו רב על ההגנה שהן מספקות, כיוון שהשימוש בהן מעביר לילדים ובני נוער מסר לפיו מקובלת החדירה לפרטיות שלהם. בנוסף מעודדות תוכנות אלו התנהגות המבוססת על שקרים ומניפולציות לעקיפתן. </a:t>
            </a:r>
          </a:p>
          <a:p>
            <a:pPr marL="0" lvl="0" indent="0" algn="just">
              <a:buNone/>
            </a:pPr>
            <a:endParaRPr lang="en-US" dirty="0"/>
          </a:p>
          <a:p>
            <a:pPr lvl="0" algn="just">
              <a:buFont typeface="Wingdings" pitchFamily="2" charset="2"/>
              <a:buChar char="v"/>
            </a:pPr>
            <a:r>
              <a:rPr lang="he-IL" dirty="0"/>
              <a:t>מעבר לכך חשוב לציין כי תוכנות אלו אינן יעילות ב-100% כך שהסכנה עדיין קיימת. </a:t>
            </a:r>
          </a:p>
          <a:p>
            <a:pPr marL="0" lvl="0" indent="0" algn="just">
              <a:buNone/>
            </a:pPr>
            <a:endParaRPr lang="en-US" dirty="0"/>
          </a:p>
          <a:p>
            <a:pPr lvl="0" algn="just">
              <a:buFont typeface="Wingdings" pitchFamily="2" charset="2"/>
              <a:buChar char="v"/>
            </a:pPr>
            <a:r>
              <a:rPr lang="he-IL" dirty="0"/>
              <a:t>בנוסף, נמצא כי תוכנות אלו חוסמות עד כ-30% מהתכנים המותרים, כך שנחסמת גישה לתכנים חשובים וחינוכיים כגון סרטן השד. </a:t>
            </a:r>
            <a:endParaRPr lang="en-US" dirty="0"/>
          </a:p>
          <a:p>
            <a:pPr marL="0" indent="0" algn="just">
              <a:buNone/>
            </a:pPr>
            <a:endParaRPr lang="en-US" dirty="0"/>
          </a:p>
          <a:p>
            <a:pPr marL="0" indent="0" algn="just">
              <a:buNone/>
            </a:pPr>
            <a:endParaRPr lang="he-IL" dirty="0"/>
          </a:p>
        </p:txBody>
      </p:sp>
    </p:spTree>
    <p:extLst>
      <p:ext uri="{BB962C8B-B14F-4D97-AF65-F5344CB8AC3E}">
        <p14:creationId xmlns:p14="http://schemas.microsoft.com/office/powerpoint/2010/main" val="3965816293"/>
      </p:ext>
    </p:extLst>
  </p:cSld>
  <p:clrMapOvr>
    <a:masterClrMapping/>
  </p:clrMapOvr>
  <p:transition spd="slow" advClick="0">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dirty="0"/>
              <a:t>תוכנות סינון קיימות- איך ומה בוחרים?</a:t>
            </a:r>
            <a:r>
              <a:rPr lang="en-US" dirty="0"/>
              <a:t/>
            </a:r>
            <a:br>
              <a:rPr lang="en-US" dirty="0"/>
            </a:br>
            <a:endParaRPr lang="he-IL" dirty="0"/>
          </a:p>
        </p:txBody>
      </p:sp>
      <p:sp>
        <p:nvSpPr>
          <p:cNvPr id="3" name="מציין מיקום תוכן 2"/>
          <p:cNvSpPr>
            <a:spLocks noGrp="1"/>
          </p:cNvSpPr>
          <p:nvPr>
            <p:ph idx="1"/>
          </p:nvPr>
        </p:nvSpPr>
        <p:spPr>
          <a:xfrm>
            <a:off x="457200" y="1340768"/>
            <a:ext cx="8229600" cy="5136232"/>
          </a:xfrm>
        </p:spPr>
        <p:txBody>
          <a:bodyPr>
            <a:normAutofit fontScale="92500" lnSpcReduction="20000"/>
          </a:bodyPr>
          <a:lstStyle/>
          <a:p>
            <a:pPr algn="just">
              <a:buFont typeface="Wingdings" pitchFamily="2" charset="2"/>
              <a:buChar char="v"/>
            </a:pPr>
            <a:r>
              <a:rPr lang="he-IL" dirty="0"/>
              <a:t>ראשית כל, חשוב לדעת כי כל על פי תיקון מס' 49 </a:t>
            </a:r>
            <a:r>
              <a:rPr lang="he-IL" dirty="0" smtClean="0"/>
              <a:t>לחוק </a:t>
            </a:r>
            <a:r>
              <a:rPr lang="he-IL" dirty="0"/>
              <a:t>התקשורת (בזק ושידורים), מחויב ספק הגישה לאינטרנט ליידע את מנוייו בזמן ההצטרפות, החידוש ואחת לשנה לפחות במהלך תקופת ההסכם "בדבר אתרים ותכנים פוגעניים באינטרנט ואפשרויות ההגנה מפניהם, לרבות אמצעים טכנולוגיים המיועדים לסינון אתרים או תכנים". </a:t>
            </a:r>
            <a:endParaRPr lang="he-IL" dirty="0" smtClean="0"/>
          </a:p>
          <a:p>
            <a:pPr marL="0" indent="0" algn="just">
              <a:buNone/>
            </a:pPr>
            <a:endParaRPr lang="en-US" dirty="0"/>
          </a:p>
          <a:p>
            <a:pPr algn="just">
              <a:buFont typeface="Wingdings" pitchFamily="2" charset="2"/>
              <a:buChar char="v"/>
            </a:pPr>
            <a:r>
              <a:rPr lang="he-IL" dirty="0"/>
              <a:t>עוד מחייב התיקון את ספק הגישה לאינטרנט להציע למנוייו שירות יעיל לסינון של אתרים ותכנים פוגעניים באינטרנט ללא תשלום נוסף, </a:t>
            </a:r>
            <a:r>
              <a:rPr lang="he-IL" b="1" dirty="0"/>
              <a:t>כך שניתן לבקש זאת מספק השירות</a:t>
            </a:r>
            <a:r>
              <a:rPr lang="he-IL" dirty="0"/>
              <a:t>. למרות זאת חשוב לדעת כי בפועל, ספקי הגישה ממלאים חובה זו רק בצורה חלקית. תוכנות הסינון המסופקות על ידם בחינם, הינן בסיסיות ביותר והן מסופקות אך ורק לאלה היודעים לבקש אותן מהספק</a:t>
            </a:r>
            <a:r>
              <a:rPr lang="en-US" dirty="0" smtClean="0"/>
              <a:t>.</a:t>
            </a:r>
            <a:endParaRPr lang="he-IL" dirty="0" smtClean="0"/>
          </a:p>
          <a:p>
            <a:pPr marL="0" indent="0" algn="just">
              <a:buNone/>
            </a:pPr>
            <a:endParaRPr lang="en-US" dirty="0"/>
          </a:p>
          <a:p>
            <a:pPr algn="just">
              <a:buFont typeface="Wingdings" pitchFamily="2" charset="2"/>
              <a:buChar char="v"/>
            </a:pPr>
            <a:r>
              <a:rPr lang="he-IL" dirty="0"/>
              <a:t>מעבר לזאת קיימות בשוק תוכנות סינון רבות בחינם או בתשלום. לפני הבחירה חשוב להגדיר מהם הצרכים שלכם: מידת סינון, בחינם/בתשלום, תמיכה טכנית, עד כמה התוכנה ידידותית למשתמש ועוד. </a:t>
            </a:r>
            <a:endParaRPr lang="en-US" dirty="0"/>
          </a:p>
          <a:p>
            <a:pPr marL="0" indent="0" algn="just">
              <a:buNone/>
            </a:pPr>
            <a:endParaRPr lang="he-IL" dirty="0"/>
          </a:p>
        </p:txBody>
      </p:sp>
    </p:spTree>
    <p:extLst>
      <p:ext uri="{BB962C8B-B14F-4D97-AF65-F5344CB8AC3E}">
        <p14:creationId xmlns:p14="http://schemas.microsoft.com/office/powerpoint/2010/main" val="2706485105"/>
      </p:ext>
    </p:extLst>
  </p:cSld>
  <p:clrMapOvr>
    <a:masterClrMapping/>
  </p:clrMapOvr>
  <p:transition spd="slow" advClick="0">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בהירות">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91</TotalTime>
  <Words>620</Words>
  <Application>Microsoft Office PowerPoint</Application>
  <PresentationFormat>On-screen Show (4:3)</PresentationFormat>
  <Paragraphs>37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בהירות</vt:lpstr>
      <vt:lpstr>תוכנות סינון ובקרת הורים  </vt:lpstr>
      <vt:lpstr>תוכנות סינון ובקרת הורים</vt:lpstr>
      <vt:lpstr>איך נעשה הסינון? </vt:lpstr>
      <vt:lpstr>סוגי מסננים</vt:lpstr>
      <vt:lpstr>PowerPoint Presentation</vt:lpstr>
      <vt:lpstr>החסרונות </vt:lpstr>
      <vt:lpstr>תוכנות סינון קיימות- איך ומה בוחרים?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תוכנות סינון ובקרת הורים  </dc:title>
  <dc:creator>Ayelet Desta</dc:creator>
  <cp:lastModifiedBy>ornahe</cp:lastModifiedBy>
  <cp:revision>18</cp:revision>
  <dcterms:created xsi:type="dcterms:W3CDTF">2013-04-25T08:44:25Z</dcterms:created>
  <dcterms:modified xsi:type="dcterms:W3CDTF">2016-07-12T08:07:14Z</dcterms:modified>
</cp:coreProperties>
</file>